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eb1f29cd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eb1f29cd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eb1f29cd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eb1f29cd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eb1f29cd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eb1f29cd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eb1f29cd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eb1f29cd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eb1f29cd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eb1f29cd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eb1f29cd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eb1f29cd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758f324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758f324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eb1f29c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eb1f29c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eb1f29cd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eb1f29cd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eb1f29cd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eb1f29cd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eb1f29c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eb1f29cd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eb1f29cd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eb1f29cd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eb1f29c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eb1f29cd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If, elif, and else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eb1f29c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eb1f29c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For</a:t>
            </a:r>
            <a:r>
              <a:rPr lang="en">
                <a:solidFill>
                  <a:schemeClr val="dk1"/>
                </a:solidFill>
              </a:rPr>
              <a:t> loops and </a:t>
            </a:r>
            <a:r>
              <a:rPr b="1" lang="en">
                <a:solidFill>
                  <a:schemeClr val="dk1"/>
                </a:solidFill>
              </a:rPr>
              <a:t>While</a:t>
            </a:r>
            <a:r>
              <a:rPr lang="en">
                <a:solidFill>
                  <a:schemeClr val="dk1"/>
                </a:solidFill>
              </a:rPr>
              <a:t> loops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eb1f29cd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eb1f29cd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Import pandas as pd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eb1f29cd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eb1f29cd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ed0fd7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ed0fd7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 and .iloc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eb1f29cd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eb1f29cd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95" name="Shape 95"/>
        <p:cNvGrpSpPr/>
        <p:nvPr/>
      </p:nvGrpSpPr>
      <p:grpSpPr>
        <a:xfrm>
          <a:off x="0" y="0"/>
          <a:ext cx="0" cy="0"/>
          <a:chOff x="0" y="0"/>
          <a:chExt cx="0" cy="0"/>
        </a:xfrm>
      </p:grpSpPr>
      <p:sp>
        <p:nvSpPr>
          <p:cNvPr id="96" name="Google Shape;96;p25"/>
          <p:cNvSpPr txBox="1"/>
          <p:nvPr>
            <p:ph idx="1" type="subTitle"/>
          </p:nvPr>
        </p:nvSpPr>
        <p:spPr>
          <a:xfrm>
            <a:off x="415325" y="2815329"/>
            <a:ext cx="77724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18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97" name="Google Shape;97;p2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98" name="Google Shape;98;p25"/>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99" name="Google Shape;99;p25"/>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00" name="Google Shape;100;p2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101" name="Shape 101"/>
        <p:cNvGrpSpPr/>
        <p:nvPr/>
      </p:nvGrpSpPr>
      <p:grpSpPr>
        <a:xfrm>
          <a:off x="0" y="0"/>
          <a:ext cx="0" cy="0"/>
          <a:chOff x="0" y="0"/>
          <a:chExt cx="0" cy="0"/>
        </a:xfrm>
      </p:grpSpPr>
      <p:sp>
        <p:nvSpPr>
          <p:cNvPr id="102" name="Google Shape;102;p26"/>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04" name="Google Shape;104;p2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05" name="Google Shape;105;p2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06" name="Google Shape;106;p26"/>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s://matplotlib.org/stable/index.html" TargetMode="External"/><Relationship Id="rId4" Type="http://schemas.openxmlformats.org/officeDocument/2006/relationships/hyperlink" Target="https://www.w3schools.com/python/matplotlib_intro.asp" TargetMode="External"/><Relationship Id="rId5" Type="http://schemas.openxmlformats.org/officeDocument/2006/relationships/hyperlink" Target="https://matplotlib.org/cheatshee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6.gi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343650" y="3177700"/>
            <a:ext cx="8456700" cy="111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770"/>
              <a:buNone/>
            </a:pPr>
            <a:r>
              <a:rPr b="1" lang="en" sz="2300">
                <a:solidFill>
                  <a:schemeClr val="dk1"/>
                </a:solidFill>
              </a:rPr>
              <a:t>Goal: Review concepts learned from Python 101 - 103, and introduce new concepts for data visualization using matplotlib</a:t>
            </a:r>
            <a:endParaRPr sz="2160"/>
          </a:p>
        </p:txBody>
      </p:sp>
      <p:sp>
        <p:nvSpPr>
          <p:cNvPr id="112" name="Google Shape;112;p27"/>
          <p:cNvSpPr txBox="1"/>
          <p:nvPr>
            <p:ph type="title"/>
          </p:nvPr>
        </p:nvSpPr>
        <p:spPr>
          <a:xfrm>
            <a:off x="415325" y="1955400"/>
            <a:ext cx="8192400" cy="8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Data Visualization in Python - Python 104</a:t>
            </a:r>
            <a:endParaRPr/>
          </a:p>
        </p:txBody>
      </p:sp>
      <p:sp>
        <p:nvSpPr>
          <p:cNvPr id="113" name="Google Shape;113;p2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exactly is matplotlib?</a:t>
            </a:r>
            <a:endParaRPr b="1"/>
          </a:p>
        </p:txBody>
      </p:sp>
      <p:sp>
        <p:nvSpPr>
          <p:cNvPr id="167" name="Google Shape;16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36"/>
          <p:cNvSpPr txBox="1"/>
          <p:nvPr/>
        </p:nvSpPr>
        <p:spPr>
          <a:xfrm>
            <a:off x="496350" y="1477000"/>
            <a:ext cx="7976100" cy="210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en" sz="2500"/>
              <a:t>Matplotlib </a:t>
            </a:r>
            <a:r>
              <a:rPr lang="en" sz="2500"/>
              <a:t>is a comprehensive library for creating static, animated, and interactive visualizations in Python. Matplotlib makes easy things easy and hard things possible.</a:t>
            </a:r>
            <a:endParaRPr sz="2500"/>
          </a:p>
          <a:p>
            <a:pPr indent="0" lvl="0" marL="457200" rtl="0" algn="l">
              <a:spcBef>
                <a:spcPts val="0"/>
              </a:spcBef>
              <a:spcAft>
                <a:spcPts val="0"/>
              </a:spcAft>
              <a:buNone/>
            </a:pPr>
            <a:r>
              <a:t/>
            </a:r>
            <a:endParaRPr sz="2500"/>
          </a:p>
        </p:txBody>
      </p:sp>
      <p:pic>
        <p:nvPicPr>
          <p:cNvPr id="169" name="Google Shape;169;p36"/>
          <p:cNvPicPr preferRelativeResize="0"/>
          <p:nvPr/>
        </p:nvPicPr>
        <p:blipFill>
          <a:blip r:embed="rId3">
            <a:alphaModFix/>
          </a:blip>
          <a:stretch>
            <a:fillRect/>
          </a:stretch>
        </p:blipFill>
        <p:spPr>
          <a:xfrm>
            <a:off x="2294250" y="3449775"/>
            <a:ext cx="3581400" cy="95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much harder is matplotlib to use versus Tableau/Excel?</a:t>
            </a:r>
            <a:endParaRPr b="1"/>
          </a:p>
        </p:txBody>
      </p:sp>
      <p:sp>
        <p:nvSpPr>
          <p:cNvPr id="175" name="Google Shape;175;p37"/>
          <p:cNvSpPr txBox="1"/>
          <p:nvPr/>
        </p:nvSpPr>
        <p:spPr>
          <a:xfrm>
            <a:off x="222150" y="1764950"/>
            <a:ext cx="8699700" cy="218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 sz="2600"/>
              <a:t>Not much harder, as you will soon see! Writing visualization code using matplotlib is pretty straightforward and in some ways similar to how we use Tableau - except instead of drag and drop we have to type out what we want.</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Why would I use matplotlib instead of Tableau?</a:t>
            </a:r>
            <a:endParaRPr b="1"/>
          </a:p>
          <a:p>
            <a:pPr indent="0" lvl="0" marL="0" rtl="0" algn="l">
              <a:spcBef>
                <a:spcPts val="0"/>
              </a:spcBef>
              <a:spcAft>
                <a:spcPts val="0"/>
              </a:spcAft>
              <a:buNone/>
            </a:pPr>
            <a:r>
              <a:t/>
            </a:r>
            <a:endParaRPr/>
          </a:p>
        </p:txBody>
      </p:sp>
      <p:sp>
        <p:nvSpPr>
          <p:cNvPr id="181" name="Google Shape;181;p38"/>
          <p:cNvSpPr txBox="1"/>
          <p:nvPr/>
        </p:nvSpPr>
        <p:spPr>
          <a:xfrm>
            <a:off x="602775" y="1140575"/>
            <a:ext cx="7594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It depends on the situation. It’s useful to know both, and each have their place in a data analyst’s tool belt. But here are some scenarios where matplotlib (or another Python library) might be more useful than Tableau:</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You need to full, custom control over your visualizations</a:t>
            </a:r>
            <a:endParaRPr sz="2300"/>
          </a:p>
          <a:p>
            <a:pPr indent="-374650" lvl="0" marL="457200" rtl="0" algn="l">
              <a:spcBef>
                <a:spcPts val="0"/>
              </a:spcBef>
              <a:spcAft>
                <a:spcPts val="0"/>
              </a:spcAft>
              <a:buSzPts val="2300"/>
              <a:buChar char="-"/>
            </a:pPr>
            <a:r>
              <a:rPr lang="en" sz="2300"/>
              <a:t>You need to use a tool that is open source/free to use</a:t>
            </a:r>
            <a:endParaRPr sz="2300"/>
          </a:p>
          <a:p>
            <a:pPr indent="-374650" lvl="0" marL="457200" rtl="0" algn="l">
              <a:spcBef>
                <a:spcPts val="0"/>
              </a:spcBef>
              <a:spcAft>
                <a:spcPts val="0"/>
              </a:spcAft>
              <a:buSzPts val="2300"/>
              <a:buChar char="-"/>
            </a:pPr>
            <a:r>
              <a:rPr lang="en" sz="2300"/>
              <a:t>You are already working with data in Python and need to share your work in a notebook with others </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will be learning in Python 104</a:t>
            </a:r>
            <a:endParaRPr/>
          </a:p>
        </p:txBody>
      </p:sp>
      <p:sp>
        <p:nvSpPr>
          <p:cNvPr id="187" name="Google Shape;187;p3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Creating Basic Visualizations using MatPlotLib</a:t>
            </a:r>
            <a:endParaRPr b="1"/>
          </a:p>
        </p:txBody>
      </p:sp>
      <p:sp>
        <p:nvSpPr>
          <p:cNvPr id="193" name="Google Shape;19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40"/>
          <p:cNvSpPr txBox="1"/>
          <p:nvPr/>
        </p:nvSpPr>
        <p:spPr>
          <a:xfrm>
            <a:off x="393075" y="1282650"/>
            <a:ext cx="83166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We will use MatPlotLib to create the following basic charts/graphs:</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Line</a:t>
            </a:r>
            <a:endParaRPr sz="2300"/>
          </a:p>
          <a:p>
            <a:pPr indent="-374650" lvl="0" marL="457200" rtl="0" algn="l">
              <a:spcBef>
                <a:spcPts val="0"/>
              </a:spcBef>
              <a:spcAft>
                <a:spcPts val="0"/>
              </a:spcAft>
              <a:buSzPts val="2300"/>
              <a:buChar char="-"/>
            </a:pPr>
            <a:r>
              <a:rPr lang="en" sz="2300"/>
              <a:t>Bar</a:t>
            </a:r>
            <a:endParaRPr sz="2300"/>
          </a:p>
          <a:p>
            <a:pPr indent="-374650" lvl="0" marL="457200" rtl="0" algn="l">
              <a:spcBef>
                <a:spcPts val="0"/>
              </a:spcBef>
              <a:spcAft>
                <a:spcPts val="0"/>
              </a:spcAft>
              <a:buSzPts val="2300"/>
              <a:buChar char="-"/>
            </a:pPr>
            <a:r>
              <a:rPr lang="en" sz="2300"/>
              <a:t>Scatter</a:t>
            </a:r>
            <a:endParaRPr sz="2300"/>
          </a:p>
          <a:p>
            <a:pPr indent="-374650" lvl="0" marL="457200" rtl="0" algn="l">
              <a:spcBef>
                <a:spcPts val="0"/>
              </a:spcBef>
              <a:spcAft>
                <a:spcPts val="0"/>
              </a:spcAft>
              <a:buSzPts val="2300"/>
              <a:buChar char="-"/>
            </a:pPr>
            <a:r>
              <a:rPr lang="en" sz="2300"/>
              <a:t>Histogram</a:t>
            </a:r>
            <a:endParaRPr sz="2300"/>
          </a:p>
          <a:p>
            <a:pPr indent="-374650" lvl="0" marL="457200" rtl="0" algn="l">
              <a:spcBef>
                <a:spcPts val="0"/>
              </a:spcBef>
              <a:spcAft>
                <a:spcPts val="0"/>
              </a:spcAft>
              <a:buSzPts val="2300"/>
              <a:buChar char="-"/>
            </a:pPr>
            <a:r>
              <a:rPr lang="en" sz="2300"/>
              <a:t>Pie</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Using Visuals to Explore Data</a:t>
            </a:r>
            <a:endParaRPr b="1"/>
          </a:p>
        </p:txBody>
      </p:sp>
      <p:sp>
        <p:nvSpPr>
          <p:cNvPr id="200" name="Google Shape;20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41"/>
          <p:cNvSpPr txBox="1"/>
          <p:nvPr/>
        </p:nvSpPr>
        <p:spPr>
          <a:xfrm>
            <a:off x="413700" y="1200275"/>
            <a:ext cx="8316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We are going to be teaching the syntax and basic structure of how you would create visualizations with Python.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An important component of this, though, is the fact that we are also using these visuals to explore our data. Primarily, we use them to explore relationships between variables and to visualize our data’s distribution.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As we go through the lesson and learn syntax, try to keep in mind how we are using these visuals to aid in our exploration.</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Resources</a:t>
            </a:r>
            <a:endParaRPr/>
          </a:p>
        </p:txBody>
      </p:sp>
      <p:sp>
        <p:nvSpPr>
          <p:cNvPr id="207" name="Google Shape;207;p42"/>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Matplotlib Resources</a:t>
            </a:r>
            <a:endParaRPr b="1"/>
          </a:p>
        </p:txBody>
      </p:sp>
      <p:sp>
        <p:nvSpPr>
          <p:cNvPr id="213" name="Google Shape;21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43"/>
          <p:cNvSpPr txBox="1"/>
          <p:nvPr/>
        </p:nvSpPr>
        <p:spPr>
          <a:xfrm>
            <a:off x="517200" y="1324025"/>
            <a:ext cx="80475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u="sng">
                <a:solidFill>
                  <a:schemeClr val="hlink"/>
                </a:solidFill>
                <a:hlinkClick r:id="rId3"/>
              </a:rPr>
              <a:t>MatPlotLib Documentation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u="sng">
                <a:solidFill>
                  <a:schemeClr val="hlink"/>
                </a:solidFill>
                <a:hlinkClick r:id="rId4"/>
              </a:rPr>
              <a:t>W3 Schools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u="sng">
                <a:solidFill>
                  <a:schemeClr val="hlink"/>
                </a:solidFill>
                <a:hlinkClick r:id="rId5"/>
              </a:rPr>
              <a:t>Matplotlib Cheat Sheets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Let’s get back to coding!</a:t>
            </a:r>
            <a:endParaRPr b="1"/>
          </a:p>
        </p:txBody>
      </p:sp>
      <p:sp>
        <p:nvSpPr>
          <p:cNvPr id="220" name="Google Shape;22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44"/>
          <p:cNvPicPr preferRelativeResize="0"/>
          <p:nvPr/>
        </p:nvPicPr>
        <p:blipFill>
          <a:blip r:embed="rId3">
            <a:alphaModFix/>
          </a:blip>
          <a:stretch>
            <a:fillRect/>
          </a:stretch>
        </p:blipFill>
        <p:spPr>
          <a:xfrm>
            <a:off x="921388" y="1149425"/>
            <a:ext cx="7301226" cy="3820975"/>
          </a:xfrm>
          <a:prstGeom prst="rect">
            <a:avLst/>
          </a:prstGeom>
          <a:noFill/>
          <a:ln>
            <a:noFill/>
          </a:ln>
        </p:spPr>
      </p:pic>
      <p:pic>
        <p:nvPicPr>
          <p:cNvPr id="222" name="Google Shape;222;p44"/>
          <p:cNvPicPr preferRelativeResize="0"/>
          <p:nvPr/>
        </p:nvPicPr>
        <p:blipFill>
          <a:blip r:embed="rId4">
            <a:alphaModFix/>
          </a:blip>
          <a:stretch>
            <a:fillRect/>
          </a:stretch>
        </p:blipFill>
        <p:spPr>
          <a:xfrm>
            <a:off x="2904888" y="3710725"/>
            <a:ext cx="3581400" cy="95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p:nvPr/>
        </p:nvSpPr>
        <p:spPr>
          <a:xfrm>
            <a:off x="150" y="5083327"/>
            <a:ext cx="9143700" cy="603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19" name="Google Shape;119;p28"/>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120" name="Google Shape;120;p28"/>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Introduction to Matplotlib</a:t>
            </a:r>
            <a:endParaRPr b="1" sz="1800">
              <a:solidFill>
                <a:srgbClr val="FFFFFF"/>
              </a:solidFill>
              <a:latin typeface="Proxima Nova"/>
              <a:ea typeface="Proxima Nova"/>
              <a:cs typeface="Proxima Nova"/>
              <a:sym typeface="Proxima Nova"/>
            </a:endParaRPr>
          </a:p>
        </p:txBody>
      </p:sp>
      <p:sp>
        <p:nvSpPr>
          <p:cNvPr id="121" name="Google Shape;121;p28"/>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What we will be learning in Python 104</a:t>
            </a:r>
            <a:endParaRPr sz="1800">
              <a:solidFill>
                <a:srgbClr val="FFFFFF"/>
              </a:solidFill>
              <a:latin typeface="Proxima Nova"/>
              <a:ea typeface="Proxima Nova"/>
              <a:cs typeface="Proxima Nova"/>
              <a:sym typeface="Proxima Nova"/>
            </a:endParaRPr>
          </a:p>
        </p:txBody>
      </p:sp>
      <p:sp>
        <p:nvSpPr>
          <p:cNvPr id="122" name="Google Shape;122;p28"/>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Key Resources</a:t>
            </a:r>
            <a:endParaRPr sz="1800">
              <a:solidFill>
                <a:srgbClr val="FFFFFF"/>
              </a:solidFill>
              <a:latin typeface="Proxima Nova"/>
              <a:ea typeface="Proxima Nova"/>
              <a:cs typeface="Proxima Nova"/>
              <a:sym typeface="Proxima Nova"/>
            </a:endParaRPr>
          </a:p>
        </p:txBody>
      </p:sp>
      <p:sp>
        <p:nvSpPr>
          <p:cNvPr id="123" name="Google Shape;123;p28"/>
          <p:cNvSpPr/>
          <p:nvPr/>
        </p:nvSpPr>
        <p:spPr>
          <a:xfrm>
            <a:off x="523975" y="1202825"/>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Python 101-103 Review</a:t>
            </a:r>
            <a:endParaRPr sz="1800">
              <a:solidFill>
                <a:srgbClr val="FFFFFF"/>
              </a:solidFill>
              <a:latin typeface="Proxima Nova"/>
              <a:ea typeface="Proxima Nova"/>
              <a:cs typeface="Proxima Nova"/>
              <a:sym typeface="Proxima Nova"/>
            </a:endParaRPr>
          </a:p>
        </p:txBody>
      </p:sp>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We’ll Cover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700"/>
                                        <p:tgtEl>
                                          <p:spTgt spid="123"/>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101-103 Review</a:t>
            </a:r>
            <a:endParaRPr/>
          </a:p>
        </p:txBody>
      </p:sp>
      <p:sp>
        <p:nvSpPr>
          <p:cNvPr id="130" name="Google Shape;130;p2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commands do we use to conditionally execute code (depending on whether the condition is true or false)?</a:t>
            </a:r>
            <a:endParaRPr sz="3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were the two loops that we learned about?</a:t>
            </a:r>
            <a:endParaRPr sz="3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1791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How do we make sure we can use the pandas library in our code?</a:t>
            </a:r>
            <a:endParaRPr sz="3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method </a:t>
            </a:r>
            <a:r>
              <a:rPr lang="en" sz="3920"/>
              <a:t>would</a:t>
            </a:r>
            <a:r>
              <a:rPr lang="en" sz="3920"/>
              <a:t> you use to see the first five records of a DataFrame?</a:t>
            </a:r>
            <a:endParaRPr sz="39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are the two methods we use in pandas to query specific rows and/or columns in a DataFrame?</a:t>
            </a:r>
            <a:endParaRPr sz="39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to MatPlotLib</a:t>
            </a:r>
            <a:endParaRPr/>
          </a:p>
        </p:txBody>
      </p:sp>
      <p:sp>
        <p:nvSpPr>
          <p:cNvPr id="161" name="Google Shape;161;p3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