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Proxima Nova"/>
      <p:regular r:id="rId29"/>
      <p:bold r:id="rId30"/>
      <p:italic r:id="rId31"/>
      <p:boldItalic r:id="rId32"/>
    </p:embeddedFon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roximaNova-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italic.fntdata"/><Relationship Id="rId30" Type="http://schemas.openxmlformats.org/officeDocument/2006/relationships/font" Target="fonts/ProximaNova-bold.fntdata"/><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font" Target="fonts/ProximaNova-boldItalic.fntdata"/><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eb1f29cd4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eb1f29cd4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69e191bb3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69e191bb3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 can and will do a whole EDA in Python :)</a:t>
            </a:r>
            <a:endParaRPr b="1"/>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eb1f29cd4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eb1f29cd4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eb1f29cd4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eb1f29cd4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eb1f29cd4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feb1f29cd4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eb1f29cd4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feb1f29cd4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eb1f29cd4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feb1f29cd4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eb1f29cd4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feb1f29cd4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69e191bb3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69e191bb3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69e191bb3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69e191bb3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69e191bb3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69e191bb3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eb1f29cd4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feb1f29cd4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feb1f29cd4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feb1f29cd4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feb1f29cd4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feb1f29cd4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feb1f29cd4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feb1f29cd4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eb1f29cd4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eb1f29cd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eb1f29cd4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eb1f29cd4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rPr>
              <a:t>Slicing</a:t>
            </a:r>
            <a:endParaRPr b="1"/>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eb1f29cd4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eb1f29cd4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rPr>
              <a:t>Merge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eb1f29cd4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eb1f29cd4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rPr>
              <a:t>False</a:t>
            </a:r>
            <a:endParaRPr b="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eb1f29cd4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eb1f29cd4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Lists, tuples, strings, dictionaries</a:t>
            </a:r>
            <a:endParaRPr b="1"/>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5ed0fd70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5ed0fd70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.loc and .iloc</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69e191bb3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69e191bb3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True</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Intro slide">
  <p:cSld name="TITLE_2">
    <p:spTree>
      <p:nvGrpSpPr>
        <p:cNvPr id="95" name="Shape 95"/>
        <p:cNvGrpSpPr/>
        <p:nvPr/>
      </p:nvGrpSpPr>
      <p:grpSpPr>
        <a:xfrm>
          <a:off x="0" y="0"/>
          <a:ext cx="0" cy="0"/>
          <a:chOff x="0" y="0"/>
          <a:chExt cx="0" cy="0"/>
        </a:xfrm>
      </p:grpSpPr>
      <p:sp>
        <p:nvSpPr>
          <p:cNvPr id="96" name="Google Shape;96;p25"/>
          <p:cNvSpPr txBox="1"/>
          <p:nvPr>
            <p:ph idx="1" type="subTitle"/>
          </p:nvPr>
        </p:nvSpPr>
        <p:spPr>
          <a:xfrm>
            <a:off x="415325" y="2815329"/>
            <a:ext cx="7772400" cy="7848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dk2"/>
              </a:buClr>
              <a:buSzPts val="1800"/>
              <a:buFont typeface="Proxima Nova"/>
              <a:buNone/>
              <a:defRPr>
                <a:solidFill>
                  <a:schemeClr val="dk2"/>
                </a:solidFill>
                <a:latin typeface="Proxima Nova"/>
                <a:ea typeface="Proxima Nova"/>
                <a:cs typeface="Proxima Nova"/>
                <a:sym typeface="Proxima Nova"/>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cxnSp>
        <p:nvCxnSpPr>
          <p:cNvPr id="97" name="Google Shape;97;p25"/>
          <p:cNvCxnSpPr/>
          <p:nvPr/>
        </p:nvCxnSpPr>
        <p:spPr>
          <a:xfrm>
            <a:off x="0" y="5107925"/>
            <a:ext cx="9144000" cy="0"/>
          </a:xfrm>
          <a:prstGeom prst="straightConnector1">
            <a:avLst/>
          </a:prstGeom>
          <a:noFill/>
          <a:ln cap="flat" cmpd="sng" w="76200">
            <a:solidFill>
              <a:srgbClr val="434343"/>
            </a:solidFill>
            <a:prstDash val="solid"/>
            <a:round/>
            <a:headEnd len="med" w="med" type="none"/>
            <a:tailEnd len="med" w="med" type="none"/>
          </a:ln>
        </p:spPr>
      </p:cxnSp>
      <p:pic>
        <p:nvPicPr>
          <p:cNvPr id="98" name="Google Shape;98;p25"/>
          <p:cNvPicPr preferRelativeResize="0"/>
          <p:nvPr/>
        </p:nvPicPr>
        <p:blipFill rotWithShape="1">
          <a:blip r:embed="rId2">
            <a:alphaModFix/>
          </a:blip>
          <a:srcRect b="0" l="0" r="0" t="0"/>
          <a:stretch/>
        </p:blipFill>
        <p:spPr>
          <a:xfrm>
            <a:off x="415325" y="363275"/>
            <a:ext cx="3356400" cy="1554900"/>
          </a:xfrm>
          <a:prstGeom prst="rect">
            <a:avLst/>
          </a:prstGeom>
          <a:noFill/>
          <a:ln>
            <a:noFill/>
          </a:ln>
        </p:spPr>
      </p:pic>
      <p:sp>
        <p:nvSpPr>
          <p:cNvPr id="99" name="Google Shape;99;p25"/>
          <p:cNvSpPr txBox="1"/>
          <p:nvPr>
            <p:ph type="title"/>
          </p:nvPr>
        </p:nvSpPr>
        <p:spPr>
          <a:xfrm>
            <a:off x="415325" y="1955400"/>
            <a:ext cx="7582500" cy="859800"/>
          </a:xfrm>
          <a:prstGeom prst="rect">
            <a:avLst/>
          </a:prstGeom>
        </p:spPr>
        <p:txBody>
          <a:bodyPr anchorCtr="0" anchor="t" bIns="91425" lIns="91425" spcFirstLastPara="1" rIns="91425" wrap="square" tIns="91425">
            <a:normAutofit/>
          </a:bodyPr>
          <a:lstStyle>
            <a:lvl1pPr lvl="0" rtl="0">
              <a:spcBef>
                <a:spcPts val="0"/>
              </a:spcBef>
              <a:spcAft>
                <a:spcPts val="0"/>
              </a:spcAft>
              <a:buNone/>
              <a:defRPr>
                <a:latin typeface="Proxima Nova"/>
                <a:ea typeface="Proxima Nova"/>
                <a:cs typeface="Proxima Nova"/>
                <a:sym typeface="Proxima Nova"/>
              </a:defRPr>
            </a:lvl1pPr>
            <a:lvl2pPr lvl="1" rtl="0">
              <a:spcBef>
                <a:spcPts val="0"/>
              </a:spcBef>
              <a:spcAft>
                <a:spcPts val="0"/>
              </a:spcAft>
              <a:buNone/>
              <a:defRPr>
                <a:latin typeface="Proxima Nova"/>
                <a:ea typeface="Proxima Nova"/>
                <a:cs typeface="Proxima Nova"/>
                <a:sym typeface="Proxima Nova"/>
              </a:defRPr>
            </a:lvl2pPr>
            <a:lvl3pPr lvl="2" rtl="0">
              <a:spcBef>
                <a:spcPts val="0"/>
              </a:spcBef>
              <a:spcAft>
                <a:spcPts val="0"/>
              </a:spcAft>
              <a:buNone/>
              <a:defRPr>
                <a:latin typeface="Proxima Nova"/>
                <a:ea typeface="Proxima Nova"/>
                <a:cs typeface="Proxima Nova"/>
                <a:sym typeface="Proxima Nova"/>
              </a:defRPr>
            </a:lvl3pPr>
            <a:lvl4pPr lvl="3" rtl="0">
              <a:spcBef>
                <a:spcPts val="0"/>
              </a:spcBef>
              <a:spcAft>
                <a:spcPts val="0"/>
              </a:spcAft>
              <a:buNone/>
              <a:defRPr>
                <a:latin typeface="Proxima Nova"/>
                <a:ea typeface="Proxima Nova"/>
                <a:cs typeface="Proxima Nova"/>
                <a:sym typeface="Proxima Nova"/>
              </a:defRPr>
            </a:lvl4pPr>
            <a:lvl5pPr lvl="4" rtl="0">
              <a:spcBef>
                <a:spcPts val="0"/>
              </a:spcBef>
              <a:spcAft>
                <a:spcPts val="0"/>
              </a:spcAft>
              <a:buNone/>
              <a:defRPr>
                <a:latin typeface="Proxima Nova"/>
                <a:ea typeface="Proxima Nova"/>
                <a:cs typeface="Proxima Nova"/>
                <a:sym typeface="Proxima Nova"/>
              </a:defRPr>
            </a:lvl5pPr>
            <a:lvl6pPr lvl="5" rtl="0">
              <a:spcBef>
                <a:spcPts val="0"/>
              </a:spcBef>
              <a:spcAft>
                <a:spcPts val="0"/>
              </a:spcAft>
              <a:buNone/>
              <a:defRPr>
                <a:latin typeface="Proxima Nova"/>
                <a:ea typeface="Proxima Nova"/>
                <a:cs typeface="Proxima Nova"/>
                <a:sym typeface="Proxima Nova"/>
              </a:defRPr>
            </a:lvl6pPr>
            <a:lvl7pPr lvl="6" rtl="0">
              <a:spcBef>
                <a:spcPts val="0"/>
              </a:spcBef>
              <a:spcAft>
                <a:spcPts val="0"/>
              </a:spcAft>
              <a:buNone/>
              <a:defRPr>
                <a:latin typeface="Proxima Nova"/>
                <a:ea typeface="Proxima Nova"/>
                <a:cs typeface="Proxima Nova"/>
                <a:sym typeface="Proxima Nova"/>
              </a:defRPr>
            </a:lvl7pPr>
            <a:lvl8pPr lvl="7" rtl="0">
              <a:spcBef>
                <a:spcPts val="0"/>
              </a:spcBef>
              <a:spcAft>
                <a:spcPts val="0"/>
              </a:spcAft>
              <a:buNone/>
              <a:defRPr>
                <a:latin typeface="Proxima Nova"/>
                <a:ea typeface="Proxima Nova"/>
                <a:cs typeface="Proxima Nova"/>
                <a:sym typeface="Proxima Nova"/>
              </a:defRPr>
            </a:lvl8pPr>
            <a:lvl9pPr lvl="8" rtl="0">
              <a:spcBef>
                <a:spcPts val="0"/>
              </a:spcBef>
              <a:spcAft>
                <a:spcPts val="0"/>
              </a:spcAft>
              <a:buNone/>
              <a:defRPr>
                <a:latin typeface="Proxima Nova"/>
                <a:ea typeface="Proxima Nova"/>
                <a:cs typeface="Proxima Nova"/>
                <a:sym typeface="Proxima Nova"/>
              </a:defRPr>
            </a:lvl9pPr>
          </a:lstStyle>
          <a:p/>
        </p:txBody>
      </p:sp>
      <p:sp>
        <p:nvSpPr>
          <p:cNvPr id="100" name="Google Shape;100;p25"/>
          <p:cNvSpPr txBox="1"/>
          <p:nvPr>
            <p:ph idx="12" type="sldNum"/>
          </p:nvPr>
        </p:nvSpPr>
        <p:spPr>
          <a:xfrm>
            <a:off x="50" y="4673650"/>
            <a:ext cx="1559400" cy="393600"/>
          </a:xfrm>
          <a:prstGeom prst="rect">
            <a:avLst/>
          </a:prstGeom>
        </p:spPr>
        <p:txBody>
          <a:bodyPr anchorCtr="0" anchor="ctr" bIns="91425" lIns="91425" spcFirstLastPara="1" rIns="91425" wrap="square" tIns="91425">
            <a:normAutofit/>
          </a:bodyPr>
          <a:lstStyle>
            <a:lvl1pPr lvl="0" rtl="0" algn="r">
              <a:buNone/>
              <a:defRPr b="1" sz="1200">
                <a:solidFill>
                  <a:schemeClr val="dk1"/>
                </a:solidFill>
                <a:latin typeface="Proxima Nova"/>
                <a:ea typeface="Proxima Nova"/>
                <a:cs typeface="Proxima Nova"/>
                <a:sym typeface="Proxima Nova"/>
              </a:defRPr>
            </a:lvl1pPr>
            <a:lvl2pPr lvl="1" rtl="0" algn="r">
              <a:buNone/>
              <a:defRPr b="1" sz="1200">
                <a:solidFill>
                  <a:schemeClr val="dk1"/>
                </a:solidFill>
                <a:latin typeface="Proxima Nova"/>
                <a:ea typeface="Proxima Nova"/>
                <a:cs typeface="Proxima Nova"/>
                <a:sym typeface="Proxima Nova"/>
              </a:defRPr>
            </a:lvl2pPr>
            <a:lvl3pPr lvl="2" rtl="0" algn="r">
              <a:buNone/>
              <a:defRPr b="1" sz="1200">
                <a:solidFill>
                  <a:schemeClr val="dk1"/>
                </a:solidFill>
                <a:latin typeface="Proxima Nova"/>
                <a:ea typeface="Proxima Nova"/>
                <a:cs typeface="Proxima Nova"/>
                <a:sym typeface="Proxima Nova"/>
              </a:defRPr>
            </a:lvl3pPr>
            <a:lvl4pPr lvl="3" rtl="0" algn="r">
              <a:buNone/>
              <a:defRPr b="1" sz="1200">
                <a:solidFill>
                  <a:schemeClr val="dk1"/>
                </a:solidFill>
                <a:latin typeface="Proxima Nova"/>
                <a:ea typeface="Proxima Nova"/>
                <a:cs typeface="Proxima Nova"/>
                <a:sym typeface="Proxima Nova"/>
              </a:defRPr>
            </a:lvl4pPr>
            <a:lvl5pPr lvl="4" rtl="0" algn="r">
              <a:buNone/>
              <a:defRPr b="1" sz="1200">
                <a:solidFill>
                  <a:schemeClr val="dk1"/>
                </a:solidFill>
                <a:latin typeface="Proxima Nova"/>
                <a:ea typeface="Proxima Nova"/>
                <a:cs typeface="Proxima Nova"/>
                <a:sym typeface="Proxima Nova"/>
              </a:defRPr>
            </a:lvl5pPr>
            <a:lvl6pPr lvl="5" rtl="0" algn="r">
              <a:buNone/>
              <a:defRPr b="1" sz="1200">
                <a:solidFill>
                  <a:schemeClr val="dk1"/>
                </a:solidFill>
                <a:latin typeface="Proxima Nova"/>
                <a:ea typeface="Proxima Nova"/>
                <a:cs typeface="Proxima Nova"/>
                <a:sym typeface="Proxima Nova"/>
              </a:defRPr>
            </a:lvl6pPr>
            <a:lvl7pPr lvl="6" rtl="0" algn="r">
              <a:buNone/>
              <a:defRPr b="1" sz="1200">
                <a:solidFill>
                  <a:schemeClr val="dk1"/>
                </a:solidFill>
                <a:latin typeface="Proxima Nova"/>
                <a:ea typeface="Proxima Nova"/>
                <a:cs typeface="Proxima Nova"/>
                <a:sym typeface="Proxima Nova"/>
              </a:defRPr>
            </a:lvl7pPr>
            <a:lvl8pPr lvl="7" rtl="0" algn="r">
              <a:buNone/>
              <a:defRPr b="1" sz="1200">
                <a:solidFill>
                  <a:schemeClr val="dk1"/>
                </a:solidFill>
                <a:latin typeface="Proxima Nova"/>
                <a:ea typeface="Proxima Nova"/>
                <a:cs typeface="Proxima Nova"/>
                <a:sym typeface="Proxima Nova"/>
              </a:defRPr>
            </a:lvl8pPr>
            <a:lvl9pPr lvl="8" rtl="0" algn="r">
              <a:buNone/>
              <a:defRPr b="1" sz="12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stion slide red">
  <p:cSld name="TITLE_1">
    <p:spTree>
      <p:nvGrpSpPr>
        <p:cNvPr id="101" name="Shape 101"/>
        <p:cNvGrpSpPr/>
        <p:nvPr/>
      </p:nvGrpSpPr>
      <p:grpSpPr>
        <a:xfrm>
          <a:off x="0" y="0"/>
          <a:ext cx="0" cy="0"/>
          <a:chOff x="0" y="0"/>
          <a:chExt cx="0" cy="0"/>
        </a:xfrm>
      </p:grpSpPr>
      <p:sp>
        <p:nvSpPr>
          <p:cNvPr id="102" name="Google Shape;102;p26"/>
          <p:cNvSpPr/>
          <p:nvPr/>
        </p:nvSpPr>
        <p:spPr>
          <a:xfrm>
            <a:off x="0" y="0"/>
            <a:ext cx="9144000" cy="5062800"/>
          </a:xfrm>
          <a:prstGeom prst="foldedCorner">
            <a:avLst>
              <a:gd fmla="val 26236" name="adj"/>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6"/>
          <p:cNvSpPr txBox="1"/>
          <p:nvPr>
            <p:ph type="ctrTitle"/>
          </p:nvPr>
        </p:nvSpPr>
        <p:spPr>
          <a:xfrm>
            <a:off x="685800" y="1583356"/>
            <a:ext cx="7772400" cy="21030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FFFFFF"/>
              </a:buClr>
              <a:buSzPts val="6000"/>
              <a:buFont typeface="Proxima Nova"/>
              <a:buNone/>
              <a:defRPr b="0" sz="6000">
                <a:solidFill>
                  <a:srgbClr val="FFFFFF"/>
                </a:solidFill>
                <a:latin typeface="Proxima Nova"/>
                <a:ea typeface="Proxima Nova"/>
                <a:cs typeface="Proxima Nova"/>
                <a:sym typeface="Proxima Nova"/>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pic>
        <p:nvPicPr>
          <p:cNvPr id="104" name="Google Shape;104;p26"/>
          <p:cNvPicPr preferRelativeResize="0"/>
          <p:nvPr/>
        </p:nvPicPr>
        <p:blipFill>
          <a:blip r:embed="rId2">
            <a:alphaModFix/>
          </a:blip>
          <a:stretch>
            <a:fillRect/>
          </a:stretch>
        </p:blipFill>
        <p:spPr>
          <a:xfrm>
            <a:off x="8401052" y="4694021"/>
            <a:ext cx="675724" cy="313099"/>
          </a:xfrm>
          <a:prstGeom prst="rect">
            <a:avLst/>
          </a:prstGeom>
          <a:noFill/>
          <a:ln>
            <a:noFill/>
          </a:ln>
        </p:spPr>
      </p:pic>
      <p:cxnSp>
        <p:nvCxnSpPr>
          <p:cNvPr id="105" name="Google Shape;105;p26"/>
          <p:cNvCxnSpPr/>
          <p:nvPr/>
        </p:nvCxnSpPr>
        <p:spPr>
          <a:xfrm>
            <a:off x="0" y="5107925"/>
            <a:ext cx="9144000" cy="0"/>
          </a:xfrm>
          <a:prstGeom prst="straightConnector1">
            <a:avLst/>
          </a:prstGeom>
          <a:noFill/>
          <a:ln cap="flat" cmpd="sng" w="76200">
            <a:solidFill>
              <a:srgbClr val="434343"/>
            </a:solidFill>
            <a:prstDash val="solid"/>
            <a:round/>
            <a:headEnd len="med" w="med" type="none"/>
            <a:tailEnd len="med" w="med" type="none"/>
          </a:ln>
        </p:spPr>
      </p:cxnSp>
      <p:sp>
        <p:nvSpPr>
          <p:cNvPr id="106" name="Google Shape;106;p26"/>
          <p:cNvSpPr txBox="1"/>
          <p:nvPr>
            <p:ph idx="12" type="sldNum"/>
          </p:nvPr>
        </p:nvSpPr>
        <p:spPr>
          <a:xfrm>
            <a:off x="50" y="4673650"/>
            <a:ext cx="1559400" cy="393600"/>
          </a:xfrm>
          <a:prstGeom prst="rect">
            <a:avLst/>
          </a:prstGeom>
        </p:spPr>
        <p:txBody>
          <a:bodyPr anchorCtr="0" anchor="ctr" bIns="91425" lIns="91425" spcFirstLastPara="1" rIns="91425" wrap="square" tIns="91425">
            <a:normAutofit/>
          </a:bodyPr>
          <a:lstStyle>
            <a:lvl1pPr lvl="0" rtl="0" algn="r">
              <a:buNone/>
              <a:defRPr b="1" sz="1200">
                <a:solidFill>
                  <a:srgbClr val="000000"/>
                </a:solidFill>
                <a:latin typeface="Proxima Nova"/>
                <a:ea typeface="Proxima Nova"/>
                <a:cs typeface="Proxima Nova"/>
                <a:sym typeface="Proxima Nova"/>
              </a:defRPr>
            </a:lvl1pPr>
            <a:lvl2pPr lvl="1" rtl="0" algn="r">
              <a:buNone/>
              <a:defRPr b="1" sz="1200">
                <a:solidFill>
                  <a:srgbClr val="000000"/>
                </a:solidFill>
                <a:latin typeface="Proxima Nova"/>
                <a:ea typeface="Proxima Nova"/>
                <a:cs typeface="Proxima Nova"/>
                <a:sym typeface="Proxima Nova"/>
              </a:defRPr>
            </a:lvl2pPr>
            <a:lvl3pPr lvl="2" rtl="0" algn="r">
              <a:buNone/>
              <a:defRPr b="1" sz="1200">
                <a:solidFill>
                  <a:srgbClr val="000000"/>
                </a:solidFill>
                <a:latin typeface="Proxima Nova"/>
                <a:ea typeface="Proxima Nova"/>
                <a:cs typeface="Proxima Nova"/>
                <a:sym typeface="Proxima Nova"/>
              </a:defRPr>
            </a:lvl3pPr>
            <a:lvl4pPr lvl="3" rtl="0" algn="r">
              <a:buNone/>
              <a:defRPr b="1" sz="1200">
                <a:solidFill>
                  <a:srgbClr val="000000"/>
                </a:solidFill>
                <a:latin typeface="Proxima Nova"/>
                <a:ea typeface="Proxima Nova"/>
                <a:cs typeface="Proxima Nova"/>
                <a:sym typeface="Proxima Nova"/>
              </a:defRPr>
            </a:lvl4pPr>
            <a:lvl5pPr lvl="4" rtl="0" algn="r">
              <a:buNone/>
              <a:defRPr b="1" sz="1200">
                <a:solidFill>
                  <a:srgbClr val="000000"/>
                </a:solidFill>
                <a:latin typeface="Proxima Nova"/>
                <a:ea typeface="Proxima Nova"/>
                <a:cs typeface="Proxima Nova"/>
                <a:sym typeface="Proxima Nova"/>
              </a:defRPr>
            </a:lvl5pPr>
            <a:lvl6pPr lvl="5" rtl="0" algn="r">
              <a:buNone/>
              <a:defRPr b="1" sz="1200">
                <a:solidFill>
                  <a:srgbClr val="000000"/>
                </a:solidFill>
                <a:latin typeface="Proxima Nova"/>
                <a:ea typeface="Proxima Nova"/>
                <a:cs typeface="Proxima Nova"/>
                <a:sym typeface="Proxima Nova"/>
              </a:defRPr>
            </a:lvl6pPr>
            <a:lvl7pPr lvl="6" rtl="0" algn="r">
              <a:buNone/>
              <a:defRPr b="1" sz="1200">
                <a:solidFill>
                  <a:srgbClr val="000000"/>
                </a:solidFill>
                <a:latin typeface="Proxima Nova"/>
                <a:ea typeface="Proxima Nova"/>
                <a:cs typeface="Proxima Nova"/>
                <a:sym typeface="Proxima Nova"/>
              </a:defRPr>
            </a:lvl7pPr>
            <a:lvl8pPr lvl="7" rtl="0" algn="r">
              <a:buNone/>
              <a:defRPr b="1" sz="1200">
                <a:solidFill>
                  <a:srgbClr val="000000"/>
                </a:solidFill>
                <a:latin typeface="Proxima Nova"/>
                <a:ea typeface="Proxima Nova"/>
                <a:cs typeface="Proxima Nova"/>
                <a:sym typeface="Proxima Nova"/>
              </a:defRPr>
            </a:lvl8pPr>
            <a:lvl9pPr lvl="8" rtl="0" algn="r">
              <a:buNone/>
              <a:defRPr b="1" sz="1200">
                <a:solidFill>
                  <a:srgbClr val="00000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hyperlink" Target="https://www.w3schools.com/python/" TargetMode="External"/><Relationship Id="rId4" Type="http://schemas.openxmlformats.org/officeDocument/2006/relationships/hyperlink" Target="https://www.datacamp.com/cheat-sheet" TargetMode="External"/><Relationship Id="rId5" Type="http://schemas.openxmlformats.org/officeDocument/2006/relationships/hyperlink" Target="https://stackoverflow.com/" TargetMode="External"/><Relationship Id="rId6" Type="http://schemas.openxmlformats.org/officeDocument/2006/relationships/hyperlink" Target="https://docs.google.com/spreadsheets/u/0/d/1ggjCc7UOb9rEa7b0dEDNXJeCB484wE05zMQR15XiG3o/edi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4.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7"/>
          <p:cNvSpPr txBox="1"/>
          <p:nvPr>
            <p:ph idx="1" type="subTitle"/>
          </p:nvPr>
        </p:nvSpPr>
        <p:spPr>
          <a:xfrm>
            <a:off x="343650" y="3177700"/>
            <a:ext cx="8456700" cy="1112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1200"/>
              </a:spcAft>
              <a:buSzPts val="770"/>
              <a:buNone/>
            </a:pPr>
            <a:r>
              <a:rPr b="1" lang="en" sz="2300">
                <a:solidFill>
                  <a:schemeClr val="dk1"/>
                </a:solidFill>
              </a:rPr>
              <a:t>Goal: Review concepts learned from Python 101 - 104, and use everything learned so far to complete a scenario-based Exploratory Data Analysis</a:t>
            </a:r>
            <a:endParaRPr sz="2160"/>
          </a:p>
        </p:txBody>
      </p:sp>
      <p:sp>
        <p:nvSpPr>
          <p:cNvPr id="112" name="Google Shape;112;p27"/>
          <p:cNvSpPr txBox="1"/>
          <p:nvPr>
            <p:ph type="title"/>
          </p:nvPr>
        </p:nvSpPr>
        <p:spPr>
          <a:xfrm>
            <a:off x="415325" y="1955400"/>
            <a:ext cx="8192400" cy="85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a:t>
            </a:r>
            <a:r>
              <a:rPr lang="en"/>
              <a:t> in Python - Python 105</a:t>
            </a:r>
            <a:endParaRPr/>
          </a:p>
        </p:txBody>
      </p:sp>
      <p:sp>
        <p:nvSpPr>
          <p:cNvPr id="113" name="Google Shape;113;p27"/>
          <p:cNvSpPr txBox="1"/>
          <p:nvPr>
            <p:ph idx="12" type="sldNum"/>
          </p:nvPr>
        </p:nvSpPr>
        <p:spPr>
          <a:xfrm>
            <a:off x="50" y="4673650"/>
            <a:ext cx="15594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6"/>
          <p:cNvSpPr txBox="1"/>
          <p:nvPr>
            <p:ph type="title"/>
          </p:nvPr>
        </p:nvSpPr>
        <p:spPr>
          <a:xfrm>
            <a:off x="311700" y="763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920"/>
              <a:t>Which line will this code print?</a:t>
            </a:r>
            <a:endParaRPr sz="3920"/>
          </a:p>
        </p:txBody>
      </p:sp>
      <p:pic>
        <p:nvPicPr>
          <p:cNvPr id="166" name="Google Shape;166;p36"/>
          <p:cNvPicPr preferRelativeResize="0"/>
          <p:nvPr/>
        </p:nvPicPr>
        <p:blipFill>
          <a:blip r:embed="rId3">
            <a:alphaModFix/>
          </a:blip>
          <a:stretch>
            <a:fillRect/>
          </a:stretch>
        </p:blipFill>
        <p:spPr>
          <a:xfrm>
            <a:off x="829300" y="1614504"/>
            <a:ext cx="7485400" cy="24464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7"/>
          <p:cNvSpPr txBox="1"/>
          <p:nvPr>
            <p:ph type="ctrTitle"/>
          </p:nvPr>
        </p:nvSpPr>
        <p:spPr>
          <a:xfrm>
            <a:off x="685800" y="1583356"/>
            <a:ext cx="7772400" cy="210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 Science Salaries Analysis</a:t>
            </a:r>
            <a:endParaRPr/>
          </a:p>
        </p:txBody>
      </p:sp>
      <p:sp>
        <p:nvSpPr>
          <p:cNvPr id="172" name="Google Shape;172;p37"/>
          <p:cNvSpPr txBox="1"/>
          <p:nvPr>
            <p:ph idx="12" type="sldNum"/>
          </p:nvPr>
        </p:nvSpPr>
        <p:spPr>
          <a:xfrm>
            <a:off x="50" y="4673650"/>
            <a:ext cx="15594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The Scenario</a:t>
            </a:r>
            <a:endParaRPr b="1"/>
          </a:p>
        </p:txBody>
      </p:sp>
      <p:sp>
        <p:nvSpPr>
          <p:cNvPr id="178" name="Google Shape;178;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9" name="Google Shape;179;p38"/>
          <p:cNvSpPr txBox="1"/>
          <p:nvPr/>
        </p:nvSpPr>
        <p:spPr>
          <a:xfrm>
            <a:off x="583950" y="1223650"/>
            <a:ext cx="7976100" cy="3648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Clr>
                <a:schemeClr val="dk1"/>
              </a:buClr>
              <a:buSzPts val="1100"/>
              <a:buFont typeface="Arial"/>
              <a:buNone/>
            </a:pPr>
            <a:r>
              <a:rPr lang="en" sz="2500"/>
              <a:t>You are an analyst working on a new data set that your company acquired for research purposes. It contains salary information for data analytics professionals collected between 2020 and 2022.</a:t>
            </a:r>
            <a:endParaRPr sz="2500"/>
          </a:p>
          <a:p>
            <a:pPr indent="0" lvl="0" marL="457200" rtl="0" algn="l">
              <a:spcBef>
                <a:spcPts val="0"/>
              </a:spcBef>
              <a:spcAft>
                <a:spcPts val="0"/>
              </a:spcAft>
              <a:buClr>
                <a:schemeClr val="dk1"/>
              </a:buClr>
              <a:buSzPts val="1100"/>
              <a:buFont typeface="Arial"/>
              <a:buNone/>
            </a:pPr>
            <a:r>
              <a:t/>
            </a:r>
            <a:endParaRPr sz="2500"/>
          </a:p>
          <a:p>
            <a:pPr indent="0" lvl="0" marL="457200" rtl="0" algn="l">
              <a:spcBef>
                <a:spcPts val="0"/>
              </a:spcBef>
              <a:spcAft>
                <a:spcPts val="0"/>
              </a:spcAft>
              <a:buClr>
                <a:schemeClr val="dk1"/>
              </a:buClr>
              <a:buSzPts val="1100"/>
              <a:buFont typeface="Arial"/>
              <a:buNone/>
            </a:pPr>
            <a:r>
              <a:rPr lang="en" sz="2500"/>
              <a:t>Management has asked you to do an exploratory analysis of this new data.</a:t>
            </a:r>
            <a:endParaRPr sz="2500"/>
          </a:p>
          <a:p>
            <a:pPr indent="0" lvl="0" marL="457200" rtl="0" algn="l">
              <a:spcBef>
                <a:spcPts val="0"/>
              </a:spcBef>
              <a:spcAft>
                <a:spcPts val="0"/>
              </a:spcAft>
              <a:buClr>
                <a:schemeClr val="dk1"/>
              </a:buClr>
              <a:buSzPts val="1100"/>
              <a:buFont typeface="Arial"/>
              <a:buNone/>
            </a:pPr>
            <a:r>
              <a:t/>
            </a:r>
            <a:endParaRPr b="1" sz="2500"/>
          </a:p>
          <a:p>
            <a:pPr indent="0" lvl="0" marL="457200" rtl="0" algn="l">
              <a:spcBef>
                <a:spcPts val="0"/>
              </a:spcBef>
              <a:spcAft>
                <a:spcPts val="0"/>
              </a:spcAft>
              <a:buNone/>
            </a:pPr>
            <a:r>
              <a:t/>
            </a:r>
            <a:endParaRPr sz="2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The Data</a:t>
            </a:r>
            <a:endParaRPr b="1"/>
          </a:p>
        </p:txBody>
      </p:sp>
      <p:sp>
        <p:nvSpPr>
          <p:cNvPr id="185" name="Google Shape;185;p39"/>
          <p:cNvSpPr txBox="1"/>
          <p:nvPr/>
        </p:nvSpPr>
        <p:spPr>
          <a:xfrm>
            <a:off x="222150" y="1188300"/>
            <a:ext cx="8699700" cy="3386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Clr>
                <a:schemeClr val="dk1"/>
              </a:buClr>
              <a:buSzPts val="1100"/>
              <a:buFont typeface="Arial"/>
              <a:buNone/>
            </a:pPr>
            <a:r>
              <a:rPr lang="en" sz="2600"/>
              <a:t>The main data set is the `ds_salaries` table, which contains salary information about data analytics professionals from all over the world. The data was collected between 2020 and 2022.  </a:t>
            </a:r>
            <a:endParaRPr sz="2600"/>
          </a:p>
          <a:p>
            <a:pPr indent="0" lvl="0" marL="457200" rtl="0" algn="l">
              <a:spcBef>
                <a:spcPts val="0"/>
              </a:spcBef>
              <a:spcAft>
                <a:spcPts val="0"/>
              </a:spcAft>
              <a:buClr>
                <a:schemeClr val="dk1"/>
              </a:buClr>
              <a:buSzPts val="1100"/>
              <a:buFont typeface="Arial"/>
              <a:buNone/>
            </a:pPr>
            <a:r>
              <a:t/>
            </a:r>
            <a:endParaRPr sz="2600"/>
          </a:p>
          <a:p>
            <a:pPr indent="0" lvl="0" marL="457200" rtl="0" algn="l">
              <a:spcBef>
                <a:spcPts val="0"/>
              </a:spcBef>
              <a:spcAft>
                <a:spcPts val="0"/>
              </a:spcAft>
              <a:buClr>
                <a:schemeClr val="dk1"/>
              </a:buClr>
              <a:buSzPts val="1100"/>
              <a:buFont typeface="Arial"/>
              <a:buNone/>
            </a:pPr>
            <a:r>
              <a:rPr lang="en" sz="2600"/>
              <a:t>Additionally, there are 4 supplementary data sets that you will use that contain lookup values to help you enrich (or add to) the `ds_salaries` data.</a:t>
            </a:r>
            <a:endParaRPr sz="2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The Tasks</a:t>
            </a:r>
            <a:endParaRPr b="1"/>
          </a:p>
          <a:p>
            <a:pPr indent="0" lvl="0" marL="0" rtl="0" algn="l">
              <a:spcBef>
                <a:spcPts val="0"/>
              </a:spcBef>
              <a:spcAft>
                <a:spcPts val="0"/>
              </a:spcAft>
              <a:buNone/>
            </a:pPr>
            <a:r>
              <a:t/>
            </a:r>
            <a:endParaRPr/>
          </a:p>
        </p:txBody>
      </p:sp>
      <p:sp>
        <p:nvSpPr>
          <p:cNvPr id="191" name="Google Shape;191;p40"/>
          <p:cNvSpPr txBox="1"/>
          <p:nvPr/>
        </p:nvSpPr>
        <p:spPr>
          <a:xfrm>
            <a:off x="602775" y="1017725"/>
            <a:ext cx="75945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t>There are three general tasks:</a:t>
            </a:r>
            <a:endParaRPr sz="2300"/>
          </a:p>
          <a:p>
            <a:pPr indent="0" lvl="0" marL="457200" rtl="0" algn="l">
              <a:spcBef>
                <a:spcPts val="0"/>
              </a:spcBef>
              <a:spcAft>
                <a:spcPts val="0"/>
              </a:spcAft>
              <a:buNone/>
            </a:pPr>
            <a:r>
              <a:t/>
            </a:r>
            <a:endParaRPr sz="2300"/>
          </a:p>
          <a:p>
            <a:pPr indent="-374650" lvl="0" marL="457200" rtl="0" algn="l">
              <a:spcBef>
                <a:spcPts val="0"/>
              </a:spcBef>
              <a:spcAft>
                <a:spcPts val="0"/>
              </a:spcAft>
              <a:buSzPts val="2300"/>
              <a:buAutoNum type="arabicPeriod"/>
            </a:pPr>
            <a:r>
              <a:rPr lang="en" sz="2300"/>
              <a:t>Clean the data</a:t>
            </a:r>
            <a:endParaRPr sz="2300"/>
          </a:p>
          <a:p>
            <a:pPr indent="-374650" lvl="0" marL="457200" rtl="0" algn="l">
              <a:spcBef>
                <a:spcPts val="0"/>
              </a:spcBef>
              <a:spcAft>
                <a:spcPts val="0"/>
              </a:spcAft>
              <a:buSzPts val="2300"/>
              <a:buAutoNum type="arabicPeriod"/>
            </a:pPr>
            <a:r>
              <a:rPr lang="en" sz="2300"/>
              <a:t>Analyze the data and answer the questions found in the email from management</a:t>
            </a:r>
            <a:endParaRPr sz="2300"/>
          </a:p>
          <a:p>
            <a:pPr indent="-374650" lvl="0" marL="457200" rtl="0" algn="l">
              <a:spcBef>
                <a:spcPts val="0"/>
              </a:spcBef>
              <a:spcAft>
                <a:spcPts val="0"/>
              </a:spcAft>
              <a:buSzPts val="2300"/>
              <a:buAutoNum type="arabicPeriod"/>
            </a:pPr>
            <a:r>
              <a:rPr lang="en" sz="2300"/>
              <a:t>Send a response to management (your pod captain) that includes your Jupyter Notebook with all the code, a copy of your cleaned `ds_salaries` table, and a summary of the analysis. Professional email etiquette is expected </a:t>
            </a:r>
            <a:endParaRPr sz="2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Working on the Analysis</a:t>
            </a:r>
            <a:endParaRPr b="1"/>
          </a:p>
        </p:txBody>
      </p:sp>
      <p:sp>
        <p:nvSpPr>
          <p:cNvPr id="197" name="Google Shape;197;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8" name="Google Shape;198;p41"/>
          <p:cNvSpPr txBox="1"/>
          <p:nvPr/>
        </p:nvSpPr>
        <p:spPr>
          <a:xfrm>
            <a:off x="393075" y="1282650"/>
            <a:ext cx="8316600" cy="266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t>You will have the remainder of the night to work on the assignment. Treat this as a real work assignment that you have been given. Managing your time (including breaks) will be entirely up to you. </a:t>
            </a:r>
            <a:endParaRPr sz="2300"/>
          </a:p>
          <a:p>
            <a:pPr indent="0" lvl="0" marL="0" rtl="0" algn="l">
              <a:spcBef>
                <a:spcPts val="0"/>
              </a:spcBef>
              <a:spcAft>
                <a:spcPts val="0"/>
              </a:spcAft>
              <a:buNone/>
            </a:pPr>
            <a:r>
              <a:t/>
            </a:r>
            <a:endParaRPr sz="2300"/>
          </a:p>
          <a:p>
            <a:pPr indent="0" lvl="0" marL="0" rtl="0" algn="l">
              <a:spcBef>
                <a:spcPts val="0"/>
              </a:spcBef>
              <a:spcAft>
                <a:spcPts val="0"/>
              </a:spcAft>
              <a:buNone/>
            </a:pPr>
            <a:r>
              <a:rPr lang="en" sz="2300"/>
              <a:t>Captains will only be on hand to help you get ‘unstuck’ if needed (more on that later)</a:t>
            </a:r>
            <a:endParaRPr sz="2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2"/>
          <p:cNvSpPr txBox="1"/>
          <p:nvPr>
            <p:ph type="ctrTitle"/>
          </p:nvPr>
        </p:nvSpPr>
        <p:spPr>
          <a:xfrm>
            <a:off x="685800" y="1583356"/>
            <a:ext cx="7772400" cy="2103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8000"/>
              <a:t>Logistics</a:t>
            </a:r>
            <a:endParaRPr sz="8000"/>
          </a:p>
        </p:txBody>
      </p:sp>
      <p:sp>
        <p:nvSpPr>
          <p:cNvPr id="204" name="Google Shape;204;p42"/>
          <p:cNvSpPr txBox="1"/>
          <p:nvPr>
            <p:ph idx="12" type="sldNum"/>
          </p:nvPr>
        </p:nvSpPr>
        <p:spPr>
          <a:xfrm>
            <a:off x="50" y="4673650"/>
            <a:ext cx="15594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Submitting</a:t>
            </a:r>
            <a:r>
              <a:rPr b="1" lang="en"/>
              <a:t> your work</a:t>
            </a:r>
            <a:endParaRPr b="1"/>
          </a:p>
        </p:txBody>
      </p:sp>
      <p:sp>
        <p:nvSpPr>
          <p:cNvPr id="210" name="Google Shape;210;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1" name="Google Shape;211;p43"/>
          <p:cNvSpPr txBox="1"/>
          <p:nvPr/>
        </p:nvSpPr>
        <p:spPr>
          <a:xfrm>
            <a:off x="393075" y="1282650"/>
            <a:ext cx="8316600" cy="301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t>As mentioned previously, when you finish the assignment, send the following to your pod captain:</a:t>
            </a:r>
            <a:endParaRPr sz="2300"/>
          </a:p>
          <a:p>
            <a:pPr indent="0" lvl="0" marL="0" rtl="0" algn="l">
              <a:spcBef>
                <a:spcPts val="0"/>
              </a:spcBef>
              <a:spcAft>
                <a:spcPts val="0"/>
              </a:spcAft>
              <a:buNone/>
            </a:pPr>
            <a:r>
              <a:t/>
            </a:r>
            <a:endParaRPr sz="2300"/>
          </a:p>
          <a:p>
            <a:pPr indent="-374650" lvl="0" marL="457200" rtl="0" algn="l">
              <a:spcBef>
                <a:spcPts val="0"/>
              </a:spcBef>
              <a:spcAft>
                <a:spcPts val="0"/>
              </a:spcAft>
              <a:buSzPts val="2300"/>
              <a:buChar char="-"/>
            </a:pPr>
            <a:r>
              <a:rPr lang="en" sz="2300"/>
              <a:t>An email response to their request that summarizes the analysis and outlines your deliverables</a:t>
            </a:r>
            <a:endParaRPr sz="2300"/>
          </a:p>
          <a:p>
            <a:pPr indent="-374650" lvl="0" marL="457200" rtl="0" algn="l">
              <a:spcBef>
                <a:spcPts val="0"/>
              </a:spcBef>
              <a:spcAft>
                <a:spcPts val="0"/>
              </a:spcAft>
              <a:buSzPts val="2300"/>
              <a:buChar char="-"/>
            </a:pPr>
            <a:r>
              <a:rPr lang="en" sz="2300"/>
              <a:t>The deliverables: your Jupyter Notebook with all the code and a copy of your cleaned version of the `ds_salaries` table as a csv file</a:t>
            </a:r>
            <a:endParaRPr sz="2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Help during the assignment</a:t>
            </a:r>
            <a:endParaRPr b="1"/>
          </a:p>
        </p:txBody>
      </p:sp>
      <p:sp>
        <p:nvSpPr>
          <p:cNvPr id="217" name="Google Shape;217;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8" name="Google Shape;218;p44"/>
          <p:cNvSpPr txBox="1"/>
          <p:nvPr/>
        </p:nvSpPr>
        <p:spPr>
          <a:xfrm>
            <a:off x="413700" y="1155075"/>
            <a:ext cx="8316600" cy="301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t>Captains will </a:t>
            </a:r>
            <a:r>
              <a:rPr b="1" lang="en" sz="2300" u="sng"/>
              <a:t>NOT</a:t>
            </a:r>
            <a:r>
              <a:rPr lang="en" sz="2300"/>
              <a:t> be your primary line of support for technical questions. If you need assistance with syntax or with how to do something using Python, use Google and the other resources linked in the deck and material </a:t>
            </a:r>
            <a:r>
              <a:rPr i="1" lang="en" sz="2300"/>
              <a:t>first.</a:t>
            </a:r>
            <a:r>
              <a:rPr lang="en" sz="2300"/>
              <a:t> </a:t>
            </a:r>
            <a:endParaRPr sz="2300"/>
          </a:p>
          <a:p>
            <a:pPr indent="0" lvl="0" marL="0" rtl="0" algn="l">
              <a:spcBef>
                <a:spcPts val="0"/>
              </a:spcBef>
              <a:spcAft>
                <a:spcPts val="0"/>
              </a:spcAft>
              <a:buNone/>
            </a:pPr>
            <a:r>
              <a:t/>
            </a:r>
            <a:endParaRPr sz="2300"/>
          </a:p>
          <a:p>
            <a:pPr indent="0" lvl="0" marL="0" rtl="0" algn="l">
              <a:spcBef>
                <a:spcPts val="0"/>
              </a:spcBef>
              <a:spcAft>
                <a:spcPts val="0"/>
              </a:spcAft>
              <a:buNone/>
            </a:pPr>
            <a:r>
              <a:rPr lang="en" sz="2300"/>
              <a:t>Captains will be here to help you get “unstuck” should you still have trouble </a:t>
            </a:r>
            <a:r>
              <a:rPr b="1" lang="en" sz="2300" u="sng"/>
              <a:t>after</a:t>
            </a:r>
            <a:r>
              <a:rPr lang="en" sz="2300"/>
              <a:t> first doing your research. They will also answer questions about the assignment itself where possible.</a:t>
            </a:r>
            <a:endParaRPr sz="2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Jupyter Environment</a:t>
            </a:r>
            <a:endParaRPr b="1"/>
          </a:p>
        </p:txBody>
      </p:sp>
      <p:sp>
        <p:nvSpPr>
          <p:cNvPr id="224" name="Google Shape;224;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5" name="Google Shape;225;p45"/>
          <p:cNvSpPr txBox="1"/>
          <p:nvPr/>
        </p:nvSpPr>
        <p:spPr>
          <a:xfrm>
            <a:off x="413700" y="1155075"/>
            <a:ext cx="8316600" cy="337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t>You should be using one of the following platforms to work on this assignment:</a:t>
            </a:r>
            <a:endParaRPr sz="2300"/>
          </a:p>
          <a:p>
            <a:pPr indent="0" lvl="0" marL="0" rtl="0" algn="l">
              <a:spcBef>
                <a:spcPts val="0"/>
              </a:spcBef>
              <a:spcAft>
                <a:spcPts val="0"/>
              </a:spcAft>
              <a:buNone/>
            </a:pPr>
            <a:r>
              <a:t/>
            </a:r>
            <a:endParaRPr sz="2300"/>
          </a:p>
          <a:p>
            <a:pPr indent="-374650" lvl="0" marL="457200" rtl="0" algn="l">
              <a:spcBef>
                <a:spcPts val="0"/>
              </a:spcBef>
              <a:spcAft>
                <a:spcPts val="0"/>
              </a:spcAft>
              <a:buSzPts val="2300"/>
              <a:buChar char="-"/>
            </a:pPr>
            <a:r>
              <a:rPr lang="en" sz="2300"/>
              <a:t>Google Colab</a:t>
            </a:r>
            <a:endParaRPr sz="2300"/>
          </a:p>
          <a:p>
            <a:pPr indent="-374650" lvl="0" marL="457200" rtl="0" algn="l">
              <a:spcBef>
                <a:spcPts val="0"/>
              </a:spcBef>
              <a:spcAft>
                <a:spcPts val="0"/>
              </a:spcAft>
              <a:buSzPts val="2300"/>
              <a:buChar char="-"/>
            </a:pPr>
            <a:r>
              <a:rPr lang="en" sz="2300"/>
              <a:t>Kaggle</a:t>
            </a:r>
            <a:endParaRPr sz="2300"/>
          </a:p>
          <a:p>
            <a:pPr indent="-374650" lvl="0" marL="457200" rtl="0" algn="l">
              <a:spcBef>
                <a:spcPts val="0"/>
              </a:spcBef>
              <a:spcAft>
                <a:spcPts val="0"/>
              </a:spcAft>
              <a:buSzPts val="2300"/>
              <a:buChar char="-"/>
            </a:pPr>
            <a:r>
              <a:rPr lang="en" sz="2300"/>
              <a:t>Anaconda (local)</a:t>
            </a:r>
            <a:endParaRPr sz="2300"/>
          </a:p>
          <a:p>
            <a:pPr indent="0" lvl="0" marL="0" rtl="0" algn="l">
              <a:spcBef>
                <a:spcPts val="0"/>
              </a:spcBef>
              <a:spcAft>
                <a:spcPts val="0"/>
              </a:spcAft>
              <a:buNone/>
            </a:pPr>
            <a:r>
              <a:t/>
            </a:r>
            <a:endParaRPr sz="2300"/>
          </a:p>
          <a:p>
            <a:pPr indent="0" lvl="0" marL="0" rtl="0" algn="l">
              <a:spcBef>
                <a:spcPts val="0"/>
              </a:spcBef>
              <a:spcAft>
                <a:spcPts val="0"/>
              </a:spcAft>
              <a:buNone/>
            </a:pPr>
            <a:r>
              <a:rPr lang="en" sz="2300"/>
              <a:t>The Jupyter Lite browser-based notebook will NOT work for this assignment.</a:t>
            </a:r>
            <a:endParaRPr sz="2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8"/>
          <p:cNvSpPr/>
          <p:nvPr/>
        </p:nvSpPr>
        <p:spPr>
          <a:xfrm>
            <a:off x="150" y="5083327"/>
            <a:ext cx="9143700" cy="60300"/>
          </a:xfrm>
          <a:prstGeom prst="rect">
            <a:avLst/>
          </a:prstGeom>
          <a:solidFill>
            <a:srgbClr val="434343"/>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latin typeface="Proxima Nova"/>
              <a:ea typeface="Proxima Nova"/>
              <a:cs typeface="Proxima Nova"/>
              <a:sym typeface="Proxima Nova"/>
            </a:endParaRPr>
          </a:p>
        </p:txBody>
      </p:sp>
      <p:pic>
        <p:nvPicPr>
          <p:cNvPr id="119" name="Google Shape;119;p28"/>
          <p:cNvPicPr preferRelativeResize="0"/>
          <p:nvPr/>
        </p:nvPicPr>
        <p:blipFill>
          <a:blip r:embed="rId3">
            <a:alphaModFix/>
          </a:blip>
          <a:stretch>
            <a:fillRect/>
          </a:stretch>
        </p:blipFill>
        <p:spPr>
          <a:xfrm>
            <a:off x="8401052" y="4694021"/>
            <a:ext cx="675724" cy="313099"/>
          </a:xfrm>
          <a:prstGeom prst="rect">
            <a:avLst/>
          </a:prstGeom>
          <a:noFill/>
          <a:ln>
            <a:noFill/>
          </a:ln>
        </p:spPr>
      </p:pic>
      <p:sp>
        <p:nvSpPr>
          <p:cNvPr id="120" name="Google Shape;120;p28"/>
          <p:cNvSpPr/>
          <p:nvPr/>
        </p:nvSpPr>
        <p:spPr>
          <a:xfrm>
            <a:off x="523975" y="1895506"/>
            <a:ext cx="7461300" cy="553200"/>
          </a:xfrm>
          <a:prstGeom prst="rect">
            <a:avLst/>
          </a:prstGeom>
          <a:solidFill>
            <a:srgbClr val="FFCC00"/>
          </a:solidFill>
          <a:ln>
            <a:noFill/>
          </a:ln>
        </p:spPr>
        <p:txBody>
          <a:bodyPr anchorCtr="0" anchor="ctr" bIns="68575" lIns="155425" spcFirstLastPara="1" rIns="68575" wrap="square" tIns="68575">
            <a:noAutofit/>
          </a:bodyPr>
          <a:lstStyle/>
          <a:p>
            <a:pPr indent="0" lvl="0" marL="0" rtl="0" algn="l">
              <a:spcBef>
                <a:spcPts val="0"/>
              </a:spcBef>
              <a:spcAft>
                <a:spcPts val="0"/>
              </a:spcAft>
              <a:buClr>
                <a:srgbClr val="000000"/>
              </a:buClr>
              <a:buSzPts val="800"/>
              <a:buFont typeface="Arial"/>
              <a:buNone/>
            </a:pPr>
            <a:r>
              <a:rPr b="1" lang="en" sz="1800">
                <a:solidFill>
                  <a:srgbClr val="FFFFFF"/>
                </a:solidFill>
                <a:latin typeface="Proxima Nova"/>
                <a:ea typeface="Proxima Nova"/>
                <a:cs typeface="Proxima Nova"/>
                <a:sym typeface="Proxima Nova"/>
              </a:rPr>
              <a:t>The Data Science Salaries Analysis</a:t>
            </a:r>
            <a:endParaRPr b="1" sz="1800">
              <a:solidFill>
                <a:srgbClr val="FFFFFF"/>
              </a:solidFill>
              <a:latin typeface="Proxima Nova"/>
              <a:ea typeface="Proxima Nova"/>
              <a:cs typeface="Proxima Nova"/>
              <a:sym typeface="Proxima Nova"/>
            </a:endParaRPr>
          </a:p>
        </p:txBody>
      </p:sp>
      <p:sp>
        <p:nvSpPr>
          <p:cNvPr id="121" name="Google Shape;121;p28"/>
          <p:cNvSpPr/>
          <p:nvPr/>
        </p:nvSpPr>
        <p:spPr>
          <a:xfrm>
            <a:off x="523975" y="2607162"/>
            <a:ext cx="7461300" cy="553200"/>
          </a:xfrm>
          <a:prstGeom prst="rect">
            <a:avLst/>
          </a:prstGeom>
          <a:solidFill>
            <a:srgbClr val="009900"/>
          </a:solidFill>
          <a:ln>
            <a:noFill/>
          </a:ln>
        </p:spPr>
        <p:txBody>
          <a:bodyPr anchorCtr="0" anchor="ctr" bIns="68575" lIns="155425" spcFirstLastPara="1" rIns="68575" wrap="square" tIns="68575">
            <a:noAutofit/>
          </a:bodyPr>
          <a:lstStyle/>
          <a:p>
            <a:pPr indent="0" lvl="0" marL="0" rtl="0" algn="l">
              <a:spcBef>
                <a:spcPts val="0"/>
              </a:spcBef>
              <a:spcAft>
                <a:spcPts val="0"/>
              </a:spcAft>
              <a:buClr>
                <a:srgbClr val="000000"/>
              </a:buClr>
              <a:buSzPts val="800"/>
              <a:buFont typeface="Arial"/>
              <a:buNone/>
            </a:pPr>
            <a:r>
              <a:rPr b="1" lang="en" sz="1800">
                <a:solidFill>
                  <a:srgbClr val="FFFFFF"/>
                </a:solidFill>
                <a:latin typeface="Proxima Nova"/>
                <a:ea typeface="Proxima Nova"/>
                <a:cs typeface="Proxima Nova"/>
                <a:sym typeface="Proxima Nova"/>
              </a:rPr>
              <a:t>Logistics</a:t>
            </a:r>
            <a:endParaRPr sz="1800">
              <a:solidFill>
                <a:srgbClr val="FFFFFF"/>
              </a:solidFill>
              <a:latin typeface="Proxima Nova"/>
              <a:ea typeface="Proxima Nova"/>
              <a:cs typeface="Proxima Nova"/>
              <a:sym typeface="Proxima Nova"/>
            </a:endParaRPr>
          </a:p>
        </p:txBody>
      </p:sp>
      <p:sp>
        <p:nvSpPr>
          <p:cNvPr id="122" name="Google Shape;122;p28"/>
          <p:cNvSpPr/>
          <p:nvPr/>
        </p:nvSpPr>
        <p:spPr>
          <a:xfrm>
            <a:off x="523975" y="3318818"/>
            <a:ext cx="7461300" cy="553200"/>
          </a:xfrm>
          <a:prstGeom prst="rect">
            <a:avLst/>
          </a:prstGeom>
          <a:solidFill>
            <a:srgbClr val="3366FF"/>
          </a:solidFill>
          <a:ln>
            <a:noFill/>
          </a:ln>
        </p:spPr>
        <p:txBody>
          <a:bodyPr anchorCtr="0" anchor="ctr" bIns="68575" lIns="155425" spcFirstLastPara="1" rIns="68575" wrap="square" tIns="68575">
            <a:noAutofit/>
          </a:bodyPr>
          <a:lstStyle/>
          <a:p>
            <a:pPr indent="0" lvl="0" marL="0" rtl="0" algn="l">
              <a:spcBef>
                <a:spcPts val="0"/>
              </a:spcBef>
              <a:spcAft>
                <a:spcPts val="0"/>
              </a:spcAft>
              <a:buClr>
                <a:srgbClr val="000000"/>
              </a:buClr>
              <a:buSzPts val="800"/>
              <a:buFont typeface="Arial"/>
              <a:buNone/>
            </a:pPr>
            <a:r>
              <a:rPr b="1" lang="en" sz="1800">
                <a:solidFill>
                  <a:srgbClr val="FFFFFF"/>
                </a:solidFill>
                <a:latin typeface="Proxima Nova"/>
                <a:ea typeface="Proxima Nova"/>
                <a:cs typeface="Proxima Nova"/>
                <a:sym typeface="Proxima Nova"/>
              </a:rPr>
              <a:t>Key Resources</a:t>
            </a:r>
            <a:endParaRPr sz="1800">
              <a:solidFill>
                <a:srgbClr val="FFFFFF"/>
              </a:solidFill>
              <a:latin typeface="Proxima Nova"/>
              <a:ea typeface="Proxima Nova"/>
              <a:cs typeface="Proxima Nova"/>
              <a:sym typeface="Proxima Nova"/>
            </a:endParaRPr>
          </a:p>
        </p:txBody>
      </p:sp>
      <p:sp>
        <p:nvSpPr>
          <p:cNvPr id="123" name="Google Shape;123;p28"/>
          <p:cNvSpPr/>
          <p:nvPr/>
        </p:nvSpPr>
        <p:spPr>
          <a:xfrm>
            <a:off x="523975" y="1202825"/>
            <a:ext cx="7461300" cy="553200"/>
          </a:xfrm>
          <a:prstGeom prst="rect">
            <a:avLst/>
          </a:prstGeom>
          <a:solidFill>
            <a:srgbClr val="CC0000"/>
          </a:solidFill>
          <a:ln>
            <a:noFill/>
          </a:ln>
        </p:spPr>
        <p:txBody>
          <a:bodyPr anchorCtr="0" anchor="ctr" bIns="68575" lIns="155425" spcFirstLastPara="1" rIns="68575" wrap="square" tIns="68575">
            <a:noAutofit/>
          </a:bodyPr>
          <a:lstStyle/>
          <a:p>
            <a:pPr indent="0" lvl="0" marL="0" marR="0" rtl="0" algn="l">
              <a:lnSpc>
                <a:spcPct val="100000"/>
              </a:lnSpc>
              <a:spcBef>
                <a:spcPts val="0"/>
              </a:spcBef>
              <a:spcAft>
                <a:spcPts val="0"/>
              </a:spcAft>
              <a:buNone/>
            </a:pPr>
            <a:r>
              <a:rPr b="1" lang="en" sz="1800">
                <a:solidFill>
                  <a:srgbClr val="FFFFFF"/>
                </a:solidFill>
                <a:latin typeface="Proxima Nova"/>
                <a:ea typeface="Proxima Nova"/>
                <a:cs typeface="Proxima Nova"/>
                <a:sym typeface="Proxima Nova"/>
              </a:rPr>
              <a:t>Python 101-104 Review</a:t>
            </a:r>
            <a:endParaRPr sz="1800">
              <a:solidFill>
                <a:srgbClr val="FFFFFF"/>
              </a:solidFill>
              <a:latin typeface="Proxima Nova"/>
              <a:ea typeface="Proxima Nova"/>
              <a:cs typeface="Proxima Nova"/>
              <a:sym typeface="Proxima Nova"/>
            </a:endParaRPr>
          </a:p>
        </p:txBody>
      </p:sp>
      <p:sp>
        <p:nvSpPr>
          <p:cNvPr id="124" name="Google Shape;12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We’ll Cover Today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700"/>
                                        <p:tgtEl>
                                          <p:spTgt spid="123"/>
                                        </p:tgtEl>
                                      </p:cBhvr>
                                    </p:animEffect>
                                  </p:childTnLst>
                                </p:cTn>
                              </p:par>
                            </p:childTnLst>
                          </p:cTn>
                        </p:par>
                        <p:par>
                          <p:cTn fill="hold">
                            <p:stCondLst>
                              <p:cond delay="1700"/>
                            </p:stCondLst>
                            <p:childTnLst>
                              <p:par>
                                <p:cTn fill="hold" nodeType="after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par>
                          <p:cTn fill="hold">
                            <p:stCondLst>
                              <p:cond delay="2700"/>
                            </p:stCondLst>
                            <p:childTnLst>
                              <p:par>
                                <p:cTn fill="hold" nodeType="after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par>
                          <p:cTn fill="hold">
                            <p:stCondLst>
                              <p:cond delay="3700"/>
                            </p:stCondLst>
                            <p:childTnLst>
                              <p:par>
                                <p:cTn fill="hold" nodeType="after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6"/>
          <p:cNvSpPr txBox="1"/>
          <p:nvPr>
            <p:ph type="ctrTitle"/>
          </p:nvPr>
        </p:nvSpPr>
        <p:spPr>
          <a:xfrm>
            <a:off x="685800" y="1583356"/>
            <a:ext cx="7772400" cy="210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Resources</a:t>
            </a:r>
            <a:endParaRPr/>
          </a:p>
        </p:txBody>
      </p:sp>
      <p:sp>
        <p:nvSpPr>
          <p:cNvPr id="231" name="Google Shape;231;p46"/>
          <p:cNvSpPr txBox="1"/>
          <p:nvPr>
            <p:ph idx="12" type="sldNum"/>
          </p:nvPr>
        </p:nvSpPr>
        <p:spPr>
          <a:xfrm>
            <a:off x="50" y="4673650"/>
            <a:ext cx="15594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Assignment Resources</a:t>
            </a:r>
            <a:endParaRPr b="1"/>
          </a:p>
        </p:txBody>
      </p:sp>
      <p:sp>
        <p:nvSpPr>
          <p:cNvPr id="237" name="Google Shape;237;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8" name="Google Shape;238;p47"/>
          <p:cNvSpPr txBox="1"/>
          <p:nvPr/>
        </p:nvSpPr>
        <p:spPr>
          <a:xfrm>
            <a:off x="517200" y="1324025"/>
            <a:ext cx="8047500" cy="2924400"/>
          </a:xfrm>
          <a:prstGeom prst="rect">
            <a:avLst/>
          </a:prstGeom>
          <a:noFill/>
          <a:ln>
            <a:noFill/>
          </a:ln>
        </p:spPr>
        <p:txBody>
          <a:bodyPr anchorCtr="0" anchor="t" bIns="91425" lIns="91425" spcFirstLastPara="1" rIns="91425" wrap="square" tIns="91425">
            <a:spAutoFit/>
          </a:bodyPr>
          <a:lstStyle/>
          <a:p>
            <a:pPr indent="-419100" lvl="0" marL="457200" rtl="0" algn="l">
              <a:lnSpc>
                <a:spcPct val="115000"/>
              </a:lnSpc>
              <a:spcBef>
                <a:spcPts val="600"/>
              </a:spcBef>
              <a:spcAft>
                <a:spcPts val="0"/>
              </a:spcAft>
              <a:buSzPts val="3000"/>
              <a:buFont typeface="Roboto"/>
              <a:buChar char="-"/>
            </a:pPr>
            <a:r>
              <a:rPr lang="en" sz="3000" u="sng">
                <a:solidFill>
                  <a:srgbClr val="1155CC"/>
                </a:solidFill>
                <a:latin typeface="Roboto"/>
                <a:ea typeface="Roboto"/>
                <a:cs typeface="Roboto"/>
                <a:sym typeface="Roboto"/>
                <a:hlinkClick r:id="rId3">
                  <a:extLst>
                    <a:ext uri="{A12FA001-AC4F-418D-AE19-62706E023703}">
                      <ahyp:hlinkClr val="tx"/>
                    </a:ext>
                  </a:extLst>
                </a:hlinkClick>
              </a:rPr>
              <a:t>W3schools</a:t>
            </a:r>
            <a:endParaRPr/>
          </a:p>
          <a:p>
            <a:pPr indent="-419100" lvl="0" marL="457200" rtl="0" algn="l">
              <a:lnSpc>
                <a:spcPct val="115000"/>
              </a:lnSpc>
              <a:spcBef>
                <a:spcPts val="0"/>
              </a:spcBef>
              <a:spcAft>
                <a:spcPts val="0"/>
              </a:spcAft>
              <a:buSzPts val="3000"/>
              <a:buFont typeface="Roboto"/>
              <a:buChar char="-"/>
            </a:pPr>
            <a:r>
              <a:rPr lang="en" sz="3000" u="sng">
                <a:solidFill>
                  <a:srgbClr val="1155CC"/>
                </a:solidFill>
                <a:latin typeface="Roboto"/>
                <a:ea typeface="Roboto"/>
                <a:cs typeface="Roboto"/>
                <a:sym typeface="Roboto"/>
                <a:hlinkClick r:id="rId4">
                  <a:extLst>
                    <a:ext uri="{A12FA001-AC4F-418D-AE19-62706E023703}">
                      <ahyp:hlinkClr val="tx"/>
                    </a:ext>
                  </a:extLst>
                </a:hlinkClick>
              </a:rPr>
              <a:t>DataCamp Cheat Sheets</a:t>
            </a:r>
            <a:endParaRPr/>
          </a:p>
          <a:p>
            <a:pPr indent="-419100" lvl="0" marL="457200" rtl="0" algn="l">
              <a:lnSpc>
                <a:spcPct val="115000"/>
              </a:lnSpc>
              <a:spcBef>
                <a:spcPts val="0"/>
              </a:spcBef>
              <a:spcAft>
                <a:spcPts val="0"/>
              </a:spcAft>
              <a:buSzPts val="3000"/>
              <a:buFont typeface="Roboto"/>
              <a:buChar char="-"/>
            </a:pPr>
            <a:r>
              <a:rPr lang="en" sz="3000" u="sng">
                <a:solidFill>
                  <a:srgbClr val="1155CC"/>
                </a:solidFill>
                <a:latin typeface="Roboto"/>
                <a:ea typeface="Roboto"/>
                <a:cs typeface="Roboto"/>
                <a:sym typeface="Roboto"/>
                <a:hlinkClick r:id="rId5">
                  <a:extLst>
                    <a:ext uri="{A12FA001-AC4F-418D-AE19-62706E023703}">
                      <ahyp:hlinkClr val="tx"/>
                    </a:ext>
                  </a:extLst>
                </a:hlinkClick>
              </a:rPr>
              <a:t>Stack Overflow</a:t>
            </a:r>
            <a:endParaRPr sz="3000" u="sng">
              <a:solidFill>
                <a:srgbClr val="1155CC"/>
              </a:solidFill>
              <a:latin typeface="Roboto"/>
              <a:ea typeface="Roboto"/>
              <a:cs typeface="Roboto"/>
              <a:sym typeface="Roboto"/>
            </a:endParaRPr>
          </a:p>
          <a:p>
            <a:pPr indent="-412750" lvl="0" marL="457200" rtl="0" algn="l">
              <a:lnSpc>
                <a:spcPct val="115000"/>
              </a:lnSpc>
              <a:spcBef>
                <a:spcPts val="0"/>
              </a:spcBef>
              <a:spcAft>
                <a:spcPts val="0"/>
              </a:spcAft>
              <a:buClr>
                <a:schemeClr val="dk1"/>
              </a:buClr>
              <a:buSzPts val="2900"/>
              <a:buChar char="-"/>
            </a:pPr>
            <a:r>
              <a:rPr lang="en" sz="3000" u="sng">
                <a:solidFill>
                  <a:srgbClr val="1155CC"/>
                </a:solidFill>
                <a:latin typeface="Roboto"/>
                <a:ea typeface="Roboto"/>
                <a:cs typeface="Roboto"/>
                <a:sym typeface="Roboto"/>
              </a:rPr>
              <a:t>Data Science Salaries - </a:t>
            </a:r>
            <a:r>
              <a:rPr lang="en" sz="2900" u="sng">
                <a:solidFill>
                  <a:srgbClr val="1155CC"/>
                </a:solidFill>
                <a:hlinkClick r:id="rId6">
                  <a:extLst>
                    <a:ext uri="{A12FA001-AC4F-418D-AE19-62706E023703}">
                      <ahyp:hlinkClr val="tx"/>
                    </a:ext>
                  </a:extLst>
                </a:hlinkClick>
              </a:rPr>
              <a:t>Data Dictionary</a:t>
            </a:r>
            <a:endParaRPr sz="38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Let’s code! Good luck!</a:t>
            </a:r>
            <a:endParaRPr b="1"/>
          </a:p>
        </p:txBody>
      </p:sp>
      <p:sp>
        <p:nvSpPr>
          <p:cNvPr id="244" name="Google Shape;244;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45" name="Google Shape;245;p48"/>
          <p:cNvPicPr preferRelativeResize="0"/>
          <p:nvPr/>
        </p:nvPicPr>
        <p:blipFill>
          <a:blip r:embed="rId3">
            <a:alphaModFix/>
          </a:blip>
          <a:stretch>
            <a:fillRect/>
          </a:stretch>
        </p:blipFill>
        <p:spPr>
          <a:xfrm>
            <a:off x="921388" y="1149425"/>
            <a:ext cx="7301226"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9"/>
          <p:cNvSpPr txBox="1"/>
          <p:nvPr>
            <p:ph type="ctrTitle"/>
          </p:nvPr>
        </p:nvSpPr>
        <p:spPr>
          <a:xfrm>
            <a:off x="685800" y="1583356"/>
            <a:ext cx="7772400" cy="210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Python 101-104 Review</a:t>
            </a:r>
            <a:endParaRPr/>
          </a:p>
        </p:txBody>
      </p:sp>
      <p:sp>
        <p:nvSpPr>
          <p:cNvPr id="130" name="Google Shape;130;p29"/>
          <p:cNvSpPr txBox="1"/>
          <p:nvPr>
            <p:ph idx="12" type="sldNum"/>
          </p:nvPr>
        </p:nvSpPr>
        <p:spPr>
          <a:xfrm>
            <a:off x="50" y="4673650"/>
            <a:ext cx="15594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0"/>
          <p:cNvSpPr txBox="1"/>
          <p:nvPr>
            <p:ph type="title"/>
          </p:nvPr>
        </p:nvSpPr>
        <p:spPr>
          <a:xfrm>
            <a:off x="311700" y="1357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920"/>
              <a:t>What is the term we use when we select subsets of a string or list?</a:t>
            </a:r>
            <a:endParaRPr sz="392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1"/>
          <p:cNvSpPr txBox="1"/>
          <p:nvPr>
            <p:ph type="title"/>
          </p:nvPr>
        </p:nvSpPr>
        <p:spPr>
          <a:xfrm>
            <a:off x="311700" y="2078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920"/>
              <a:t>What method would you use to join two DataFrames?</a:t>
            </a:r>
            <a:endParaRPr sz="392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2"/>
          <p:cNvSpPr txBox="1"/>
          <p:nvPr>
            <p:ph type="title"/>
          </p:nvPr>
        </p:nvSpPr>
        <p:spPr>
          <a:xfrm>
            <a:off x="311700" y="1791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920"/>
              <a:t>True or False: You must include `plt.grid()` in order for Python to show your plot</a:t>
            </a:r>
            <a:endParaRPr sz="392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3"/>
          <p:cNvSpPr txBox="1"/>
          <p:nvPr>
            <p:ph type="title"/>
          </p:nvPr>
        </p:nvSpPr>
        <p:spPr>
          <a:xfrm>
            <a:off x="311700" y="1999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920"/>
              <a:t>What are the container data types that we learned about?</a:t>
            </a:r>
            <a:endParaRPr sz="392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4"/>
          <p:cNvSpPr txBox="1"/>
          <p:nvPr>
            <p:ph type="title"/>
          </p:nvPr>
        </p:nvSpPr>
        <p:spPr>
          <a:xfrm>
            <a:off x="311700" y="1999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920"/>
              <a:t>How do we query specific rows and/or columns in a DataFrame?</a:t>
            </a:r>
            <a:endParaRPr sz="392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5"/>
          <p:cNvSpPr txBox="1"/>
          <p:nvPr>
            <p:ph type="title"/>
          </p:nvPr>
        </p:nvSpPr>
        <p:spPr>
          <a:xfrm>
            <a:off x="311700" y="1999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920"/>
              <a:t>True or False: We use the `import` keyword to bring the pandas library into our code</a:t>
            </a:r>
            <a:endParaRPr sz="392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