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14684705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E3968C-9141-444C-B88D-95E92035FA9A}" v="3" dt="2024-03-25T05:56:53.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bi kabilan" userId="fc527754fd4d3eab" providerId="LiveId" clId="{4EE3968C-9141-444C-B88D-95E92035FA9A}"/>
    <pc:docChg chg="undo redo custSel addSld modSld">
      <pc:chgData name="kabi kabilan" userId="fc527754fd4d3eab" providerId="LiveId" clId="{4EE3968C-9141-444C-B88D-95E92035FA9A}" dt="2024-03-25T05:57:46.422" v="13" actId="1076"/>
      <pc:docMkLst>
        <pc:docMk/>
      </pc:docMkLst>
      <pc:sldChg chg="addSp delSp modSp add mod">
        <pc:chgData name="kabi kabilan" userId="fc527754fd4d3eab" providerId="LiveId" clId="{4EE3968C-9141-444C-B88D-95E92035FA9A}" dt="2024-03-25T05:57:46.422" v="13" actId="1076"/>
        <pc:sldMkLst>
          <pc:docMk/>
          <pc:sldMk cId="3229122271" sldId="2146847057"/>
        </pc:sldMkLst>
        <pc:spChg chg="del">
          <ac:chgData name="kabi kabilan" userId="fc527754fd4d3eab" providerId="LiveId" clId="{4EE3968C-9141-444C-B88D-95E92035FA9A}" dt="2024-03-25T05:54:04.467" v="1" actId="21"/>
          <ac:spMkLst>
            <pc:docMk/>
            <pc:sldMk cId="3229122271" sldId="2146847057"/>
            <ac:spMk id="2" creationId="{D3304455-6802-6CA9-8475-2F6DD1B8D409}"/>
          </ac:spMkLst>
        </pc:spChg>
        <pc:spChg chg="add del mod">
          <ac:chgData name="kabi kabilan" userId="fc527754fd4d3eab" providerId="LiveId" clId="{4EE3968C-9141-444C-B88D-95E92035FA9A}" dt="2024-03-25T05:56:53.664" v="10" actId="931"/>
          <ac:spMkLst>
            <pc:docMk/>
            <pc:sldMk cId="3229122271" sldId="2146847057"/>
            <ac:spMk id="4" creationId="{556D1065-8081-A3B0-0332-4117DB23EEFD}"/>
          </ac:spMkLst>
        </pc:spChg>
        <pc:picChg chg="add mod modCrop">
          <ac:chgData name="kabi kabilan" userId="fc527754fd4d3eab" providerId="LiveId" clId="{4EE3968C-9141-444C-B88D-95E92035FA9A}" dt="2024-03-25T05:57:46.422" v="13" actId="1076"/>
          <ac:picMkLst>
            <pc:docMk/>
            <pc:sldMk cId="3229122271" sldId="2146847057"/>
            <ac:picMk id="7" creationId="{BD5E4119-008C-CD08-C7F6-9C2622A27A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romon.co/security-news/keylogger-attacks-on-banking-apps-increase/" TargetMode="External"/><Relationship Id="rId2" Type="http://schemas.openxmlformats.org/officeDocument/2006/relationships/hyperlink" Target="https://www.sophos.com/en-us/cybersecurity-explained/keylogger"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8797653_Keystroke_logging_keylogging" TargetMode="External"/><Relationship Id="rId4" Type="http://schemas.openxmlformats.org/officeDocument/2006/relationships/hyperlink" Target="https://www.frontiersin.org/articles/10.3389/fcomp.2021.563060/ful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Derin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Shylo</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Madha</a:t>
            </a:r>
            <a:r>
              <a:rPr lang="en-US" sz="2000" b="1" dirty="0">
                <a:solidFill>
                  <a:schemeClr val="accent1">
                    <a:lumMod val="75000"/>
                  </a:schemeClr>
                </a:solidFill>
                <a:latin typeface="Arial"/>
                <a:cs typeface="Arial"/>
              </a:rPr>
              <a:t> Engineering College</a:t>
            </a:r>
          </a:p>
          <a:p>
            <a:r>
              <a:rPr lang="en-US" sz="2000" b="1" dirty="0">
                <a:solidFill>
                  <a:schemeClr val="accent1">
                    <a:lumMod val="75000"/>
                  </a:schemeClr>
                </a:solidFill>
                <a:latin typeface="Arial"/>
                <a:cs typeface="Arial"/>
              </a:rPr>
              <a:t>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l"/>
            <a:r>
              <a:rPr lang="en-GB" sz="2000" dirty="0">
                <a:solidFill>
                  <a:schemeClr val="tx1"/>
                </a:solidFill>
                <a:latin typeface="Söhne"/>
              </a:rPr>
              <a:t>T</a:t>
            </a:r>
            <a:r>
              <a:rPr lang="en-GB" sz="2000" b="0" i="0" dirty="0">
                <a:solidFill>
                  <a:schemeClr val="tx1"/>
                </a:solidFill>
                <a:effectLst/>
                <a:latin typeface="Söhne"/>
              </a:rPr>
              <a:t>he pervasive threat of keyloggers underscores the critical importance of robust cybersecurity measures in safeguarding organizational assets and sensitive information from malicious exploitation. Keyloggers, whether in the form of software or hardware, have the capability to silently capture keystrokes and compromise user privacy, financial security, and data integrity.</a:t>
            </a:r>
          </a:p>
          <a:p>
            <a:pPr algn="l"/>
            <a:r>
              <a:rPr lang="en-GB" sz="2000" b="0" i="0" dirty="0">
                <a:solidFill>
                  <a:schemeClr val="tx1"/>
                </a:solidFill>
                <a:effectLst/>
                <a:latin typeface="Söhne"/>
              </a:rPr>
              <a:t>Through the development and deployment of proactive cybersecurity solutions, organizations can effectively mitigate the risks posed by keylogger attacks and enhance overall security posture. By integrating advanced detection algorithms, endpoint security software, network intrusion detection systems, and user awareness training programs, organizations can detect, prevent, and respond to keylogger threats in a timely and effective manner.</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lgn="l">
              <a:buFont typeface="+mj-lt"/>
              <a:buAutoNum type="arabicPeriod"/>
            </a:pPr>
            <a:r>
              <a:rPr lang="en-GB" sz="2000" b="1" i="0" dirty="0" err="1">
                <a:solidFill>
                  <a:schemeClr val="tx1"/>
                </a:solidFill>
                <a:effectLst/>
                <a:latin typeface="Söhne"/>
              </a:rPr>
              <a:t>Behavioral</a:t>
            </a:r>
            <a:r>
              <a:rPr lang="en-GB" sz="2000" b="1" i="0" dirty="0">
                <a:solidFill>
                  <a:schemeClr val="tx1"/>
                </a:solidFill>
                <a:effectLst/>
                <a:latin typeface="Söhne"/>
              </a:rPr>
              <a:t> Analysis and Machine Learning</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Blockchain Technology</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Zero Trust Architecture </a:t>
            </a:r>
          </a:p>
          <a:p>
            <a:pPr algn="l">
              <a:buFont typeface="+mj-lt"/>
              <a:buAutoNum type="arabicPeriod"/>
            </a:pPr>
            <a:r>
              <a:rPr lang="en-GB" sz="2000" b="1" i="0" dirty="0">
                <a:solidFill>
                  <a:schemeClr val="tx1"/>
                </a:solidFill>
                <a:effectLst/>
                <a:latin typeface="Söhne"/>
              </a:rPr>
              <a:t>Endpoint Detection and Response (EDR)</a:t>
            </a:r>
          </a:p>
          <a:p>
            <a:pPr algn="l">
              <a:buFont typeface="+mj-lt"/>
              <a:buAutoNum type="arabicPeriod"/>
            </a:pPr>
            <a:r>
              <a:rPr lang="en-GB" sz="2000" b="1" i="0" dirty="0">
                <a:solidFill>
                  <a:schemeClr val="tx1"/>
                </a:solidFill>
                <a:effectLst/>
                <a:latin typeface="Söhne"/>
              </a:rPr>
              <a:t>Cloud-based Security Solutions</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Biometric Authentication</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IoT Security</a:t>
            </a:r>
          </a:p>
          <a:p>
            <a:pPr algn="l">
              <a:buFont typeface="+mj-lt"/>
              <a:buAutoNum type="arabicPeriod"/>
            </a:pPr>
            <a:r>
              <a:rPr lang="en-GB" sz="2000" b="1" i="0" dirty="0">
                <a:solidFill>
                  <a:schemeClr val="tx1"/>
                </a:solidFill>
                <a:effectLst/>
                <a:latin typeface="Söhne"/>
              </a:rPr>
              <a:t>Cyber Threat Intelligence Sharing</a:t>
            </a:r>
            <a:endParaRPr lang="en-GB" sz="2000" b="0" i="0" dirty="0">
              <a:solidFill>
                <a:schemeClr val="tx1"/>
              </a:solidFill>
              <a:effectLst/>
              <a:latin typeface="Söhne"/>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234651" y="1626117"/>
            <a:ext cx="11722697" cy="3790835"/>
          </a:xfrm>
        </p:spPr>
        <p:txBody>
          <a:bodyPr>
            <a:normAutofit/>
          </a:bodyPr>
          <a:lstStyle/>
          <a:p>
            <a:pPr marL="305435" indent="-305435"/>
            <a:r>
              <a:rPr lang="en-IN" sz="2400" dirty="0">
                <a:solidFill>
                  <a:srgbClr val="0F0F0F"/>
                </a:solidFill>
                <a:ea typeface="+mn-lt"/>
                <a:cs typeface="+mn-lt"/>
                <a:hlinkClick r:id="rId2"/>
              </a:rPr>
              <a:t>https://www.sophos.com/en-us/cybersecurity-explained/keylogger</a:t>
            </a:r>
            <a:endParaRPr lang="en-IN" sz="2400" dirty="0">
              <a:solidFill>
                <a:srgbClr val="0F0F0F"/>
              </a:solidFill>
              <a:ea typeface="+mn-lt"/>
              <a:cs typeface="+mn-lt"/>
            </a:endParaRPr>
          </a:p>
          <a:p>
            <a:pPr marL="305435" indent="-305435"/>
            <a:r>
              <a:rPr lang="en-IN" sz="2400" dirty="0">
                <a:solidFill>
                  <a:srgbClr val="0F0F0F"/>
                </a:solidFill>
                <a:ea typeface="+mn-lt"/>
                <a:cs typeface="+mn-lt"/>
                <a:hlinkClick r:id="rId3"/>
              </a:rPr>
              <a:t>https://promon.co/security-news/keylogger-attacks-on-banking-apps-increase/</a:t>
            </a:r>
            <a:endParaRPr lang="en-IN" sz="2400" dirty="0">
              <a:solidFill>
                <a:srgbClr val="0F0F0F"/>
              </a:solidFill>
              <a:ea typeface="+mn-lt"/>
              <a:cs typeface="+mn-lt"/>
            </a:endParaRPr>
          </a:p>
          <a:p>
            <a:pPr marL="305435" indent="-305435"/>
            <a:r>
              <a:rPr lang="en-IN" sz="2400" dirty="0">
                <a:solidFill>
                  <a:srgbClr val="0F0F0F"/>
                </a:solidFill>
                <a:ea typeface="+mn-lt"/>
                <a:cs typeface="+mn-lt"/>
                <a:hlinkClick r:id="rId4"/>
              </a:rPr>
              <a:t>https://www.frontiersin.org/articles/10.3389/fcomp.2021.563060/full</a:t>
            </a:r>
            <a:endParaRPr lang="en-IN" sz="2100" dirty="0">
              <a:solidFill>
                <a:srgbClr val="0F0F0F"/>
              </a:solidFill>
              <a:ea typeface="+mn-lt"/>
              <a:cs typeface="+mn-lt"/>
            </a:endParaRPr>
          </a:p>
          <a:p>
            <a:pPr marL="305435" indent="-305435"/>
            <a:r>
              <a:rPr lang="en-IN" sz="2400" dirty="0">
                <a:solidFill>
                  <a:srgbClr val="0F0F0F"/>
                </a:solidFill>
                <a:ea typeface="+mn-lt"/>
                <a:cs typeface="+mn-lt"/>
                <a:hlinkClick r:id="rId5"/>
              </a:rPr>
              <a:t>https://www.researchgate.net/publication/228797653_Keystroke_logging_keylogging</a:t>
            </a:r>
            <a:endParaRPr lang="en-IN" sz="1800" dirty="0">
              <a:solidFill>
                <a:srgbClr val="0F0F0F"/>
              </a:solidFill>
              <a:ea typeface="+mn-lt"/>
              <a:cs typeface="+mn-lt"/>
            </a:endParaRPr>
          </a:p>
          <a:p>
            <a:pPr marL="0" indent="0">
              <a:buNone/>
            </a:pPr>
            <a:endParaRPr lang="en-IN" sz="24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GB" sz="3200" b="0" i="0" dirty="0">
                <a:solidFill>
                  <a:schemeClr val="tx1"/>
                </a:solidFill>
                <a:effectLst/>
                <a:latin typeface="Söhne"/>
              </a:rPr>
              <a:t>A banking organization discovers a significant data breach affecting its online banking platform. Upon investigation, it is revealed that attackers gained unauthorized access to sensitive customer information, including usernames, passwords, and account numbers.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r>
              <a:rPr lang="en-GB" sz="1200" b="0" i="0" dirty="0">
                <a:solidFill>
                  <a:schemeClr val="tx1"/>
                </a:solidFill>
                <a:effectLst/>
                <a:latin typeface="Söhne"/>
              </a:rPr>
              <a:t>To address the threat posed by keyloggers and enhance cybersecurity resilience, a multi-faceted approach is proposed. This solution encompasses proactive measures, technological advancements, and user education to mitigate the risks associated with keylogger attacks:</a:t>
            </a:r>
          </a:p>
          <a:p>
            <a:pPr algn="l">
              <a:buFont typeface="+mj-lt"/>
              <a:buAutoNum type="arabicPeriod"/>
            </a:pPr>
            <a:r>
              <a:rPr lang="en-GB" sz="1200" b="1" i="0" dirty="0">
                <a:solidFill>
                  <a:schemeClr val="tx1"/>
                </a:solidFill>
                <a:effectLst/>
                <a:latin typeface="Söhne"/>
              </a:rPr>
              <a:t>Advanced Anti-Malware Solutions:</a:t>
            </a:r>
            <a:r>
              <a:rPr lang="en-GB" sz="1200" b="0" i="0" dirty="0">
                <a:solidFill>
                  <a:schemeClr val="tx1"/>
                </a:solidFill>
                <a:effectLst/>
                <a:latin typeface="Söhne"/>
              </a:rPr>
              <a:t> Implement robust anti-malware software capable of detecting and removing keylogger infections. These solutions should utilize heuristic analysis, </a:t>
            </a:r>
            <a:r>
              <a:rPr lang="en-GB" sz="1200" b="0" i="0" dirty="0" err="1">
                <a:solidFill>
                  <a:schemeClr val="tx1"/>
                </a:solidFill>
                <a:effectLst/>
                <a:latin typeface="Söhne"/>
              </a:rPr>
              <a:t>behavior</a:t>
            </a:r>
            <a:r>
              <a:rPr lang="en-GB" sz="1200" b="0" i="0" dirty="0">
                <a:solidFill>
                  <a:schemeClr val="tx1"/>
                </a:solidFill>
                <a:effectLst/>
                <a:latin typeface="Söhne"/>
              </a:rPr>
              <a:t>-based detection, and signature-based scanning to identify and mitigate both known and emerging keylogger threats.</a:t>
            </a:r>
          </a:p>
          <a:p>
            <a:pPr algn="l">
              <a:buFont typeface="+mj-lt"/>
              <a:buAutoNum type="arabicPeriod"/>
            </a:pPr>
            <a:r>
              <a:rPr lang="en-GB" sz="1200" b="1" i="0" dirty="0">
                <a:solidFill>
                  <a:schemeClr val="tx1"/>
                </a:solidFill>
                <a:effectLst/>
                <a:latin typeface="Söhne"/>
              </a:rPr>
              <a:t>Real-time Monitoring and Intrusion Detection:</a:t>
            </a:r>
            <a:r>
              <a:rPr lang="en-GB" sz="1200" b="0" i="0" dirty="0">
                <a:solidFill>
                  <a:schemeClr val="tx1"/>
                </a:solidFill>
                <a:effectLst/>
                <a:latin typeface="Söhne"/>
              </a:rPr>
              <a:t> Deploy intrusion detection systems (IDS) and intrusion prevention systems (IPS) to monitor network traffic and detect suspicious </a:t>
            </a:r>
            <a:r>
              <a:rPr lang="en-GB" sz="1200" b="0" i="0" dirty="0" err="1">
                <a:solidFill>
                  <a:schemeClr val="tx1"/>
                </a:solidFill>
                <a:effectLst/>
                <a:latin typeface="Söhne"/>
              </a:rPr>
              <a:t>behavior</a:t>
            </a:r>
            <a:r>
              <a:rPr lang="en-GB" sz="1200" b="0" i="0" dirty="0">
                <a:solidFill>
                  <a:schemeClr val="tx1"/>
                </a:solidFill>
                <a:effectLst/>
                <a:latin typeface="Söhne"/>
              </a:rPr>
              <a:t> indicative of keylogger activity. Real-time monitoring enables timely identification and response to potential threats, minimizing the impact of keylogger attacks.</a:t>
            </a:r>
          </a:p>
          <a:p>
            <a:pPr algn="l">
              <a:buFont typeface="+mj-lt"/>
              <a:buAutoNum type="arabicPeriod"/>
            </a:pPr>
            <a:r>
              <a:rPr lang="en-GB" sz="1200" b="1" i="0" dirty="0">
                <a:solidFill>
                  <a:schemeClr val="tx1"/>
                </a:solidFill>
                <a:effectLst/>
                <a:latin typeface="Söhne"/>
              </a:rPr>
              <a:t>Endpoint Security Measures:</a:t>
            </a:r>
            <a:r>
              <a:rPr lang="en-GB" sz="1200" b="0" i="0" dirty="0">
                <a:solidFill>
                  <a:schemeClr val="tx1"/>
                </a:solidFill>
                <a:effectLst/>
                <a:latin typeface="Söhne"/>
              </a:rPr>
              <a:t> Strengthen endpoint security by enforcing access controls, privilege management, and application whitelisting to prevent unauthorized installation and execution of keylogger software. Regular security audits and vulnerability assessments should be conducted to identify and remediate potential weaknesses in endpoint devices.</a:t>
            </a:r>
          </a:p>
          <a:p>
            <a:pPr algn="l">
              <a:buFont typeface="+mj-lt"/>
              <a:buAutoNum type="arabicPeriod"/>
            </a:pPr>
            <a:r>
              <a:rPr lang="en-GB" sz="1200" b="1" i="0" dirty="0">
                <a:solidFill>
                  <a:schemeClr val="tx1"/>
                </a:solidFill>
                <a:effectLst/>
                <a:latin typeface="Söhne"/>
              </a:rPr>
              <a:t>Encryption and Secure Communication Protocols:</a:t>
            </a:r>
            <a:r>
              <a:rPr lang="en-GB" sz="1200" b="0" i="0" dirty="0">
                <a:solidFill>
                  <a:schemeClr val="tx1"/>
                </a:solidFill>
                <a:effectLst/>
                <a:latin typeface="Söhne"/>
              </a:rPr>
              <a:t> Utilize encryption technologies and secure communication protocols (e.g., SSL/TLS) to safeguard sensitive data transmitted over networks. Encrypting keystrokes and data-at-rest helps protect against interception and eavesdropping by keyloggers and other malicious entities.</a:t>
            </a:r>
          </a:p>
          <a:p>
            <a:pPr algn="l">
              <a:buFont typeface="+mj-lt"/>
              <a:buAutoNum type="arabicPeriod"/>
            </a:pPr>
            <a:r>
              <a:rPr lang="en-GB" sz="1200" b="1" i="0" dirty="0">
                <a:solidFill>
                  <a:schemeClr val="tx1"/>
                </a:solidFill>
                <a:effectLst/>
                <a:latin typeface="Söhne"/>
              </a:rPr>
              <a:t>User Awareness and Training:</a:t>
            </a:r>
            <a:r>
              <a:rPr lang="en-GB" sz="1200" b="0" i="0" dirty="0">
                <a:solidFill>
                  <a:schemeClr val="tx1"/>
                </a:solidFill>
                <a:effectLst/>
                <a:latin typeface="Söhne"/>
              </a:rPr>
              <a:t> Educate users about the risks associated with keyloggers and promote cybersecurity best practices, such as avoiding suspicious links and attachments, practicing password hygiene, and regularly updating software. Training programs should empower users to recognize and respond to potential security threats effectively.</a:t>
            </a:r>
          </a:p>
          <a:p>
            <a:pPr algn="l">
              <a:buFont typeface="+mj-lt"/>
              <a:buAutoNum type="arabicPeriod"/>
            </a:pPr>
            <a:r>
              <a:rPr lang="en-GB" sz="1200" b="1" i="0" dirty="0" err="1">
                <a:solidFill>
                  <a:schemeClr val="tx1"/>
                </a:solidFill>
                <a:effectLst/>
                <a:latin typeface="Söhne"/>
              </a:rPr>
              <a:t>Behavioral</a:t>
            </a:r>
            <a:r>
              <a:rPr lang="en-GB" sz="1200" b="1" i="0" dirty="0">
                <a:solidFill>
                  <a:schemeClr val="tx1"/>
                </a:solidFill>
                <a:effectLst/>
                <a:latin typeface="Söhne"/>
              </a:rPr>
              <a:t> Analysis and Anomaly Detection:</a:t>
            </a:r>
            <a:r>
              <a:rPr lang="en-GB" sz="1200" b="0" i="0" dirty="0">
                <a:solidFill>
                  <a:schemeClr val="tx1"/>
                </a:solidFill>
                <a:effectLst/>
                <a:latin typeface="Söhne"/>
              </a:rPr>
              <a:t> Employ machine learning algorithms and </a:t>
            </a:r>
            <a:r>
              <a:rPr lang="en-GB" sz="1200" b="0" i="0" dirty="0" err="1">
                <a:solidFill>
                  <a:schemeClr val="tx1"/>
                </a:solidFill>
                <a:effectLst/>
                <a:latin typeface="Söhne"/>
              </a:rPr>
              <a:t>behavioral</a:t>
            </a:r>
            <a:r>
              <a:rPr lang="en-GB" sz="1200" b="0" i="0" dirty="0">
                <a:solidFill>
                  <a:schemeClr val="tx1"/>
                </a:solidFill>
                <a:effectLst/>
                <a:latin typeface="Söhne"/>
              </a:rPr>
              <a:t> analysis techniques to identify anomalous user </a:t>
            </a:r>
            <a:r>
              <a:rPr lang="en-GB" sz="1200" b="0" i="0" dirty="0" err="1">
                <a:solidFill>
                  <a:schemeClr val="tx1"/>
                </a:solidFill>
                <a:effectLst/>
                <a:latin typeface="Söhne"/>
              </a:rPr>
              <a:t>behavior</a:t>
            </a:r>
            <a:r>
              <a:rPr lang="en-GB" sz="1200" b="0" i="0" dirty="0">
                <a:solidFill>
                  <a:schemeClr val="tx1"/>
                </a:solidFill>
                <a:effectLst/>
                <a:latin typeface="Söhne"/>
              </a:rPr>
              <a:t> indicative of keylogger activity. By establishing baseline </a:t>
            </a:r>
            <a:r>
              <a:rPr lang="en-GB" sz="1200" b="0" i="0" dirty="0" err="1">
                <a:solidFill>
                  <a:schemeClr val="tx1"/>
                </a:solidFill>
                <a:effectLst/>
                <a:latin typeface="Söhne"/>
              </a:rPr>
              <a:t>behavior</a:t>
            </a:r>
            <a:r>
              <a:rPr lang="en-GB" sz="1200" b="0" i="0" dirty="0">
                <a:solidFill>
                  <a:schemeClr val="tx1"/>
                </a:solidFill>
                <a:effectLst/>
                <a:latin typeface="Söhne"/>
              </a:rPr>
              <a:t> patterns and flagging deviations from the norm, organizations can proactively detect and mitigate potential threats.</a:t>
            </a:r>
          </a:p>
          <a:p>
            <a:pPr algn="l">
              <a:buFont typeface="+mj-lt"/>
              <a:buAutoNum type="arabicPeriod"/>
            </a:pPr>
            <a:r>
              <a:rPr lang="en-GB" sz="1200" b="1" i="0" dirty="0">
                <a:solidFill>
                  <a:schemeClr val="tx1"/>
                </a:solidFill>
                <a:effectLst/>
                <a:latin typeface="Söhne"/>
              </a:rPr>
              <a:t>Hardware Security Measures:</a:t>
            </a:r>
            <a:r>
              <a:rPr lang="en-GB" sz="1200" b="0" i="0" dirty="0">
                <a:solidFill>
                  <a:schemeClr val="tx1"/>
                </a:solidFill>
                <a:effectLst/>
                <a:latin typeface="Söhne"/>
              </a:rPr>
              <a:t> Implement physical security measures to protect against hardware keyloggers, such as tamper-evident seals, secure boot processes, and intrusion detection sensors. Regular physical inspections and integrity checks can help detect and deter unauthorized tampering with hardware devices.</a:t>
            </a:r>
          </a:p>
          <a:p>
            <a:pPr algn="l">
              <a:buFont typeface="+mj-lt"/>
              <a:buAutoNum type="arabicPeriod"/>
            </a:pPr>
            <a:r>
              <a:rPr lang="en-GB" sz="1200" b="1" i="0" dirty="0">
                <a:solidFill>
                  <a:schemeClr val="tx1"/>
                </a:solidFill>
                <a:effectLst/>
                <a:latin typeface="Söhne"/>
              </a:rPr>
              <a:t>Regulatory Compliance and Legal Frameworks:</a:t>
            </a:r>
            <a:r>
              <a:rPr lang="en-GB" sz="1200" b="0" i="0" dirty="0">
                <a:solidFill>
                  <a:schemeClr val="tx1"/>
                </a:solidFill>
                <a:effectLst/>
                <a:latin typeface="Söhne"/>
              </a:rPr>
              <a:t> Ensure compliance with regulatory requirements and legal frameworks governing data privacy and cybersecurity. Establish clear policies and procedures for incident response, data breach notification, and lawful interception, ensuring adherence to applicable laws and regulations.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lgn="l"/>
            <a:r>
              <a:rPr lang="en-GB" b="0" i="0" dirty="0">
                <a:solidFill>
                  <a:schemeClr val="tx1"/>
                </a:solidFill>
                <a:effectLst/>
                <a:latin typeface="Söhne"/>
              </a:rPr>
              <a:t>To effectively address the challenge of combating keyloggers and enhancing cybersecurity, a systematic and iterative system development approach is proposed. The following framework outlines the key stages and methodologies involved in developing and implementing a robust cybersecurity solution:</a:t>
            </a:r>
          </a:p>
          <a:p>
            <a:pPr algn="l">
              <a:buFont typeface="+mj-lt"/>
              <a:buAutoNum type="arabicPeriod"/>
            </a:pPr>
            <a:r>
              <a:rPr lang="en-GB" b="1" i="0" dirty="0">
                <a:solidFill>
                  <a:schemeClr val="tx1"/>
                </a:solidFill>
                <a:effectLst/>
                <a:latin typeface="Söhne"/>
              </a:rPr>
              <a:t>Requirements Analysis</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Risk Assessment and Threat </a:t>
            </a:r>
            <a:r>
              <a:rPr lang="en-GB" b="1" i="0" dirty="0" err="1">
                <a:solidFill>
                  <a:schemeClr val="tx1"/>
                </a:solidFill>
                <a:effectLst/>
                <a:latin typeface="Söhne"/>
              </a:rPr>
              <a:t>Modeling</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Architecture and Design</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Prototyping and Development</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Testing and Validation</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Deployment and Implementation</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Monitoring and Continuous Improvement</a:t>
            </a:r>
            <a:endParaRPr lang="en-GB" b="0" i="0" dirty="0">
              <a:solidFill>
                <a:schemeClr val="tx1"/>
              </a:solidFill>
              <a:effectLst/>
              <a:latin typeface="Söhne"/>
            </a:endParaRPr>
          </a:p>
          <a:p>
            <a:pPr marL="742950" lvl="1" indent="-285750" algn="l">
              <a:buFont typeface="+mj-lt"/>
              <a:buAutoNum type="arabicPeriod"/>
            </a:pPr>
            <a:endParaRPr lang="en-GB" b="0" i="0" dirty="0">
              <a:solidFill>
                <a:schemeClr val="tx1"/>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6026"/>
            <a:ext cx="11102808" cy="4692374"/>
          </a:xfrm>
        </p:spPr>
        <p:txBody>
          <a:bodyPr>
            <a:noAutofit/>
          </a:bodyPr>
          <a:lstStyle/>
          <a:p>
            <a:pPr marL="0" indent="0" algn="l">
              <a:buNone/>
            </a:pPr>
            <a:r>
              <a:rPr lang="en-GB" sz="1200" b="1" i="0" dirty="0">
                <a:solidFill>
                  <a:schemeClr val="tx1"/>
                </a:solidFill>
                <a:effectLst/>
                <a:latin typeface="Söhne"/>
              </a:rPr>
              <a:t>Keylogger Detection Algorithm</a:t>
            </a:r>
          </a:p>
          <a:p>
            <a:pPr algn="l"/>
            <a:r>
              <a:rPr lang="en-GB" sz="1000" b="0" i="0" dirty="0">
                <a:solidFill>
                  <a:schemeClr val="tx1"/>
                </a:solidFill>
                <a:effectLst/>
                <a:latin typeface="Söhne"/>
              </a:rPr>
              <a:t>1. Start</a:t>
            </a:r>
          </a:p>
          <a:p>
            <a:pPr algn="l"/>
            <a:r>
              <a:rPr lang="en-GB" sz="1000" b="0" i="0" dirty="0">
                <a:solidFill>
                  <a:schemeClr val="tx1"/>
                </a:solidFill>
                <a:effectLst/>
                <a:latin typeface="Söhne"/>
              </a:rPr>
              <a:t>2. Initialize system monitoring components</a:t>
            </a:r>
          </a:p>
          <a:p>
            <a:pPr algn="l"/>
            <a:r>
              <a:rPr lang="en-GB" sz="1000" b="0" i="0" dirty="0">
                <a:solidFill>
                  <a:schemeClr val="tx1"/>
                </a:solidFill>
                <a:effectLst/>
                <a:latin typeface="Söhne"/>
              </a:rPr>
              <a:t>3. Loop:</a:t>
            </a:r>
          </a:p>
          <a:p>
            <a:pPr algn="l"/>
            <a:r>
              <a:rPr lang="en-GB" sz="1000" b="0" i="0" dirty="0">
                <a:solidFill>
                  <a:schemeClr val="tx1"/>
                </a:solidFill>
                <a:effectLst/>
                <a:latin typeface="Söhne"/>
              </a:rPr>
              <a:t>     a. Monitor keyboard input events</a:t>
            </a:r>
          </a:p>
          <a:p>
            <a:pPr algn="l"/>
            <a:r>
              <a:rPr lang="en-GB" sz="1000" b="0" i="0" dirty="0">
                <a:solidFill>
                  <a:schemeClr val="tx1"/>
                </a:solidFill>
                <a:effectLst/>
                <a:latin typeface="Söhne"/>
              </a:rPr>
              <a:t>     b. Capture keystrokes and timestamp</a:t>
            </a:r>
          </a:p>
          <a:p>
            <a:pPr algn="l"/>
            <a:r>
              <a:rPr lang="en-GB" sz="1000" b="0" i="0" dirty="0">
                <a:solidFill>
                  <a:schemeClr val="tx1"/>
                </a:solidFill>
                <a:effectLst/>
                <a:latin typeface="Söhne"/>
              </a:rPr>
              <a:t>     c. Check for irregular typing patterns or unexpected </a:t>
            </a:r>
            <a:r>
              <a:rPr lang="en-GB" sz="1000" b="0" i="0" dirty="0" err="1">
                <a:solidFill>
                  <a:schemeClr val="tx1"/>
                </a:solidFill>
                <a:effectLst/>
                <a:latin typeface="Söhne"/>
              </a:rPr>
              <a:t>behavior</a:t>
            </a:r>
            <a:endParaRPr lang="en-GB" sz="1000" b="0" i="0" dirty="0">
              <a:solidFill>
                <a:schemeClr val="tx1"/>
              </a:solidFill>
              <a:effectLst/>
              <a:latin typeface="Söhne"/>
            </a:endParaRPr>
          </a:p>
          <a:p>
            <a:pPr algn="l"/>
            <a:r>
              <a:rPr lang="en-GB" sz="1000" b="0" i="0" dirty="0">
                <a:solidFill>
                  <a:schemeClr val="tx1"/>
                </a:solidFill>
                <a:effectLst/>
                <a:latin typeface="Söhne"/>
              </a:rPr>
              <a:t>     d. </a:t>
            </a:r>
            <a:r>
              <a:rPr lang="en-GB" sz="1000" b="0" i="0" dirty="0" err="1">
                <a:solidFill>
                  <a:schemeClr val="tx1"/>
                </a:solidFill>
                <a:effectLst/>
                <a:latin typeface="Söhne"/>
              </a:rPr>
              <a:t>Analyze</a:t>
            </a:r>
            <a:r>
              <a:rPr lang="en-GB" sz="1000" b="0" i="0" dirty="0">
                <a:solidFill>
                  <a:schemeClr val="tx1"/>
                </a:solidFill>
                <a:effectLst/>
                <a:latin typeface="Söhne"/>
              </a:rPr>
              <a:t> keystroke data for suspicious patterns</a:t>
            </a:r>
          </a:p>
          <a:p>
            <a:pPr algn="l"/>
            <a:r>
              <a:rPr lang="en-GB" sz="1000" b="0" i="0" dirty="0">
                <a:solidFill>
                  <a:schemeClr val="tx1"/>
                </a:solidFill>
                <a:effectLst/>
                <a:latin typeface="Söhne"/>
              </a:rPr>
              <a:t>     e. Compare keystroke patterns against known keylogger signatures</a:t>
            </a:r>
          </a:p>
          <a:p>
            <a:pPr algn="l"/>
            <a:r>
              <a:rPr lang="en-GB" sz="1000" b="0" i="0" dirty="0">
                <a:solidFill>
                  <a:schemeClr val="tx1"/>
                </a:solidFill>
                <a:effectLst/>
                <a:latin typeface="Söhne"/>
              </a:rPr>
              <a:t>     f. Perform heuristic analysis to detect keylogger </a:t>
            </a:r>
            <a:r>
              <a:rPr lang="en-GB" sz="1000" b="0" i="0" dirty="0" err="1">
                <a:solidFill>
                  <a:schemeClr val="tx1"/>
                </a:solidFill>
                <a:effectLst/>
                <a:latin typeface="Söhne"/>
              </a:rPr>
              <a:t>behavior</a:t>
            </a:r>
            <a:endParaRPr lang="en-GB" sz="1000" b="0" i="0" dirty="0">
              <a:solidFill>
                <a:schemeClr val="tx1"/>
              </a:solidFill>
              <a:effectLst/>
              <a:latin typeface="Söhne"/>
            </a:endParaRPr>
          </a:p>
          <a:p>
            <a:pPr algn="l"/>
            <a:r>
              <a:rPr lang="en-GB" sz="1000" b="0" i="0" dirty="0">
                <a:solidFill>
                  <a:schemeClr val="tx1"/>
                </a:solidFill>
                <a:effectLst/>
                <a:latin typeface="Söhne"/>
              </a:rPr>
              <a:t>     g. Generate alerts or notifications for potential keylogger activity</a:t>
            </a:r>
          </a:p>
          <a:p>
            <a:pPr algn="l"/>
            <a:r>
              <a:rPr lang="en-GB" sz="1000" b="0" i="0" dirty="0">
                <a:solidFill>
                  <a:schemeClr val="tx1"/>
                </a:solidFill>
                <a:effectLst/>
                <a:latin typeface="Söhne"/>
              </a:rPr>
              <a:t>4. End Loop</a:t>
            </a:r>
          </a:p>
          <a:p>
            <a:pPr algn="l"/>
            <a:r>
              <a:rPr lang="en-GB" sz="1000" b="0" i="0" dirty="0">
                <a:solidFill>
                  <a:schemeClr val="tx1"/>
                </a:solidFill>
                <a:effectLst/>
                <a:latin typeface="Söhne"/>
              </a:rPr>
              <a:t>5. If keylogger activity is detected:</a:t>
            </a:r>
          </a:p>
          <a:p>
            <a:pPr algn="l"/>
            <a:r>
              <a:rPr lang="en-GB" sz="1000" b="0" i="0" dirty="0">
                <a:solidFill>
                  <a:schemeClr val="tx1"/>
                </a:solidFill>
                <a:effectLst/>
                <a:latin typeface="Söhne"/>
              </a:rPr>
              <a:t>     a. Quarantine or remove keylogger software or malware</a:t>
            </a:r>
          </a:p>
          <a:p>
            <a:pPr algn="l"/>
            <a:r>
              <a:rPr lang="en-GB" sz="1000" b="0" i="0" dirty="0">
                <a:solidFill>
                  <a:schemeClr val="tx1"/>
                </a:solidFill>
                <a:effectLst/>
                <a:latin typeface="Söhne"/>
              </a:rPr>
              <a:t>     b. Update antivirus definitions and security patches</a:t>
            </a:r>
          </a:p>
          <a:p>
            <a:pPr algn="l"/>
            <a:r>
              <a:rPr lang="en-GB" sz="1000" b="0" i="0" dirty="0">
                <a:solidFill>
                  <a:schemeClr val="tx1"/>
                </a:solidFill>
                <a:effectLst/>
                <a:latin typeface="Söhne"/>
              </a:rPr>
              <a:t>     c. Log incident details, including timestamps and affected systems</a:t>
            </a:r>
          </a:p>
          <a:p>
            <a:pPr algn="l"/>
            <a:r>
              <a:rPr lang="en-GB" sz="1000" b="0" i="0" dirty="0">
                <a:solidFill>
                  <a:schemeClr val="tx1"/>
                </a:solidFill>
                <a:effectLst/>
                <a:latin typeface="Söhne"/>
              </a:rPr>
              <a:t>     d. Initiate incident response procedures</a:t>
            </a:r>
          </a:p>
          <a:p>
            <a:pPr algn="l"/>
            <a:r>
              <a:rPr lang="en-GB" sz="1000" b="0" i="0" dirty="0">
                <a:solidFill>
                  <a:schemeClr val="tx1"/>
                </a:solidFill>
                <a:effectLst/>
                <a:latin typeface="Söhne"/>
              </a:rPr>
              <a:t>6. If no keylogger activity is detected:</a:t>
            </a:r>
          </a:p>
          <a:p>
            <a:pPr algn="l"/>
            <a:r>
              <a:rPr lang="en-GB" sz="1000" b="0" i="0" dirty="0">
                <a:solidFill>
                  <a:schemeClr val="tx1"/>
                </a:solidFill>
                <a:effectLst/>
                <a:latin typeface="Söhne"/>
              </a:rPr>
              <a:t>     a. Continue monitoring system activity</a:t>
            </a:r>
          </a:p>
          <a:p>
            <a:pPr algn="l"/>
            <a:r>
              <a:rPr lang="en-GB" sz="1000" b="0" i="0" dirty="0">
                <a:solidFill>
                  <a:schemeClr val="tx1"/>
                </a:solidFill>
                <a:effectLst/>
                <a:latin typeface="Söhne"/>
              </a:rPr>
              <a:t>7. End</a:t>
            </a:r>
            <a:endParaRPr lang="en-IN" sz="1000"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2296" y="563260"/>
            <a:ext cx="11029616" cy="530296"/>
          </a:xfrm>
        </p:spPr>
        <p:txBody>
          <a:bodyPr>
            <a:noAutofit/>
          </a:bodyPr>
          <a:lstStyle/>
          <a:p>
            <a:r>
              <a:rPr lang="en-US" sz="3200" b="1" dirty="0">
                <a:solidFill>
                  <a:schemeClr val="accent1"/>
                </a:solidFill>
                <a:latin typeface="Arial"/>
                <a:ea typeface="+mj-lt"/>
                <a:cs typeface="Arial"/>
              </a:rPr>
              <a:t>Deployment</a:t>
            </a:r>
            <a:endParaRPr lang="en-US" sz="20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6548" y="3756675"/>
            <a:ext cx="13026463" cy="259740"/>
          </a:xfrm>
        </p:spPr>
        <p:txBody>
          <a:bodyPr>
            <a:noAutofit/>
          </a:bodyPr>
          <a:lstStyle/>
          <a:p>
            <a:pPr algn="l">
              <a:buFont typeface="+mj-lt"/>
              <a:buAutoNum type="arabicPeriod"/>
            </a:pPr>
            <a:r>
              <a:rPr lang="en-GB" b="1" i="0" dirty="0">
                <a:solidFill>
                  <a:schemeClr val="tx1"/>
                </a:solidFill>
                <a:effectLst/>
                <a:latin typeface="Söhne"/>
              </a:rPr>
              <a:t>Endpoint Security Software:</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Integrate the keylogger detection algorithm into endpoint security software suites, such as antivirus/anti-malware solutions and endpoint detection 			and response (EDR) platforms.</a:t>
            </a:r>
          </a:p>
          <a:p>
            <a:pPr marL="742950" lvl="1" indent="-285750" algn="l">
              <a:buFont typeface="+mj-lt"/>
              <a:buAutoNum type="arabicPeriod"/>
            </a:pPr>
            <a:r>
              <a:rPr lang="en-GB" b="0" i="0" dirty="0">
                <a:solidFill>
                  <a:schemeClr val="tx1"/>
                </a:solidFill>
                <a:effectLst/>
                <a:latin typeface="Söhne"/>
              </a:rPr>
              <a:t>Deploy endpoint agents across all devices within the organization to continuously monitor and protect against keylogger threats.</a:t>
            </a:r>
          </a:p>
          <a:p>
            <a:pPr algn="l">
              <a:buFont typeface="+mj-lt"/>
              <a:buAutoNum type="arabicPeriod"/>
            </a:pPr>
            <a:r>
              <a:rPr lang="en-GB" b="1" i="0" dirty="0">
                <a:solidFill>
                  <a:schemeClr val="tx1"/>
                </a:solidFill>
                <a:effectLst/>
                <a:latin typeface="Söhne"/>
              </a:rPr>
              <a:t>Network Intrusion Detection Systems (NIDS):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Incorporate the keylogger detection algorithm into network intrusion detection systems (NIDS) to monitor network traffic for signs of keylogger activity.</a:t>
            </a:r>
          </a:p>
          <a:p>
            <a:pPr marL="742950" lvl="1" indent="-285750" algn="l">
              <a:buFont typeface="+mj-lt"/>
              <a:buAutoNum type="arabicPeriod"/>
            </a:pPr>
            <a:r>
              <a:rPr lang="en-GB" b="0" i="0" dirty="0">
                <a:solidFill>
                  <a:schemeClr val="tx1"/>
                </a:solidFill>
                <a:effectLst/>
                <a:latin typeface="Söhne"/>
              </a:rPr>
              <a:t>Deploy NIDS sensors at strategic points within the network infrastructure to detect and block keylogger-related threats in real-time.</a:t>
            </a:r>
          </a:p>
          <a:p>
            <a:pPr algn="l">
              <a:buFont typeface="+mj-lt"/>
              <a:buAutoNum type="arabicPeriod"/>
            </a:pPr>
            <a:r>
              <a:rPr lang="en-GB" b="1" i="0" dirty="0">
                <a:solidFill>
                  <a:schemeClr val="tx1"/>
                </a:solidFill>
                <a:effectLst/>
                <a:latin typeface="Söhne"/>
              </a:rPr>
              <a:t>Centralized Security Operations </a:t>
            </a:r>
            <a:r>
              <a:rPr lang="en-GB" b="1" i="0" dirty="0" err="1">
                <a:solidFill>
                  <a:schemeClr val="tx1"/>
                </a:solidFill>
                <a:effectLst/>
                <a:latin typeface="Söhne"/>
              </a:rPr>
              <a:t>Center</a:t>
            </a:r>
            <a:r>
              <a:rPr lang="en-GB" b="1" i="0" dirty="0">
                <a:solidFill>
                  <a:schemeClr val="tx1"/>
                </a:solidFill>
                <a:effectLst/>
                <a:latin typeface="Söhne"/>
              </a:rPr>
              <a:t> (SOC):</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Establish a centralized security operations </a:t>
            </a:r>
            <a:r>
              <a:rPr lang="en-GB" b="0" i="0" dirty="0" err="1">
                <a:solidFill>
                  <a:schemeClr val="tx1"/>
                </a:solidFill>
                <a:effectLst/>
                <a:latin typeface="Söhne"/>
              </a:rPr>
              <a:t>center</a:t>
            </a:r>
            <a:r>
              <a:rPr lang="en-GB" b="0" i="0" dirty="0">
                <a:solidFill>
                  <a:schemeClr val="tx1"/>
                </a:solidFill>
                <a:effectLst/>
                <a:latin typeface="Söhne"/>
              </a:rPr>
              <a:t> (SOC) to oversee the deployment and management of the keylogger detection algorithm.</a:t>
            </a:r>
          </a:p>
          <a:p>
            <a:pPr marL="742950" lvl="1" indent="-285750" algn="l">
              <a:buFont typeface="+mj-lt"/>
              <a:buAutoNum type="arabicPeriod"/>
            </a:pPr>
            <a:r>
              <a:rPr lang="en-GB" b="0" i="0" dirty="0">
                <a:solidFill>
                  <a:schemeClr val="tx1"/>
                </a:solidFill>
                <a:effectLst/>
                <a:latin typeface="Söhne"/>
              </a:rPr>
              <a:t>Train SOC analysts to interpret detection alerts, investigate potential incidents, and coordinate incident response efforts across the organization.</a:t>
            </a:r>
          </a:p>
          <a:p>
            <a:pPr algn="l">
              <a:buFont typeface="+mj-lt"/>
              <a:buAutoNum type="arabicPeriod"/>
            </a:pPr>
            <a:r>
              <a:rPr lang="en-GB" b="1" i="0" dirty="0">
                <a:solidFill>
                  <a:schemeClr val="tx1"/>
                </a:solidFill>
                <a:effectLst/>
                <a:latin typeface="Söhne"/>
              </a:rPr>
              <a:t>Continuous Monitoring and Updates: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Implement continuous monitoring and automatic updates to ensure the keylogger detection algorithm remains effective against evolving threats.</a:t>
            </a:r>
          </a:p>
          <a:p>
            <a:pPr marL="742950" lvl="1" indent="-285750" algn="l">
              <a:buFont typeface="+mj-lt"/>
              <a:buAutoNum type="arabicPeriod"/>
            </a:pPr>
            <a:r>
              <a:rPr lang="en-GB" b="0" i="0" dirty="0">
                <a:solidFill>
                  <a:schemeClr val="tx1"/>
                </a:solidFill>
                <a:effectLst/>
                <a:latin typeface="Söhne"/>
              </a:rPr>
              <a:t>Regularly review and refine detection rules, heuristics, and signatures based on threat intelligence feeds, security research, and incident analysis.</a:t>
            </a:r>
          </a:p>
          <a:p>
            <a:pPr algn="l">
              <a:buFont typeface="+mj-lt"/>
              <a:buAutoNum type="arabicPeriod"/>
            </a:pPr>
            <a:r>
              <a:rPr lang="en-GB" b="1" i="0" dirty="0">
                <a:solidFill>
                  <a:schemeClr val="tx1"/>
                </a:solidFill>
                <a:effectLst/>
                <a:latin typeface="Söhne"/>
              </a:rPr>
              <a:t>User Education and Awareness: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Educate end-users about the risks associated with keyloggers and the importance of following security best practices.</a:t>
            </a:r>
          </a:p>
          <a:p>
            <a:pPr marL="742950" lvl="1" indent="-285750" algn="l">
              <a:buFont typeface="+mj-lt"/>
              <a:buAutoNum type="arabicPeriod"/>
            </a:pPr>
            <a:r>
              <a:rPr lang="en-GB" b="0" i="0" dirty="0">
                <a:solidFill>
                  <a:schemeClr val="tx1"/>
                </a:solidFill>
                <a:effectLst/>
                <a:latin typeface="Söhne"/>
              </a:rPr>
              <a:t>Provide training on how to recognize and report suspicious activity, such as unexpected pop-up windows, unusual system </a:t>
            </a:r>
            <a:r>
              <a:rPr lang="en-GB" b="0" i="0" dirty="0" err="1">
                <a:solidFill>
                  <a:schemeClr val="tx1"/>
                </a:solidFill>
                <a:effectLst/>
                <a:latin typeface="Söhne"/>
              </a:rPr>
              <a:t>behavior</a:t>
            </a:r>
            <a:r>
              <a:rPr lang="en-GB" b="0" i="0" dirty="0">
                <a:solidFill>
                  <a:schemeClr val="tx1"/>
                </a:solidFill>
                <a:effectLst/>
                <a:latin typeface="Söhne"/>
              </a:rPr>
              <a:t>, 						and unauthorized access attempts.</a:t>
            </a:r>
          </a:p>
        </p:txBody>
      </p:sp>
    </p:spTree>
    <p:extLst>
      <p:ext uri="{BB962C8B-B14F-4D97-AF65-F5344CB8AC3E}">
        <p14:creationId xmlns:p14="http://schemas.microsoft.com/office/powerpoint/2010/main" val="369170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algn="l">
              <a:buFont typeface="+mj-lt"/>
              <a:buAutoNum type="arabicPeriod"/>
            </a:pPr>
            <a:r>
              <a:rPr lang="en-GB" sz="2400" b="1" i="0" dirty="0">
                <a:solidFill>
                  <a:schemeClr val="tx1"/>
                </a:solidFill>
                <a:effectLst/>
                <a:latin typeface="Söhne"/>
              </a:rPr>
              <a:t>Enhanced Threat Detection:</a:t>
            </a:r>
            <a:r>
              <a:rPr lang="en-GB" sz="2400" b="0" i="0" dirty="0">
                <a:solidFill>
                  <a:schemeClr val="tx1"/>
                </a:solidFill>
                <a:effectLst/>
                <a:latin typeface="Söhne"/>
              </a:rPr>
              <a:t> The algorithm enables organizations to detect and mitigate keylogger threats in real-time, reducing the risk of sensitive information theft and unauthorized access to critical systems and data.</a:t>
            </a:r>
          </a:p>
          <a:p>
            <a:pPr algn="l">
              <a:buFont typeface="+mj-lt"/>
              <a:buAutoNum type="arabicPeriod"/>
            </a:pPr>
            <a:r>
              <a:rPr lang="en-GB" sz="2400" b="1" i="0" dirty="0">
                <a:solidFill>
                  <a:schemeClr val="tx1"/>
                </a:solidFill>
                <a:effectLst/>
                <a:latin typeface="Söhne"/>
              </a:rPr>
              <a:t>Improved Incident Response:</a:t>
            </a:r>
            <a:r>
              <a:rPr lang="en-GB" sz="2400" b="0" i="0" dirty="0">
                <a:solidFill>
                  <a:schemeClr val="tx1"/>
                </a:solidFill>
                <a:effectLst/>
                <a:latin typeface="Söhne"/>
              </a:rPr>
              <a:t> By generating timely alerts and notifications, the algorithm facilitates prompt incident response and remediation actions, minimizing the impact of keylogger attacks on organizational operations and reputation.</a:t>
            </a:r>
          </a:p>
          <a:p>
            <a:pPr algn="l">
              <a:buFont typeface="+mj-lt"/>
              <a:buAutoNum type="arabicPeriod"/>
            </a:pPr>
            <a:r>
              <a:rPr lang="en-GB" sz="2400" b="1" i="0" dirty="0">
                <a:solidFill>
                  <a:schemeClr val="tx1"/>
                </a:solidFill>
                <a:effectLst/>
                <a:latin typeface="Söhne"/>
              </a:rPr>
              <a:t>Reduced Risk of Data Breaches:</a:t>
            </a:r>
            <a:r>
              <a:rPr lang="en-GB" sz="2400" b="0" i="0" dirty="0">
                <a:solidFill>
                  <a:schemeClr val="tx1"/>
                </a:solidFill>
                <a:effectLst/>
                <a:latin typeface="Söhne"/>
              </a:rPr>
              <a:t> Proactive detection and removal of keylogger software and malware help prevent data breaches and financial losses associated with unauthorized access to sensitive information, such as passwords, financial data, and intellectual property.</a:t>
            </a:r>
          </a:p>
          <a:p>
            <a:pPr algn="l">
              <a:buFont typeface="+mj-lt"/>
              <a:buAutoNum type="arabicPeriod"/>
            </a:pPr>
            <a:r>
              <a:rPr lang="en-GB" sz="2400" b="1" i="0" dirty="0">
                <a:solidFill>
                  <a:schemeClr val="tx1"/>
                </a:solidFill>
                <a:effectLst/>
                <a:latin typeface="Söhne"/>
              </a:rPr>
              <a:t>Increased Security Posture:</a:t>
            </a:r>
            <a:r>
              <a:rPr lang="en-GB" sz="2400" b="0" i="0" dirty="0">
                <a:solidFill>
                  <a:schemeClr val="tx1"/>
                </a:solidFill>
                <a:effectLst/>
                <a:latin typeface="Söhne"/>
              </a:rPr>
              <a:t> Integrating the algorithm into endpoint security software and network intrusion detection systems strengthens the organization's overall security posture, mitigating the risk of cyber threats and ensuring compliance with industry regulations and standards.</a:t>
            </a:r>
          </a:p>
          <a:p>
            <a:pPr algn="l">
              <a:buFont typeface="+mj-lt"/>
              <a:buAutoNum type="arabicPeriod"/>
            </a:pPr>
            <a:r>
              <a:rPr lang="en-GB" sz="2400" b="1" i="0" dirty="0">
                <a:solidFill>
                  <a:schemeClr val="tx1"/>
                </a:solidFill>
                <a:effectLst/>
                <a:latin typeface="Söhne"/>
              </a:rPr>
              <a:t>Cost Savings:</a:t>
            </a:r>
            <a:r>
              <a:rPr lang="en-GB" sz="2400" b="0" i="0" dirty="0">
                <a:solidFill>
                  <a:schemeClr val="tx1"/>
                </a:solidFill>
                <a:effectLst/>
                <a:latin typeface="Söhne"/>
              </a:rPr>
              <a:t> By preventing keylogger-related incidents and data breaches, organizations can avoid potential financial losses, legal liabilities, and reputational damage, resulting in cost savings associated with incident response, forensic investigations, and regulatory fines.</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A screenshot of a computer screen&#10;&#10;Description automatically generated">
            <a:extLst>
              <a:ext uri="{FF2B5EF4-FFF2-40B4-BE49-F238E27FC236}">
                <a16:creationId xmlns:a16="http://schemas.microsoft.com/office/drawing/2014/main" id="{BD5E4119-008C-CD08-C7F6-9C2622A27A16}"/>
              </a:ext>
            </a:extLst>
          </p:cNvPr>
          <p:cNvPicPr>
            <a:picLocks noGrp="1" noChangeAspect="1"/>
          </p:cNvPicPr>
          <p:nvPr>
            <p:ph idx="1"/>
          </p:nvPr>
        </p:nvPicPr>
        <p:blipFill rotWithShape="1">
          <a:blip r:embed="rId2"/>
          <a:srcRect b="4484"/>
          <a:stretch/>
        </p:blipFill>
        <p:spPr>
          <a:xfrm>
            <a:off x="1761315" y="1497972"/>
            <a:ext cx="8669370" cy="4657872"/>
          </a:xfrm>
        </p:spPr>
      </p:pic>
    </p:spTree>
    <p:extLst>
      <p:ext uri="{BB962C8B-B14F-4D97-AF65-F5344CB8AC3E}">
        <p14:creationId xmlns:p14="http://schemas.microsoft.com/office/powerpoint/2010/main" val="32291222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139</TotalTime>
  <Words>1353</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Söhne</vt:lpstr>
      <vt:lpstr>Wingdings 2</vt:lpstr>
      <vt:lpstr>DividendVTI</vt:lpstr>
      <vt:lpstr>Keyloggers and security</vt:lpstr>
      <vt:lpstr>OUTLINE</vt:lpstr>
      <vt:lpstr>Problem Statement</vt:lpstr>
      <vt:lpstr>Proposed Solution</vt:lpstr>
      <vt:lpstr>System  Approach</vt:lpstr>
      <vt:lpstr>Algorithm</vt:lpstr>
      <vt:lpstr>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kabi kabilan</cp:lastModifiedBy>
  <cp:revision>25</cp:revision>
  <dcterms:created xsi:type="dcterms:W3CDTF">2021-05-26T16:50:10Z</dcterms:created>
  <dcterms:modified xsi:type="dcterms:W3CDTF">2024-03-25T05:57:48Z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