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59" r:id="rId6"/>
    <p:sldId id="265" r:id="rId7"/>
    <p:sldId id="262" r:id="rId8"/>
    <p:sldId id="264" r:id="rId9"/>
    <p:sldId id="263" r:id="rId10"/>
    <p:sldId id="270" r:id="rId11"/>
    <p:sldId id="266" r:id="rId12"/>
    <p:sldId id="260" r:id="rId13"/>
    <p:sldId id="268" r:id="rId14"/>
    <p:sldId id="261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3ED"/>
    <a:srgbClr val="E5EBF7"/>
    <a:srgbClr val="7F9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6AEA5-1C70-4F28-A86F-D27102E8B1D6}" type="datetimeFigureOut">
              <a:rPr lang="en-BE" smtClean="0"/>
              <a:t>14/11/2022</a:t>
            </a:fld>
            <a:endParaRPr lang="en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672F-2BE4-41B4-BBAF-5AD4211D0F87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563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A2EA-E9E0-4696-8E76-917E812E8093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CB9-FC59-41BD-974F-E15276559047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583-1F58-4664-BFB3-E8EAD86F968A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F0F-C9D3-47A9-8591-CAD37C4C2501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C25-9B08-4807-838F-3C5C56C1BD6A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26E-C0C9-4B09-9505-EA310C673613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410E-42DB-4B54-AFC3-F030B220BF5D}" type="datetime1">
              <a:rPr lang="fr-FR" smtClean="0"/>
              <a:t>14/11/2022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4BFA-AFA3-423D-9658-F8E8625DCCB8}" type="datetime1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FC6-9D84-4D6C-948F-859A70E7206B}" type="datetime1">
              <a:rPr lang="fr-FR" smtClean="0"/>
              <a:t>14/11/2022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9518-0910-43C9-9674-B776B0906BC5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81C8-A66A-4860-9DF7-C09EF37BF298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6D7F5-12BA-49CD-A76E-D0C491FCD59D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ative-diagnostics.com/necroptosis-signaling-pathway.htm?fbclid=IwAR0Vi4IadTN19aUAcpk2g0d72Ks9JPp4gQyHI1iKU9YxrUsDa3uRofi9Wh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BFCC8E8-0420-6DD4-59EA-C2A4D75E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549"/>
            <a:ext cx="9144000" cy="2387600"/>
          </a:xfrm>
        </p:spPr>
        <p:txBody>
          <a:bodyPr/>
          <a:lstStyle/>
          <a:p>
            <a:r>
              <a:rPr lang="fr-BE" dirty="0">
                <a:latin typeface="Bahnschrift" panose="020B0502040204020203" pitchFamily="34" charset="0"/>
              </a:rPr>
              <a:t>Compte rendu du</a:t>
            </a:r>
            <a:br>
              <a:rPr lang="fr-BE" dirty="0">
                <a:latin typeface="Bahnschrift" panose="020B0502040204020203" pitchFamily="34" charset="0"/>
              </a:rPr>
            </a:br>
            <a:r>
              <a:rPr lang="fr-BE" dirty="0">
                <a:latin typeface="Bahnschrift" panose="020B0502040204020203" pitchFamily="34" charset="0"/>
              </a:rPr>
              <a:t>14 Novembre 2022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5E4F897F-F356-5F6F-A7C3-FD59875C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6150"/>
            <a:ext cx="9144000" cy="1655762"/>
          </a:xfrm>
        </p:spPr>
        <p:txBody>
          <a:bodyPr>
            <a:normAutofit/>
          </a:bodyPr>
          <a:lstStyle/>
          <a:p>
            <a:endParaRPr lang="fr-BE" sz="3200" dirty="0"/>
          </a:p>
          <a:p>
            <a:r>
              <a:rPr lang="fr-BE" sz="3200" dirty="0"/>
              <a:t>- </a:t>
            </a:r>
            <a:r>
              <a:rPr lang="fr-BE" sz="3200" dirty="0">
                <a:latin typeface="Bahnschrift" panose="020B0502040204020203" pitchFamily="34" charset="0"/>
              </a:rPr>
              <a:t>Investigation théorique de l’AVC </a:t>
            </a:r>
            <a:r>
              <a:rPr lang="fr-BE" sz="3200" dirty="0"/>
              <a:t>-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30DD985-9329-3DCA-C6F5-F499B040FE33}"/>
              </a:ext>
            </a:extLst>
          </p:cNvPr>
          <p:cNvSpPr txBox="1">
            <a:spLocks/>
          </p:cNvSpPr>
          <p:nvPr/>
        </p:nvSpPr>
        <p:spPr>
          <a:xfrm>
            <a:off x="1524000" y="54792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>
                <a:latin typeface="Bahnschrift" panose="020B0502040204020203" pitchFamily="34" charset="0"/>
              </a:rPr>
              <a:t>Lovat Louis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61BC21-0ACE-1BAB-A752-2AE6041BA479}"/>
              </a:ext>
            </a:extLst>
          </p:cNvPr>
          <p:cNvSpPr txBox="1"/>
          <p:nvPr/>
        </p:nvSpPr>
        <p:spPr>
          <a:xfrm>
            <a:off x="4848225" y="99000"/>
            <a:ext cx="734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>
                <a:latin typeface="Bahnschrift" panose="020B0502040204020203" pitchFamily="34" charset="0"/>
              </a:rPr>
              <a:t>dMRI</a:t>
            </a:r>
            <a:r>
              <a:rPr lang="fr-BE" sz="3200" dirty="0">
                <a:latin typeface="Bahnschrift" panose="020B0502040204020203" pitchFamily="34" charset="0"/>
              </a:rPr>
              <a:t> to </a:t>
            </a:r>
            <a:r>
              <a:rPr lang="fr-BE" sz="3200" dirty="0" err="1">
                <a:latin typeface="Bahnschrift" panose="020B0502040204020203" pitchFamily="34" charset="0"/>
              </a:rPr>
              <a:t>quantify</a:t>
            </a:r>
            <a:r>
              <a:rPr lang="fr-BE" sz="3200" dirty="0">
                <a:latin typeface="Bahnschrift" panose="020B0502040204020203" pitchFamily="34" charset="0"/>
              </a:rPr>
              <a:t> stroke </a:t>
            </a:r>
            <a:r>
              <a:rPr lang="fr-BE" sz="3200" dirty="0" err="1">
                <a:latin typeface="Bahnschrift" panose="020B0502040204020203" pitchFamily="34" charset="0"/>
              </a:rPr>
              <a:t>rehabilitation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6ED8CB-129A-63AE-CA6C-4C38FCBB7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7" y="27971"/>
            <a:ext cx="2779646" cy="65580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86C008-E682-598C-D0D9-0913D48F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FCB33BD-51BB-1321-0341-3E8960C2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54" y="2615225"/>
            <a:ext cx="4399838" cy="38294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BC448DD-9BFF-4D60-8A1C-C3AF9AC8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2" y="2707225"/>
            <a:ext cx="4697157" cy="38294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Stéthoscope avec un remplissage uni">
            <a:extLst>
              <a:ext uri="{FF2B5EF4-FFF2-40B4-BE49-F238E27FC236}">
                <a16:creationId xmlns:a16="http://schemas.microsoft.com/office/drawing/2014/main" id="{0669C126-F27E-56F9-8EFB-FC4A54A7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4" y="563314"/>
            <a:ext cx="720293" cy="7202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567EA1-F697-8E7F-0827-58351E1C1C51}"/>
              </a:ext>
            </a:extLst>
          </p:cNvPr>
          <p:cNvSpPr txBox="1"/>
          <p:nvPr/>
        </p:nvSpPr>
        <p:spPr>
          <a:xfrm>
            <a:off x="1398842" y="605035"/>
            <a:ext cx="469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Pathophysiologie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C228F-E441-05DE-96EF-7A5CD274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A015DE-F23A-5152-E54F-DD7CE8FC35F2}"/>
              </a:ext>
            </a:extLst>
          </p:cNvPr>
          <p:cNvSpPr txBox="1"/>
          <p:nvPr/>
        </p:nvSpPr>
        <p:spPr>
          <a:xfrm>
            <a:off x="1805651" y="1283607"/>
            <a:ext cx="940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>
                <a:latin typeface="Bahnschrift" panose="020B0502040204020203" pitchFamily="34" charset="0"/>
              </a:rPr>
              <a:t>Pénombre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FF133-57A6-588E-80CB-BF465BD3FAAC}"/>
              </a:ext>
            </a:extLst>
          </p:cNvPr>
          <p:cNvSpPr txBox="1"/>
          <p:nvPr/>
        </p:nvSpPr>
        <p:spPr>
          <a:xfrm>
            <a:off x="1551008" y="2015061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Inflammation : Évolution temporelle du nombre de cellules immunitaires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7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2CBD32B-588C-5EA9-C03C-5F41F6DF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58" y="517043"/>
            <a:ext cx="6955881" cy="6498780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Stéthoscope avec un remplissage uni">
            <a:extLst>
              <a:ext uri="{FF2B5EF4-FFF2-40B4-BE49-F238E27FC236}">
                <a16:creationId xmlns:a16="http://schemas.microsoft.com/office/drawing/2014/main" id="{0669C126-F27E-56F9-8EFB-FC4A54A7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44" y="563314"/>
            <a:ext cx="720293" cy="7202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567EA1-F697-8E7F-0827-58351E1C1C51}"/>
              </a:ext>
            </a:extLst>
          </p:cNvPr>
          <p:cNvSpPr txBox="1"/>
          <p:nvPr/>
        </p:nvSpPr>
        <p:spPr>
          <a:xfrm>
            <a:off x="1398842" y="605035"/>
            <a:ext cx="469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Pathophysiologie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C228F-E441-05DE-96EF-7A5CD274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A015DE-F23A-5152-E54F-DD7CE8FC35F2}"/>
              </a:ext>
            </a:extLst>
          </p:cNvPr>
          <p:cNvSpPr txBox="1"/>
          <p:nvPr/>
        </p:nvSpPr>
        <p:spPr>
          <a:xfrm>
            <a:off x="1805651" y="1283607"/>
            <a:ext cx="940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>
                <a:latin typeface="Bahnschrift" panose="020B0502040204020203" pitchFamily="34" charset="0"/>
              </a:rPr>
              <a:t>Pénombre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FF133-57A6-588E-80CB-BF465BD3FAAC}"/>
              </a:ext>
            </a:extLst>
          </p:cNvPr>
          <p:cNvSpPr txBox="1"/>
          <p:nvPr/>
        </p:nvSpPr>
        <p:spPr>
          <a:xfrm>
            <a:off x="1551008" y="2015061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Inflammation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2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Pansement avec un remplissage uni">
            <a:extLst>
              <a:ext uri="{FF2B5EF4-FFF2-40B4-BE49-F238E27FC236}">
                <a16:creationId xmlns:a16="http://schemas.microsoft.com/office/drawing/2014/main" id="{96DF73D3-45C2-EA21-6815-01857318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231" y="539101"/>
            <a:ext cx="722120" cy="7221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6A36A5-073D-C296-A70B-2B1A9C09BBD8}"/>
              </a:ext>
            </a:extLst>
          </p:cNvPr>
          <p:cNvSpPr txBox="1"/>
          <p:nvPr/>
        </p:nvSpPr>
        <p:spPr>
          <a:xfrm>
            <a:off x="1398843" y="605035"/>
            <a:ext cx="50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Rétablissement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785C99-4C02-BA6F-EB06-64B1102C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B3FB5C-58A6-AFA3-DFE8-443ECD666BD0}"/>
              </a:ext>
            </a:extLst>
          </p:cNvPr>
          <p:cNvSpPr txBox="1"/>
          <p:nvPr/>
        </p:nvSpPr>
        <p:spPr>
          <a:xfrm>
            <a:off x="1551008" y="2015061"/>
            <a:ext cx="9409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Inflammation :</a:t>
            </a:r>
          </a:p>
          <a:p>
            <a:pPr lvl="1"/>
            <a:endParaRPr lang="fr-BE" sz="2400" dirty="0">
              <a:latin typeface="Bahnschrift" panose="020B0502040204020203" pitchFamily="34" charset="0"/>
            </a:endParaRPr>
          </a:p>
          <a:p>
            <a:pPr lvl="1"/>
            <a:r>
              <a:rPr lang="fr-BE" sz="2400" dirty="0">
                <a:latin typeface="Bahnschrift" panose="020B0502040204020203" pitchFamily="34" charset="0"/>
              </a:rPr>
              <a:t>Protège les zones cérébrales moyennement touchées par le manque d’oxygène.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Plasticité neuronale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lvl="1"/>
            <a:r>
              <a:rPr lang="fr-BE" sz="2400" dirty="0">
                <a:latin typeface="Bahnschrift" panose="020B0502040204020203" pitchFamily="34" charset="0"/>
              </a:rPr>
              <a:t>Réarrangement des réseaux de communication par l’activation de circuits parallèles.</a:t>
            </a:r>
          </a:p>
          <a:p>
            <a:pPr lvl="1"/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6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Pansement avec un remplissage uni">
            <a:extLst>
              <a:ext uri="{FF2B5EF4-FFF2-40B4-BE49-F238E27FC236}">
                <a16:creationId xmlns:a16="http://schemas.microsoft.com/office/drawing/2014/main" id="{96DF73D3-45C2-EA21-6815-01857318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231" y="539101"/>
            <a:ext cx="722120" cy="7221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6A36A5-073D-C296-A70B-2B1A9C09BBD8}"/>
              </a:ext>
            </a:extLst>
          </p:cNvPr>
          <p:cNvSpPr txBox="1"/>
          <p:nvPr/>
        </p:nvSpPr>
        <p:spPr>
          <a:xfrm>
            <a:off x="1398843" y="605035"/>
            <a:ext cx="50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Rétablissement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785C99-4C02-BA6F-EB06-64B1102C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B3FB5C-58A6-AFA3-DFE8-443ECD666BD0}"/>
              </a:ext>
            </a:extLst>
          </p:cNvPr>
          <p:cNvSpPr txBox="1"/>
          <p:nvPr/>
        </p:nvSpPr>
        <p:spPr>
          <a:xfrm>
            <a:off x="1551008" y="2015061"/>
            <a:ext cx="9409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Régénération tissulaire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lvl="1"/>
            <a:r>
              <a:rPr lang="fr-BE" sz="2400" dirty="0">
                <a:latin typeface="Bahnschrift" panose="020B0502040204020203" pitchFamily="34" charset="0"/>
              </a:rPr>
              <a:t>Angiogenèse : Création et modification de certaines voies d’irrigation dans la zone péri-ischémique</a:t>
            </a:r>
          </a:p>
          <a:p>
            <a:pPr lvl="1"/>
            <a:endParaRPr lang="fr-BE" sz="2400" dirty="0">
              <a:latin typeface="Bahnschrift" panose="020B0502040204020203" pitchFamily="34" charset="0"/>
            </a:endParaRPr>
          </a:p>
          <a:p>
            <a:pPr lvl="1"/>
            <a:r>
              <a:rPr lang="fr-BE" sz="2400" dirty="0">
                <a:latin typeface="Bahnschrift" panose="020B0502040204020203" pitchFamily="34" charset="0"/>
              </a:rPr>
              <a:t>Neurogénèse : Créations de nouveaux neurones par les neuroblastes. (Mécanisme encore fortement incompris)</a:t>
            </a:r>
          </a:p>
          <a:p>
            <a:pPr lvl="1"/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0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Loupe avec un remplissage uni">
            <a:extLst>
              <a:ext uri="{FF2B5EF4-FFF2-40B4-BE49-F238E27FC236}">
                <a16:creationId xmlns:a16="http://schemas.microsoft.com/office/drawing/2014/main" id="{EC25F305-18AF-98B6-E945-A922BC7B6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39" y="559709"/>
            <a:ext cx="680904" cy="6809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30276A-1B75-E770-4A2F-F6C000E84A12}"/>
              </a:ext>
            </a:extLst>
          </p:cNvPr>
          <p:cNvSpPr txBox="1"/>
          <p:nvPr/>
        </p:nvSpPr>
        <p:spPr>
          <a:xfrm>
            <a:off x="1398843" y="605035"/>
            <a:ext cx="450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Pistes de recherche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16B53-4100-A1C8-2651-72975414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AAC056-CA3A-CF16-BDC2-B6FBE4444E10}"/>
              </a:ext>
            </a:extLst>
          </p:cNvPr>
          <p:cNvSpPr txBox="1"/>
          <p:nvPr/>
        </p:nvSpPr>
        <p:spPr>
          <a:xfrm>
            <a:off x="1551008" y="2015061"/>
            <a:ext cx="9409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latin typeface="Bahnschrift" panose="020B0502040204020203" pitchFamily="34" charset="0"/>
              </a:rPr>
              <a:t>Plusieurs facteurs « macroscopiques » potentiellement observables :</a:t>
            </a:r>
          </a:p>
          <a:p>
            <a:pPr lvl="1"/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Densité cellulaire immunitaire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Densité axonale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Tractographie en périphérie d’ischémie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Revascularisation de zones </a:t>
            </a:r>
            <a:r>
              <a:rPr lang="fr-BE" sz="2400" dirty="0" err="1">
                <a:latin typeface="Bahnschrift" panose="020B0502040204020203" pitchFamily="34" charset="0"/>
              </a:rPr>
              <a:t>lésionnées</a:t>
            </a: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1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D30276A-1B75-E770-4A2F-F6C000E84A12}"/>
              </a:ext>
            </a:extLst>
          </p:cNvPr>
          <p:cNvSpPr txBox="1"/>
          <p:nvPr/>
        </p:nvSpPr>
        <p:spPr>
          <a:xfrm>
            <a:off x="3843877" y="396691"/>
            <a:ext cx="450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b="1" dirty="0">
                <a:latin typeface="Bahnschrift" panose="020B0502040204020203" pitchFamily="34" charset="0"/>
              </a:rPr>
              <a:t>Bibliographie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16B53-4100-A1C8-2651-72975414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7795D5-A918-3AA9-735E-D4E85B8DD57A}"/>
              </a:ext>
            </a:extLst>
          </p:cNvPr>
          <p:cNvSpPr txBox="1"/>
          <p:nvPr/>
        </p:nvSpPr>
        <p:spPr>
          <a:xfrm>
            <a:off x="1233487" y="1553600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Michael A. </a:t>
            </a:r>
            <a:r>
              <a:rPr lang="fr-BE" sz="2400" dirty="0" err="1">
                <a:latin typeface="Bahnschrift" panose="020B0502040204020203" pitchFamily="34" charset="0"/>
              </a:rPr>
              <a:t>Moskowitz</a:t>
            </a:r>
            <a:r>
              <a:rPr lang="fr-BE" sz="2400" dirty="0">
                <a:latin typeface="Bahnschrift" panose="020B0502040204020203" pitchFamily="34" charset="0"/>
              </a:rPr>
              <a:t>, Eng H. Lo, </a:t>
            </a:r>
            <a:r>
              <a:rPr lang="fr-BE" sz="2400" dirty="0" err="1">
                <a:latin typeface="Bahnschrift" panose="020B0502040204020203" pitchFamily="34" charset="0"/>
              </a:rPr>
              <a:t>Costantino</a:t>
            </a:r>
            <a:r>
              <a:rPr lang="fr-BE" sz="2400" dirty="0">
                <a:latin typeface="Bahnschrift" panose="020B0502040204020203" pitchFamily="34" charset="0"/>
              </a:rPr>
              <a:t> </a:t>
            </a:r>
            <a:r>
              <a:rPr lang="fr-BE" sz="2400" dirty="0" err="1">
                <a:latin typeface="Bahnschrift" panose="020B0502040204020203" pitchFamily="34" charset="0"/>
              </a:rPr>
              <a:t>ladecola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b="0" i="1" dirty="0">
                <a:effectLst/>
                <a:latin typeface="Bahnschrift" panose="020B0502040204020203" pitchFamily="34" charset="0"/>
              </a:rPr>
              <a:t>The Science of stroke : Mechanisms in Search of Treatments</a:t>
            </a:r>
            <a:r>
              <a:rPr lang="fr-BE" sz="2400" i="1" dirty="0">
                <a:latin typeface="Bahnschrift" panose="020B0502040204020203" pitchFamily="34" charset="0"/>
              </a:rPr>
              <a:t>.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fr-BE" sz="2400" i="1" dirty="0" err="1">
                <a:latin typeface="Bahnschrift" panose="020B0502040204020203" pitchFamily="34" charset="0"/>
              </a:rPr>
              <a:t>Neuron</a:t>
            </a:r>
            <a:r>
              <a:rPr lang="fr-BE" sz="2400" dirty="0">
                <a:latin typeface="Bahnschrift" panose="020B0502040204020203" pitchFamily="34" charset="0"/>
              </a:rPr>
              <a:t>, 29 Juillet 2010.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FFCE3B-FCE7-6CEA-89B6-51A5E0F419DD}"/>
              </a:ext>
            </a:extLst>
          </p:cNvPr>
          <p:cNvSpPr txBox="1"/>
          <p:nvPr/>
        </p:nvSpPr>
        <p:spPr>
          <a:xfrm>
            <a:off x="1233486" y="2828835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Seong</a:t>
            </a:r>
            <a:r>
              <a:rPr lang="fr-BE" sz="2400" dirty="0">
                <a:latin typeface="Bahnschrift" panose="020B0502040204020203" pitchFamily="34" charset="0"/>
              </a:rPr>
              <a:t>-Ho Koh, </a:t>
            </a:r>
            <a:r>
              <a:rPr lang="fr-BE" sz="2400" dirty="0" err="1">
                <a:latin typeface="Bahnschrift" panose="020B0502040204020203" pitchFamily="34" charset="0"/>
              </a:rPr>
              <a:t>Hyun-Hee</a:t>
            </a:r>
            <a:r>
              <a:rPr lang="fr-BE" sz="2400" dirty="0">
                <a:latin typeface="Bahnschrift" panose="020B0502040204020203" pitchFamily="34" charset="0"/>
              </a:rPr>
              <a:t> Park. </a:t>
            </a:r>
            <a:r>
              <a:rPr lang="en-US" sz="2400" b="0" i="1" dirty="0">
                <a:effectLst/>
                <a:latin typeface="Bahnschrift" panose="020B0502040204020203" pitchFamily="34" charset="0"/>
              </a:rPr>
              <a:t>Neurogenesis in </a:t>
            </a:r>
            <a:r>
              <a:rPr lang="en-US" sz="2400" i="1" dirty="0">
                <a:latin typeface="Bahnschrift" panose="020B0502040204020203" pitchFamily="34" charset="0"/>
              </a:rPr>
              <a:t>S</a:t>
            </a:r>
            <a:r>
              <a:rPr lang="en-US" sz="2400" b="0" i="1" dirty="0">
                <a:effectLst/>
                <a:latin typeface="Bahnschrift" panose="020B0502040204020203" pitchFamily="34" charset="0"/>
              </a:rPr>
              <a:t>troke Recovery</a:t>
            </a:r>
            <a:r>
              <a:rPr lang="fr-BE" sz="2400" i="1" dirty="0">
                <a:latin typeface="Bahnschrift" panose="020B0502040204020203" pitchFamily="34" charset="0"/>
              </a:rPr>
              <a:t>.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Springer </a:t>
            </a:r>
            <a:r>
              <a:rPr lang="fr-BE" sz="2400" b="0" i="1" dirty="0" err="1">
                <a:effectLst/>
                <a:latin typeface="Bahnschrift" panose="020B0502040204020203" pitchFamily="34" charset="0"/>
              </a:rPr>
              <a:t>Science+Business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 Media</a:t>
            </a:r>
            <a:r>
              <a:rPr lang="fr-BE" sz="2400" b="0" dirty="0">
                <a:effectLst/>
                <a:latin typeface="Bahnschrift" panose="020B0502040204020203" pitchFamily="34" charset="0"/>
              </a:rPr>
              <a:t>, 9 Mars 2016.</a:t>
            </a:r>
            <a:endParaRPr lang="fr-BE" sz="2400" i="1" dirty="0">
              <a:latin typeface="Bahnschrift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AC6A37-9D36-E193-CD67-52FA856579EE}"/>
              </a:ext>
            </a:extLst>
          </p:cNvPr>
          <p:cNvSpPr txBox="1"/>
          <p:nvPr/>
        </p:nvSpPr>
        <p:spPr>
          <a:xfrm>
            <a:off x="1233485" y="3807761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Chuan Qin et al. </a:t>
            </a:r>
            <a:r>
              <a:rPr lang="en-US" sz="2400" b="0" i="1" dirty="0">
                <a:effectLst/>
                <a:latin typeface="Bahnschrift" panose="020B0502040204020203" pitchFamily="34" charset="0"/>
              </a:rPr>
              <a:t>Signaling pathways involved in ischemic stroke : molecular mechanisms and therapeutic interventions</a:t>
            </a:r>
            <a:r>
              <a:rPr lang="fr-BE" sz="2400" i="1" dirty="0">
                <a:latin typeface="Bahnschrift" panose="020B0502040204020203" pitchFamily="34" charset="0"/>
              </a:rPr>
              <a:t>.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Nature</a:t>
            </a:r>
            <a:r>
              <a:rPr lang="fr-BE" sz="2400" b="0" dirty="0">
                <a:effectLst/>
                <a:latin typeface="Bahnschrift" panose="020B0502040204020203" pitchFamily="34" charset="0"/>
              </a:rPr>
              <a:t>, 2022.</a:t>
            </a:r>
            <a:endParaRPr lang="fr-BE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2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D30276A-1B75-E770-4A2F-F6C000E84A12}"/>
              </a:ext>
            </a:extLst>
          </p:cNvPr>
          <p:cNvSpPr txBox="1"/>
          <p:nvPr/>
        </p:nvSpPr>
        <p:spPr>
          <a:xfrm>
            <a:off x="3843877" y="396691"/>
            <a:ext cx="450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b="1" dirty="0">
                <a:latin typeface="Bahnschrift" panose="020B0502040204020203" pitchFamily="34" charset="0"/>
              </a:rPr>
              <a:t>Bibliographie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16B53-4100-A1C8-2651-72975414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16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FFCE3B-FCE7-6CEA-89B6-51A5E0F419DD}"/>
              </a:ext>
            </a:extLst>
          </p:cNvPr>
          <p:cNvSpPr txBox="1"/>
          <p:nvPr/>
        </p:nvSpPr>
        <p:spPr>
          <a:xfrm>
            <a:off x="1233485" y="3085453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Trent M </a:t>
            </a:r>
            <a:r>
              <a:rPr lang="fr-BE" sz="2400" dirty="0" err="1">
                <a:latin typeface="Bahnschrift" panose="020B0502040204020203" pitchFamily="34" charset="0"/>
              </a:rPr>
              <a:t>Woodruff</a:t>
            </a:r>
            <a:r>
              <a:rPr lang="fr-BE" sz="2400" dirty="0">
                <a:latin typeface="Bahnschrift" panose="020B0502040204020203" pitchFamily="34" charset="0"/>
              </a:rPr>
              <a:t> et al. </a:t>
            </a:r>
            <a:r>
              <a:rPr lang="en-US" sz="2400" b="0" i="1" dirty="0">
                <a:effectLst/>
                <a:latin typeface="Bahnschrift" panose="020B0502040204020203" pitchFamily="34" charset="0"/>
              </a:rPr>
              <a:t>Pathophysiology, treatment, and animal and cellular models of human ischemic stroke</a:t>
            </a:r>
            <a:r>
              <a:rPr lang="fr-BE" sz="2400" i="1" dirty="0">
                <a:latin typeface="Bahnschrift" panose="020B0502040204020203" pitchFamily="34" charset="0"/>
              </a:rPr>
              <a:t>.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fr-BE" sz="2400" i="1" dirty="0" err="1">
                <a:latin typeface="Bahnschrift" panose="020B0502040204020203" pitchFamily="34" charset="0"/>
              </a:rPr>
              <a:t>Molecular</a:t>
            </a:r>
            <a:r>
              <a:rPr lang="fr-BE" sz="2400" i="1" dirty="0">
                <a:latin typeface="Bahnschrift" panose="020B0502040204020203" pitchFamily="34" charset="0"/>
              </a:rPr>
              <a:t> </a:t>
            </a:r>
            <a:r>
              <a:rPr lang="fr-BE" sz="2400" i="1" dirty="0" err="1">
                <a:latin typeface="Bahnschrift" panose="020B0502040204020203" pitchFamily="34" charset="0"/>
              </a:rPr>
              <a:t>Neurodegeneration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b="0" dirty="0">
                <a:effectLst/>
                <a:latin typeface="Bahnschrift" panose="020B0502040204020203" pitchFamily="34" charset="0"/>
              </a:rPr>
              <a:t>2011.</a:t>
            </a:r>
            <a:endParaRPr lang="fr-BE" sz="2400" i="1" dirty="0">
              <a:latin typeface="Bahnschrift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AC6A37-9D36-E193-CD67-52FA856579EE}"/>
              </a:ext>
            </a:extLst>
          </p:cNvPr>
          <p:cNvSpPr txBox="1"/>
          <p:nvPr/>
        </p:nvSpPr>
        <p:spPr>
          <a:xfrm>
            <a:off x="1233484" y="4360689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Rong</a:t>
            </a:r>
            <a:r>
              <a:rPr lang="fr-BE" sz="2400" dirty="0">
                <a:latin typeface="Bahnschrift" panose="020B0502040204020203" pitchFamily="34" charset="0"/>
              </a:rPr>
              <a:t> Jin, </a:t>
            </a:r>
            <a:r>
              <a:rPr lang="fr-BE" sz="2400" dirty="0" err="1">
                <a:latin typeface="Bahnschrift" panose="020B0502040204020203" pitchFamily="34" charset="0"/>
              </a:rPr>
              <a:t>Guojun</a:t>
            </a:r>
            <a:r>
              <a:rPr lang="fr-BE" sz="2400" dirty="0">
                <a:latin typeface="Bahnschrift" panose="020B0502040204020203" pitchFamily="34" charset="0"/>
              </a:rPr>
              <a:t> Yang, </a:t>
            </a:r>
            <a:r>
              <a:rPr lang="fr-BE" sz="2400" dirty="0" err="1">
                <a:latin typeface="Bahnschrift" panose="020B0502040204020203" pitchFamily="34" charset="0"/>
              </a:rPr>
              <a:t>Guohong</a:t>
            </a:r>
            <a:r>
              <a:rPr lang="fr-BE" sz="2400" dirty="0">
                <a:latin typeface="Bahnschrift" panose="020B0502040204020203" pitchFamily="34" charset="0"/>
              </a:rPr>
              <a:t> Li. </a:t>
            </a:r>
            <a:r>
              <a:rPr lang="en-US" sz="2400" b="0" i="1" dirty="0">
                <a:effectLst/>
                <a:latin typeface="Bahnschrift" panose="020B0502040204020203" pitchFamily="34" charset="0"/>
              </a:rPr>
              <a:t>Inflammatory mechanisms in ischemic stroke : role of inflammatory cells</a:t>
            </a:r>
            <a:r>
              <a:rPr lang="fr-BE" sz="2400" i="1" dirty="0">
                <a:latin typeface="Bahnschrift" panose="020B0502040204020203" pitchFamily="34" charset="0"/>
              </a:rPr>
              <a:t>.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fr-BE" sz="2400" i="1" dirty="0">
                <a:latin typeface="Bahnschrift" panose="020B0502040204020203" pitchFamily="34" charset="0"/>
              </a:rPr>
              <a:t>JLB</a:t>
            </a:r>
            <a:r>
              <a:rPr lang="fr-BE" sz="2400" dirty="0">
                <a:latin typeface="Bahnschrift" panose="020B0502040204020203" pitchFamily="34" charset="0"/>
              </a:rPr>
              <a:t>, 17 Janvier 2010</a:t>
            </a:r>
            <a:r>
              <a:rPr lang="fr-BE" sz="2400" b="0" dirty="0">
                <a:effectLst/>
                <a:latin typeface="Bahnschrift" panose="020B0502040204020203" pitchFamily="34" charset="0"/>
              </a:rPr>
              <a:t>.</a:t>
            </a:r>
            <a:endParaRPr lang="fr-BE" sz="2400" i="1" dirty="0">
              <a:latin typeface="Bahnschrift" panose="020B050204020402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D6EAF3-F2E9-0BED-43EA-6368176F846F}"/>
              </a:ext>
            </a:extLst>
          </p:cNvPr>
          <p:cNvSpPr txBox="1"/>
          <p:nvPr/>
        </p:nvSpPr>
        <p:spPr>
          <a:xfrm>
            <a:off x="1233485" y="1515793"/>
            <a:ext cx="9725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i="1" dirty="0" err="1">
                <a:latin typeface="Bahnschrift" panose="020B0502040204020203" pitchFamily="34" charset="0"/>
              </a:rPr>
              <a:t>Necroptosis</a:t>
            </a:r>
            <a:r>
              <a:rPr lang="fr-BE" sz="2400" i="1" dirty="0">
                <a:latin typeface="Bahnschrift" panose="020B0502040204020203" pitchFamily="34" charset="0"/>
              </a:rPr>
              <a:t> </a:t>
            </a:r>
            <a:r>
              <a:rPr lang="fr-BE" sz="2400" i="1" dirty="0" err="1">
                <a:latin typeface="Bahnschrift" panose="020B0502040204020203" pitchFamily="34" charset="0"/>
              </a:rPr>
              <a:t>Signaling</a:t>
            </a:r>
            <a:r>
              <a:rPr lang="fr-BE" sz="2400" i="1" dirty="0">
                <a:latin typeface="Bahnschrift" panose="020B0502040204020203" pitchFamily="34" charset="0"/>
              </a:rPr>
              <a:t> </a:t>
            </a:r>
            <a:r>
              <a:rPr lang="fr-BE" sz="2400" i="1" dirty="0" err="1">
                <a:latin typeface="Bahnschrift" panose="020B0502040204020203" pitchFamily="34" charset="0"/>
              </a:rPr>
              <a:t>Pathway</a:t>
            </a:r>
            <a:r>
              <a:rPr lang="fr-BE" sz="2400" i="1" dirty="0">
                <a:latin typeface="Bahnschrift" panose="020B0502040204020203" pitchFamily="34" charset="0"/>
              </a:rPr>
              <a:t>. </a:t>
            </a:r>
            <a:r>
              <a:rPr lang="fr-BE" sz="2400" dirty="0">
                <a:latin typeface="Bahnschrift" panose="020B0502040204020203" pitchFamily="34" charset="0"/>
              </a:rPr>
              <a:t>Sur : </a:t>
            </a:r>
            <a:r>
              <a:rPr lang="fr-BE" sz="2400" dirty="0">
                <a:latin typeface="Bahnschrift" panose="020B0502040204020203" pitchFamily="34" charset="0"/>
                <a:hlinkClick r:id="rId2"/>
              </a:rPr>
              <a:t>https://www.creative-diagnostics.com/necroptosis-signaling-pathway.htm?fbclid=IwAR0Vi4IadTN19aUAcpk2g0d72Ks9JPp4gQyHI1iKU9YxrUsDa3uRofi9WhU</a:t>
            </a:r>
            <a:r>
              <a:rPr lang="fr-BE" sz="2400" dirty="0">
                <a:latin typeface="Bahnschrift" panose="020B0502040204020203" pitchFamily="34" charset="0"/>
              </a:rPr>
              <a:t> , consulté le 14 Novembre 2022.</a:t>
            </a:r>
            <a:endParaRPr lang="fr-BE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1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43FE724B-B50B-66BF-6F4A-A02F6412C939}"/>
              </a:ext>
            </a:extLst>
          </p:cNvPr>
          <p:cNvGrpSpPr/>
          <p:nvPr/>
        </p:nvGrpSpPr>
        <p:grpSpPr>
          <a:xfrm>
            <a:off x="2804210" y="1648530"/>
            <a:ext cx="3746241" cy="1071610"/>
            <a:chOff x="2608763" y="897368"/>
            <a:chExt cx="3746241" cy="107161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96E8D47-9A14-2FA2-0019-D35DE44B7DFF}"/>
                </a:ext>
              </a:extLst>
            </p:cNvPr>
            <p:cNvGrpSpPr/>
            <p:nvPr/>
          </p:nvGrpSpPr>
          <p:grpSpPr>
            <a:xfrm>
              <a:off x="2608763" y="897368"/>
              <a:ext cx="3746241" cy="1071610"/>
              <a:chOff x="1665513" y="3369466"/>
              <a:chExt cx="3746241" cy="107161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26DBA777-3FA7-A912-7041-F55B555324AA}"/>
                  </a:ext>
                </a:extLst>
              </p:cNvPr>
              <p:cNvSpPr/>
              <p:nvPr/>
            </p:nvSpPr>
            <p:spPr>
              <a:xfrm>
                <a:off x="1665513" y="3429000"/>
                <a:ext cx="940898" cy="952542"/>
              </a:xfrm>
              <a:prstGeom prst="ellipse">
                <a:avLst/>
              </a:prstGeom>
              <a:solidFill>
                <a:srgbClr val="7F9E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5" name="Organigramme : Données stockées 4">
                <a:extLst>
                  <a:ext uri="{FF2B5EF4-FFF2-40B4-BE49-F238E27FC236}">
                    <a16:creationId xmlns:a16="http://schemas.microsoft.com/office/drawing/2014/main" id="{936BC016-5148-56C5-CCDB-628E57D6B7F1}"/>
                  </a:ext>
                </a:extLst>
              </p:cNvPr>
              <p:cNvSpPr/>
              <p:nvPr/>
            </p:nvSpPr>
            <p:spPr>
              <a:xfrm rot="10800000">
                <a:off x="2135962" y="3369466"/>
                <a:ext cx="3175532" cy="1071610"/>
              </a:xfrm>
              <a:prstGeom prst="flowChartOnline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D1C137A-AAE0-A9C0-9006-125F4670C85A}"/>
                  </a:ext>
                </a:extLst>
              </p:cNvPr>
              <p:cNvSpPr txBox="1"/>
              <p:nvPr/>
            </p:nvSpPr>
            <p:spPr>
              <a:xfrm>
                <a:off x="2724538" y="3643661"/>
                <a:ext cx="26872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800" dirty="0">
                    <a:latin typeface="Bahnschrift" panose="020B0502040204020203" pitchFamily="34" charset="0"/>
                  </a:rPr>
                  <a:t>Généralités</a:t>
                </a:r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23" name="Graphique 22" descr="Cerveau avec un remplissage uni">
              <a:extLst>
                <a:ext uri="{FF2B5EF4-FFF2-40B4-BE49-F238E27FC236}">
                  <a16:creationId xmlns:a16="http://schemas.microsoft.com/office/drawing/2014/main" id="{FB937157-FC60-7E41-EF3D-07BF781D6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7916" y="1074692"/>
              <a:ext cx="718194" cy="718194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7EF7010-45E2-63C9-8F4B-DC59CFFD17BA}"/>
              </a:ext>
            </a:extLst>
          </p:cNvPr>
          <p:cNvGrpSpPr/>
          <p:nvPr/>
        </p:nvGrpSpPr>
        <p:grpSpPr>
          <a:xfrm>
            <a:off x="3907620" y="4192475"/>
            <a:ext cx="3746241" cy="1071610"/>
            <a:chOff x="3000673" y="3540739"/>
            <a:chExt cx="3746241" cy="107161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1DDDCE6-D60B-1680-DABB-F1B99306D856}"/>
                </a:ext>
              </a:extLst>
            </p:cNvPr>
            <p:cNvGrpSpPr/>
            <p:nvPr/>
          </p:nvGrpSpPr>
          <p:grpSpPr>
            <a:xfrm>
              <a:off x="3000673" y="3540739"/>
              <a:ext cx="3746241" cy="1071610"/>
              <a:chOff x="1665513" y="3369466"/>
              <a:chExt cx="3746241" cy="107161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F49B987-808B-3C31-89E2-794F86F81837}"/>
                  </a:ext>
                </a:extLst>
              </p:cNvPr>
              <p:cNvSpPr/>
              <p:nvPr/>
            </p:nvSpPr>
            <p:spPr>
              <a:xfrm>
                <a:off x="1665513" y="3429000"/>
                <a:ext cx="940898" cy="952542"/>
              </a:xfrm>
              <a:prstGeom prst="ellipse">
                <a:avLst/>
              </a:prstGeom>
              <a:solidFill>
                <a:srgbClr val="7F9E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15" name="Organigramme : Données stockées 14">
                <a:extLst>
                  <a:ext uri="{FF2B5EF4-FFF2-40B4-BE49-F238E27FC236}">
                    <a16:creationId xmlns:a16="http://schemas.microsoft.com/office/drawing/2014/main" id="{AFB084EE-D9CE-EA4E-1F4B-97E05AEAFDD4}"/>
                  </a:ext>
                </a:extLst>
              </p:cNvPr>
              <p:cNvSpPr/>
              <p:nvPr/>
            </p:nvSpPr>
            <p:spPr>
              <a:xfrm rot="10800000">
                <a:off x="2135962" y="3369466"/>
                <a:ext cx="3175532" cy="1071610"/>
              </a:xfrm>
              <a:prstGeom prst="flowChartOnline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FEE5C1-26D1-D2F6-2CF3-C4CF8A6D959E}"/>
                  </a:ext>
                </a:extLst>
              </p:cNvPr>
              <p:cNvSpPr txBox="1"/>
              <p:nvPr/>
            </p:nvSpPr>
            <p:spPr>
              <a:xfrm>
                <a:off x="2724538" y="3674438"/>
                <a:ext cx="2687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dirty="0">
                    <a:latin typeface="Bahnschrift" panose="020B0502040204020203" pitchFamily="34" charset="0"/>
                  </a:rPr>
                  <a:t>Rétablissement</a:t>
                </a:r>
                <a:endParaRPr lang="en-BE" sz="2400" dirty="0"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25" name="Graphique 24" descr="Pansement avec un remplissage uni">
              <a:extLst>
                <a:ext uri="{FF2B5EF4-FFF2-40B4-BE49-F238E27FC236}">
                  <a16:creationId xmlns:a16="http://schemas.microsoft.com/office/drawing/2014/main" id="{FE13229A-8F3B-89CC-F514-5B7EF57E7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10061" y="3728374"/>
              <a:ext cx="722120" cy="72212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8F610D8-FC5B-162C-9631-2310FA3F6CC5}"/>
              </a:ext>
            </a:extLst>
          </p:cNvPr>
          <p:cNvGrpSpPr/>
          <p:nvPr/>
        </p:nvGrpSpPr>
        <p:grpSpPr>
          <a:xfrm>
            <a:off x="4547335" y="5460891"/>
            <a:ext cx="3746241" cy="1071610"/>
            <a:chOff x="2606565" y="4857787"/>
            <a:chExt cx="3746241" cy="1071610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A3069F6E-9CA7-47B1-61FE-48238A6EFAAC}"/>
                </a:ext>
              </a:extLst>
            </p:cNvPr>
            <p:cNvGrpSpPr/>
            <p:nvPr/>
          </p:nvGrpSpPr>
          <p:grpSpPr>
            <a:xfrm>
              <a:off x="2606565" y="4857787"/>
              <a:ext cx="3746241" cy="1071610"/>
              <a:chOff x="1665513" y="3369466"/>
              <a:chExt cx="3746241" cy="1071610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869249E-C669-CD86-6010-DD00CC3B3BA3}"/>
                  </a:ext>
                </a:extLst>
              </p:cNvPr>
              <p:cNvSpPr/>
              <p:nvPr/>
            </p:nvSpPr>
            <p:spPr>
              <a:xfrm>
                <a:off x="1665513" y="3429000"/>
                <a:ext cx="940898" cy="952542"/>
              </a:xfrm>
              <a:prstGeom prst="ellipse">
                <a:avLst/>
              </a:prstGeom>
              <a:solidFill>
                <a:srgbClr val="7F9E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19" name="Organigramme : Données stockées 18">
                <a:extLst>
                  <a:ext uri="{FF2B5EF4-FFF2-40B4-BE49-F238E27FC236}">
                    <a16:creationId xmlns:a16="http://schemas.microsoft.com/office/drawing/2014/main" id="{B6CF9983-6A94-F88B-6026-552D385360F4}"/>
                  </a:ext>
                </a:extLst>
              </p:cNvPr>
              <p:cNvSpPr/>
              <p:nvPr/>
            </p:nvSpPr>
            <p:spPr>
              <a:xfrm rot="10800000">
                <a:off x="2135962" y="3369466"/>
                <a:ext cx="3175532" cy="1071610"/>
              </a:xfrm>
              <a:prstGeom prst="flowChartOnline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A4C8EE2-B6BE-8D80-A8DD-BC03C36E4B4D}"/>
                  </a:ext>
                </a:extLst>
              </p:cNvPr>
              <p:cNvSpPr txBox="1"/>
              <p:nvPr/>
            </p:nvSpPr>
            <p:spPr>
              <a:xfrm>
                <a:off x="2724538" y="3487204"/>
                <a:ext cx="26872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dirty="0">
                    <a:latin typeface="Bahnschrift" panose="020B0502040204020203" pitchFamily="34" charset="0"/>
                  </a:rPr>
                  <a:t>Pistes de recherche</a:t>
                </a:r>
                <a:endParaRPr lang="en-BE" sz="2400" dirty="0"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27" name="Graphique 26" descr="Loupe avec un remplissage uni">
              <a:extLst>
                <a:ext uri="{FF2B5EF4-FFF2-40B4-BE49-F238E27FC236}">
                  <a16:creationId xmlns:a16="http://schemas.microsoft.com/office/drawing/2014/main" id="{BECB1D68-A301-D63C-6D6F-2BBF616C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36561" y="5050571"/>
              <a:ext cx="680904" cy="680904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6FD7B44-D61B-1015-3186-187AFDAB8542}"/>
              </a:ext>
            </a:extLst>
          </p:cNvPr>
          <p:cNvGrpSpPr/>
          <p:nvPr/>
        </p:nvGrpSpPr>
        <p:grpSpPr>
          <a:xfrm>
            <a:off x="3328464" y="2920503"/>
            <a:ext cx="3687177" cy="1071610"/>
            <a:chOff x="3000673" y="2217918"/>
            <a:chExt cx="3687177" cy="107161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8BC357-9673-7EF4-65B4-AB2F6219C5EA}"/>
                </a:ext>
              </a:extLst>
            </p:cNvPr>
            <p:cNvGrpSpPr/>
            <p:nvPr/>
          </p:nvGrpSpPr>
          <p:grpSpPr>
            <a:xfrm>
              <a:off x="3000673" y="2217918"/>
              <a:ext cx="3687177" cy="1071610"/>
              <a:chOff x="1665513" y="3369466"/>
              <a:chExt cx="3687177" cy="107161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D4BCCAF0-82AE-8380-8B2A-1846E8A01937}"/>
                  </a:ext>
                </a:extLst>
              </p:cNvPr>
              <p:cNvSpPr/>
              <p:nvPr/>
            </p:nvSpPr>
            <p:spPr>
              <a:xfrm>
                <a:off x="1665513" y="3429000"/>
                <a:ext cx="940898" cy="952542"/>
              </a:xfrm>
              <a:prstGeom prst="ellipse">
                <a:avLst/>
              </a:prstGeom>
              <a:solidFill>
                <a:srgbClr val="7F9E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11" name="Organigramme : Données stockées 10">
                <a:extLst>
                  <a:ext uri="{FF2B5EF4-FFF2-40B4-BE49-F238E27FC236}">
                    <a16:creationId xmlns:a16="http://schemas.microsoft.com/office/drawing/2014/main" id="{E920E3F8-1D22-6CA3-1DED-1201D7D40E5A}"/>
                  </a:ext>
                </a:extLst>
              </p:cNvPr>
              <p:cNvSpPr/>
              <p:nvPr/>
            </p:nvSpPr>
            <p:spPr>
              <a:xfrm rot="10800000">
                <a:off x="2135962" y="3369466"/>
                <a:ext cx="3175532" cy="1071610"/>
              </a:xfrm>
              <a:prstGeom prst="flowChartOnline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5CDBE5C-B90D-C78F-410D-5009DF5DC1E0}"/>
                  </a:ext>
                </a:extLst>
              </p:cNvPr>
              <p:cNvSpPr txBox="1"/>
              <p:nvPr/>
            </p:nvSpPr>
            <p:spPr>
              <a:xfrm>
                <a:off x="2665474" y="3674438"/>
                <a:ext cx="2687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dirty="0">
                    <a:latin typeface="Bahnschrift" panose="020B0502040204020203" pitchFamily="34" charset="0"/>
                  </a:rPr>
                  <a:t>Pathophysiologie</a:t>
                </a:r>
                <a:endParaRPr lang="en-BE" sz="2400" dirty="0"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29" name="Graphique 28" descr="Stéthoscope avec un remplissage uni">
              <a:extLst>
                <a:ext uri="{FF2B5EF4-FFF2-40B4-BE49-F238E27FC236}">
                  <a16:creationId xmlns:a16="http://schemas.microsoft.com/office/drawing/2014/main" id="{31477857-7E4F-4BC0-BE61-D421C992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18449" y="2405635"/>
              <a:ext cx="720293" cy="720293"/>
            </a:xfrm>
            <a:prstGeom prst="rect">
              <a:avLst/>
            </a:prstGeom>
          </p:spPr>
        </p:pic>
      </p:grpSp>
      <p:sp>
        <p:nvSpPr>
          <p:cNvPr id="35" name="Triangle rectangle 34">
            <a:extLst>
              <a:ext uri="{FF2B5EF4-FFF2-40B4-BE49-F238E27FC236}">
                <a16:creationId xmlns:a16="http://schemas.microsoft.com/office/drawing/2014/main" id="{CE311F24-6D56-D160-7415-C7D4CC1D668D}"/>
              </a:ext>
            </a:extLst>
          </p:cNvPr>
          <p:cNvSpPr/>
          <p:nvPr/>
        </p:nvSpPr>
        <p:spPr>
          <a:xfrm rot="2496969">
            <a:off x="-2722678" y="1225279"/>
            <a:ext cx="12024360" cy="5252558"/>
          </a:xfrm>
          <a:prstGeom prst="rtTriangle">
            <a:avLst/>
          </a:prstGeom>
          <a:solidFill>
            <a:srgbClr val="E5EBF7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7F12F08-0921-A027-80E4-D1B1A6E63718}"/>
              </a:ext>
            </a:extLst>
          </p:cNvPr>
          <p:cNvSpPr txBox="1"/>
          <p:nvPr/>
        </p:nvSpPr>
        <p:spPr>
          <a:xfrm>
            <a:off x="2125600" y="520394"/>
            <a:ext cx="709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1" dirty="0">
                <a:latin typeface="Bahnschrift" panose="020B0502040204020203" pitchFamily="34" charset="0"/>
              </a:rPr>
              <a:t>Table des matières</a:t>
            </a:r>
            <a:endParaRPr lang="en-BE" sz="4000" b="1" dirty="0">
              <a:latin typeface="Bahnschrift" panose="020B0502040204020203" pitchFamily="34" charset="0"/>
            </a:endParaRPr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37785C86-260E-7196-BA9C-D383D8AB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Cerveau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26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Généralités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944547" y="1459600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6 Millions de morts par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Défaillances motrices et/ou mentales (démence) dans 70% des cas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F7FD0C-35BE-B33A-E8A0-2D3614878675}"/>
              </a:ext>
            </a:extLst>
          </p:cNvPr>
          <p:cNvSpPr txBox="1"/>
          <p:nvPr/>
        </p:nvSpPr>
        <p:spPr>
          <a:xfrm>
            <a:off x="1944546" y="2598003"/>
            <a:ext cx="9051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Deux types d’AVC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</a:rPr>
              <a:t>Hémorragique 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Causé par un saignement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15 % des AVC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</a:rPr>
              <a:t>Ischémique 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Causé par un manque d’oxygène et de glucose</a:t>
            </a:r>
          </a:p>
          <a:p>
            <a:pPr lvl="2"/>
            <a:r>
              <a:rPr lang="fr-BE" sz="2400" dirty="0">
                <a:latin typeface="Bahnschrift" panose="020B0502040204020203" pitchFamily="34" charset="0"/>
              </a:rPr>
              <a:t>(Thrombose, embolie, embolie veineuse, hypoperfusion, </a:t>
            </a:r>
            <a:r>
              <a:rPr lang="fr-BE" sz="2400" dirty="0" err="1">
                <a:latin typeface="Bahnschrift" panose="020B0502040204020203" pitchFamily="34" charset="0"/>
              </a:rPr>
              <a:t>cryptogenic</a:t>
            </a:r>
            <a:r>
              <a:rPr lang="fr-BE" sz="2400" dirty="0">
                <a:latin typeface="Bahnschrift" panose="020B0502040204020203" pitchFamily="34" charset="0"/>
              </a:rPr>
              <a:t> 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 30-40%)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85 % des AVC</a:t>
            </a:r>
            <a:endParaRPr lang="fr-BE" sz="2400" dirty="0">
              <a:latin typeface="Bahnschrift" panose="020B0502040204020203" pitchFamily="34" charset="0"/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627A4FA-6EB3-A54C-CD8E-AAEA7BDFAD9C}"/>
              </a:ext>
            </a:extLst>
          </p:cNvPr>
          <p:cNvSpPr/>
          <p:nvPr/>
        </p:nvSpPr>
        <p:spPr>
          <a:xfrm>
            <a:off x="1231291" y="4132162"/>
            <a:ext cx="1153094" cy="324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302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Cerveau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26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Généralités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944547" y="1459600"/>
            <a:ext cx="9409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Facteurs de risque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Hypercholestérolémie 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Diabète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Hypertension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Tabagisme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Problèmes cardiaques en tout genre</a:t>
            </a:r>
          </a:p>
        </p:txBody>
      </p:sp>
    </p:spTree>
    <p:extLst>
      <p:ext uri="{BB962C8B-B14F-4D97-AF65-F5344CB8AC3E}">
        <p14:creationId xmlns:p14="http://schemas.microsoft.com/office/powerpoint/2010/main" val="310242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20C5A33-20ED-FF26-5FB2-CBD3F889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865" y="374925"/>
            <a:ext cx="4663844" cy="3688400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Stéthoscope avec un remplissage uni">
            <a:extLst>
              <a:ext uri="{FF2B5EF4-FFF2-40B4-BE49-F238E27FC236}">
                <a16:creationId xmlns:a16="http://schemas.microsoft.com/office/drawing/2014/main" id="{0669C126-F27E-56F9-8EFB-FC4A54A7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44" y="563314"/>
            <a:ext cx="720293" cy="7202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567EA1-F697-8E7F-0827-58351E1C1C51}"/>
              </a:ext>
            </a:extLst>
          </p:cNvPr>
          <p:cNvSpPr txBox="1"/>
          <p:nvPr/>
        </p:nvSpPr>
        <p:spPr>
          <a:xfrm>
            <a:off x="1398842" y="605035"/>
            <a:ext cx="469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Pathophysiologie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C228F-E441-05DE-96EF-7A5CD274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A015DE-F23A-5152-E54F-DD7CE8FC35F2}"/>
              </a:ext>
            </a:extLst>
          </p:cNvPr>
          <p:cNvSpPr txBox="1"/>
          <p:nvPr/>
        </p:nvSpPr>
        <p:spPr>
          <a:xfrm>
            <a:off x="1828801" y="1283607"/>
            <a:ext cx="940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>
                <a:latin typeface="Bahnschrift" panose="020B0502040204020203" pitchFamily="34" charset="0"/>
              </a:rPr>
              <a:t>Noyau ischémique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FF133-57A6-588E-80CB-BF465BD3FAAC}"/>
              </a:ext>
            </a:extLst>
          </p:cNvPr>
          <p:cNvSpPr txBox="1"/>
          <p:nvPr/>
        </p:nvSpPr>
        <p:spPr>
          <a:xfrm>
            <a:off x="1141437" y="1988252"/>
            <a:ext cx="9409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BE" sz="2400" dirty="0">
                <a:latin typeface="Bahnschrift" panose="020B0502040204020203" pitchFamily="34" charset="0"/>
              </a:rPr>
              <a:t>Zone la plus impactée par l’AVC</a:t>
            </a:r>
          </a:p>
          <a:p>
            <a:pPr lvl="2"/>
            <a:endParaRPr lang="fr-BE" sz="2400" dirty="0">
              <a:latin typeface="Bahnschrift" panose="020B0502040204020203" pitchFamily="34" charset="0"/>
            </a:endParaRPr>
          </a:p>
          <a:p>
            <a:pPr lvl="2"/>
            <a:r>
              <a:rPr lang="fr-BE" sz="2400" dirty="0">
                <a:latin typeface="Bahnschrift" panose="020B0502040204020203" pitchFamily="34" charset="0"/>
              </a:rPr>
              <a:t>Perte des fonctions cellulaire et </a:t>
            </a:r>
          </a:p>
          <a:p>
            <a:pPr lvl="2"/>
            <a:r>
              <a:rPr lang="fr-BE" sz="2400" dirty="0">
                <a:latin typeface="Bahnschrift" panose="020B0502040204020203" pitchFamily="34" charset="0"/>
              </a:rPr>
              <a:t>mort massive et brutale des cellules</a:t>
            </a:r>
          </a:p>
          <a:p>
            <a:pPr lvl="2"/>
            <a:r>
              <a:rPr lang="fr-BE" sz="2400" dirty="0">
                <a:latin typeface="Bahnschrift" panose="020B0502040204020203" pitchFamily="34" charset="0"/>
              </a:rPr>
              <a:t> 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 Zone nécrosée</a:t>
            </a:r>
          </a:p>
          <a:p>
            <a:pPr lvl="2"/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lvl="2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Survient en quelques minutes après l’interruption de l’approvisionnement</a:t>
            </a:r>
            <a:endParaRPr lang="fr-BE" sz="2400" dirty="0">
              <a:latin typeface="Bahnschrift" panose="020B0502040204020203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3A7753D-5274-9209-48C5-D8566DED408A}"/>
              </a:ext>
            </a:extLst>
          </p:cNvPr>
          <p:cNvCxnSpPr/>
          <p:nvPr/>
        </p:nvCxnSpPr>
        <p:spPr>
          <a:xfrm flipV="1">
            <a:off x="8912506" y="2569580"/>
            <a:ext cx="1192193" cy="12500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6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cune description disponible.">
            <a:extLst>
              <a:ext uri="{FF2B5EF4-FFF2-40B4-BE49-F238E27FC236}">
                <a16:creationId xmlns:a16="http://schemas.microsoft.com/office/drawing/2014/main" id="{D41F7B96-5182-ECD2-C143-D4EB76936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5" y="-19740"/>
            <a:ext cx="4915985" cy="44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Stéthoscope avec un remplissage uni">
            <a:extLst>
              <a:ext uri="{FF2B5EF4-FFF2-40B4-BE49-F238E27FC236}">
                <a16:creationId xmlns:a16="http://schemas.microsoft.com/office/drawing/2014/main" id="{0669C126-F27E-56F9-8EFB-FC4A54A7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44" y="563314"/>
            <a:ext cx="720293" cy="7202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567EA1-F697-8E7F-0827-58351E1C1C51}"/>
              </a:ext>
            </a:extLst>
          </p:cNvPr>
          <p:cNvSpPr txBox="1"/>
          <p:nvPr/>
        </p:nvSpPr>
        <p:spPr>
          <a:xfrm>
            <a:off x="1398842" y="605035"/>
            <a:ext cx="469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Pathophysiologie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C228F-E441-05DE-96EF-7A5CD274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A015DE-F23A-5152-E54F-DD7CE8FC35F2}"/>
              </a:ext>
            </a:extLst>
          </p:cNvPr>
          <p:cNvSpPr txBox="1"/>
          <p:nvPr/>
        </p:nvSpPr>
        <p:spPr>
          <a:xfrm>
            <a:off x="1828801" y="1283607"/>
            <a:ext cx="940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>
                <a:latin typeface="Bahnschrift" panose="020B0502040204020203" pitchFamily="34" charset="0"/>
              </a:rPr>
              <a:t>Noyau ischémique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FF133-57A6-588E-80CB-BF465BD3FAAC}"/>
              </a:ext>
            </a:extLst>
          </p:cNvPr>
          <p:cNvSpPr txBox="1"/>
          <p:nvPr/>
        </p:nvSpPr>
        <p:spPr>
          <a:xfrm>
            <a:off x="1574158" y="2015061"/>
            <a:ext cx="9409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Nécrose des tissus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Mort brutale des cellules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Limite de production d’ATP dépassée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Défaillance des pompes ioniques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Augmentation du taux d’ions intra-cellulaire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Augmentation de la concentration en radicaux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Rupture de la membrane plasmique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Dispersion des organites et déclenchement d’une l’inflammation majeure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3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Stéthoscope avec un remplissage uni">
            <a:extLst>
              <a:ext uri="{FF2B5EF4-FFF2-40B4-BE49-F238E27FC236}">
                <a16:creationId xmlns:a16="http://schemas.microsoft.com/office/drawing/2014/main" id="{0669C126-F27E-56F9-8EFB-FC4A54A7D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44" y="563314"/>
            <a:ext cx="720293" cy="7202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567EA1-F697-8E7F-0827-58351E1C1C51}"/>
              </a:ext>
            </a:extLst>
          </p:cNvPr>
          <p:cNvSpPr txBox="1"/>
          <p:nvPr/>
        </p:nvSpPr>
        <p:spPr>
          <a:xfrm>
            <a:off x="1398842" y="605035"/>
            <a:ext cx="469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Pathophysiologie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C228F-E441-05DE-96EF-7A5CD274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A015DE-F23A-5152-E54F-DD7CE8FC35F2}"/>
              </a:ext>
            </a:extLst>
          </p:cNvPr>
          <p:cNvSpPr txBox="1"/>
          <p:nvPr/>
        </p:nvSpPr>
        <p:spPr>
          <a:xfrm>
            <a:off x="1805651" y="1283607"/>
            <a:ext cx="940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>
                <a:latin typeface="Bahnschrift" panose="020B0502040204020203" pitchFamily="34" charset="0"/>
              </a:rPr>
              <a:t>Pénombre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F07F51-42A1-98D3-0F8F-22C0B154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865" y="374925"/>
            <a:ext cx="4663844" cy="368840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AE50DD7-5930-4EED-DE1E-6AA75DF4CF6E}"/>
              </a:ext>
            </a:extLst>
          </p:cNvPr>
          <p:cNvCxnSpPr>
            <a:cxnSpLocks/>
          </p:cNvCxnSpPr>
          <p:nvPr/>
        </p:nvCxnSpPr>
        <p:spPr>
          <a:xfrm flipH="1" flipV="1">
            <a:off x="10720980" y="1875099"/>
            <a:ext cx="1216377" cy="12500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299B66E-C3A0-86A1-6B62-EB0FEE46784E}"/>
              </a:ext>
            </a:extLst>
          </p:cNvPr>
          <p:cNvSpPr txBox="1"/>
          <p:nvPr/>
        </p:nvSpPr>
        <p:spPr>
          <a:xfrm>
            <a:off x="1141437" y="1988252"/>
            <a:ext cx="9409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BE" sz="2400" dirty="0">
                <a:latin typeface="Bahnschrift" panose="020B0502040204020203" pitchFamily="34" charset="0"/>
              </a:rPr>
              <a:t>Zone impactée par l’AVC</a:t>
            </a:r>
          </a:p>
          <a:p>
            <a:pPr lvl="2"/>
            <a:r>
              <a:rPr lang="fr-BE" sz="2400" dirty="0">
                <a:latin typeface="Bahnschrift" panose="020B0502040204020203" pitchFamily="34" charset="0"/>
              </a:rPr>
              <a:t>mais récupérable</a:t>
            </a:r>
          </a:p>
          <a:p>
            <a:pPr lvl="2"/>
            <a:endParaRPr lang="fr-BE" sz="2400" dirty="0">
              <a:latin typeface="Bahnschrift" panose="020B0502040204020203" pitchFamily="34" charset="0"/>
            </a:endParaRPr>
          </a:p>
          <a:p>
            <a:pPr lvl="2"/>
            <a:r>
              <a:rPr lang="fr-BE" sz="2400" dirty="0">
                <a:latin typeface="Bahnschrift" panose="020B0502040204020203" pitchFamily="34" charset="0"/>
              </a:rPr>
              <a:t>Perte des fonctions cellulaire et </a:t>
            </a:r>
          </a:p>
          <a:p>
            <a:pPr lvl="2"/>
            <a:r>
              <a:rPr lang="fr-BE" sz="2400" dirty="0">
                <a:latin typeface="Bahnschrift" panose="020B0502040204020203" pitchFamily="34" charset="0"/>
              </a:rPr>
              <a:t>mort progressive des cellules</a:t>
            </a:r>
          </a:p>
          <a:p>
            <a:pPr lvl="2"/>
            <a:r>
              <a:rPr lang="fr-BE" sz="2400" dirty="0">
                <a:latin typeface="Bahnschrift" panose="020B0502040204020203" pitchFamily="34" charset="0"/>
              </a:rPr>
              <a:t> 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 Zone inflammée</a:t>
            </a:r>
          </a:p>
          <a:p>
            <a:pPr lvl="2"/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lvl="2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Récupération possible si l’inflammation est arrêtée</a:t>
            </a:r>
          </a:p>
          <a:p>
            <a:pPr lvl="2"/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lvl="2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Apparait avec la nécrose, dure sur plusieurs semaines ou plus</a:t>
            </a: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6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2B4E001-154D-70EA-3BEA-6AFBDE25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43" y="-53859"/>
            <a:ext cx="5379853" cy="4964954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Stéthoscope avec un remplissage uni">
            <a:extLst>
              <a:ext uri="{FF2B5EF4-FFF2-40B4-BE49-F238E27FC236}">
                <a16:creationId xmlns:a16="http://schemas.microsoft.com/office/drawing/2014/main" id="{0669C126-F27E-56F9-8EFB-FC4A54A7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44" y="563314"/>
            <a:ext cx="720293" cy="7202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567EA1-F697-8E7F-0827-58351E1C1C51}"/>
              </a:ext>
            </a:extLst>
          </p:cNvPr>
          <p:cNvSpPr txBox="1"/>
          <p:nvPr/>
        </p:nvSpPr>
        <p:spPr>
          <a:xfrm>
            <a:off x="1398842" y="605035"/>
            <a:ext cx="469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Pathophysiologie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C228F-E441-05DE-96EF-7A5CD274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A015DE-F23A-5152-E54F-DD7CE8FC35F2}"/>
              </a:ext>
            </a:extLst>
          </p:cNvPr>
          <p:cNvSpPr txBox="1"/>
          <p:nvPr/>
        </p:nvSpPr>
        <p:spPr>
          <a:xfrm>
            <a:off x="1805651" y="1283607"/>
            <a:ext cx="940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>
                <a:latin typeface="Bahnschrift" panose="020B0502040204020203" pitchFamily="34" charset="0"/>
              </a:rPr>
              <a:t>Pénombre (zone périphérique)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FF133-57A6-588E-80CB-BF465BD3FAAC}"/>
              </a:ext>
            </a:extLst>
          </p:cNvPr>
          <p:cNvSpPr txBox="1"/>
          <p:nvPr/>
        </p:nvSpPr>
        <p:spPr>
          <a:xfrm>
            <a:off x="1551008" y="2015061"/>
            <a:ext cx="94092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Apoptose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Autodestruction cellulaire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Limite de production d’ATP atteinte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Défaillance des pompes ioniques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Augmentation du taux d’ions intra-cellulaire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Augmentation de la concentration en radicaux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Dégâts aux organites et à l’ADN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Autophagie et « implosion »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fr-BE" sz="2400" dirty="0">
                <a:latin typeface="Bahnschrift" panose="020B0502040204020203" pitchFamily="34" charset="0"/>
              </a:rPr>
              <a:t>Déclenchement d’une légère inflammation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0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3" name="Graphique 2" descr="Stéthoscope avec un remplissage uni">
            <a:extLst>
              <a:ext uri="{FF2B5EF4-FFF2-40B4-BE49-F238E27FC236}">
                <a16:creationId xmlns:a16="http://schemas.microsoft.com/office/drawing/2014/main" id="{0669C126-F27E-56F9-8EFB-FC4A54A7D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44" y="563314"/>
            <a:ext cx="720293" cy="7202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567EA1-F697-8E7F-0827-58351E1C1C51}"/>
              </a:ext>
            </a:extLst>
          </p:cNvPr>
          <p:cNvSpPr txBox="1"/>
          <p:nvPr/>
        </p:nvSpPr>
        <p:spPr>
          <a:xfrm>
            <a:off x="1398842" y="605035"/>
            <a:ext cx="469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Pathophysiologie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C228F-E441-05DE-96EF-7A5CD274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A015DE-F23A-5152-E54F-DD7CE8FC35F2}"/>
              </a:ext>
            </a:extLst>
          </p:cNvPr>
          <p:cNvSpPr txBox="1"/>
          <p:nvPr/>
        </p:nvSpPr>
        <p:spPr>
          <a:xfrm>
            <a:off x="1805651" y="1283607"/>
            <a:ext cx="940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>
                <a:latin typeface="Bahnschrift" panose="020B0502040204020203" pitchFamily="34" charset="0"/>
              </a:rPr>
              <a:t>Pénombre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FF133-57A6-588E-80CB-BF465BD3FAAC}"/>
              </a:ext>
            </a:extLst>
          </p:cNvPr>
          <p:cNvSpPr txBox="1"/>
          <p:nvPr/>
        </p:nvSpPr>
        <p:spPr>
          <a:xfrm>
            <a:off x="1551008" y="2015061"/>
            <a:ext cx="9409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Inflammation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Mécanisme de défense de l’organisme</a:t>
            </a:r>
          </a:p>
          <a:p>
            <a:pPr lvl="1"/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</a:rPr>
              <a:t>Équilibre entre protection / reconstruction neuronale et dégradation des tissus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</a:rPr>
              <a:t>Activation et accumulation d’astrocytes, macrophages et autres cellules immunitaires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</a:rPr>
              <a:t>Suintement / rupture de la barrière hémato-encéphalique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BE" sz="2400" dirty="0">
                <a:latin typeface="Bahnschrift" panose="020B0502040204020203" pitchFamily="34" charset="0"/>
              </a:rPr>
              <a:t>Cycle auto-entretenu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fr-BE" sz="2400" dirty="0">
              <a:latin typeface="Bahnschrift" panose="020B0502040204020203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38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574</Words>
  <Application>Microsoft Office PowerPoint</Application>
  <PresentationFormat>Grand écran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Courier New</vt:lpstr>
      <vt:lpstr>Wingdings</vt:lpstr>
      <vt:lpstr>Thème Office</vt:lpstr>
      <vt:lpstr>Compte rendu du 14 Novembre 2022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Lovat</dc:creator>
  <cp:lastModifiedBy>Louis Lovat</cp:lastModifiedBy>
  <cp:revision>4</cp:revision>
  <dcterms:created xsi:type="dcterms:W3CDTF">2022-11-10T13:55:55Z</dcterms:created>
  <dcterms:modified xsi:type="dcterms:W3CDTF">2022-11-13T23:52:51Z</dcterms:modified>
</cp:coreProperties>
</file>