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7" r:id="rId5"/>
    <p:sldId id="272" r:id="rId6"/>
    <p:sldId id="273" r:id="rId7"/>
    <p:sldId id="280" r:id="rId8"/>
    <p:sldId id="274" r:id="rId9"/>
    <p:sldId id="279" r:id="rId10"/>
    <p:sldId id="277" r:id="rId11"/>
    <p:sldId id="278" r:id="rId12"/>
    <p:sldId id="275" r:id="rId13"/>
    <p:sldId id="276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D3ED"/>
    <a:srgbClr val="E5EBF7"/>
    <a:srgbClr val="7F9E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>
        <p:scale>
          <a:sx n="75" d="100"/>
          <a:sy n="75" d="100"/>
        </p:scale>
        <p:origin x="792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46AEA5-1C70-4F28-A86F-D27102E8B1D6}" type="datetimeFigureOut">
              <a:rPr lang="en-BE" smtClean="0"/>
              <a:t>19/12/2022</a:t>
            </a:fld>
            <a:endParaRPr lang="en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9672F-2BE4-41B4-BBAF-5AD4211D0F87}" type="slidenum">
              <a:rPr lang="en-BE" smtClean="0"/>
              <a:t>‹N°›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85633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A2EA-E9E0-4696-8E76-917E812E8093}" type="datetime1">
              <a:rPr lang="fr-FR" smtClean="0"/>
              <a:t>19/12/2022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5CB9-FC59-41BD-974F-E15276559047}" type="datetime1">
              <a:rPr lang="fr-FR" smtClean="0"/>
              <a:t>19/12/2022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F583-1F58-4664-BFB3-E8EAD86F968A}" type="datetime1">
              <a:rPr lang="fr-FR" smtClean="0"/>
              <a:t>19/12/2022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DF0F-C9D3-47A9-8591-CAD37C4C2501}" type="datetime1">
              <a:rPr lang="fr-FR" smtClean="0"/>
              <a:t>19/12/2022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2C25-9B08-4807-838F-3C5C56C1BD6A}" type="datetime1">
              <a:rPr lang="fr-FR" smtClean="0"/>
              <a:t>19/12/2022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5E26E-C0C9-4B09-9505-EA310C673613}" type="datetime1">
              <a:rPr lang="fr-FR" smtClean="0"/>
              <a:t>19/12/2022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410E-42DB-4B54-AFC3-F030B220BF5D}" type="datetime1">
              <a:rPr lang="fr-FR" smtClean="0"/>
              <a:t>19/12/2022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4BFA-AFA3-423D-9658-F8E8625DCCB8}" type="datetime1">
              <a:rPr lang="fr-FR" smtClean="0"/>
              <a:t>19/12/2022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FC6-9D84-4D6C-948F-859A70E7206B}" type="datetime1">
              <a:rPr lang="fr-FR" smtClean="0"/>
              <a:t>19/12/2022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9518-0910-43C9-9674-B776B0906BC5}" type="datetime1">
              <a:rPr lang="fr-FR" smtClean="0"/>
              <a:t>19/12/2022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81C8-A66A-4860-9DF7-C09EF37BF298}" type="datetime1">
              <a:rPr lang="fr-FR" smtClean="0"/>
              <a:t>19/12/2022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6D7F5-12BA-49CD-A76E-D0C491FCD59D}" type="datetime1">
              <a:rPr lang="fr-FR" smtClean="0"/>
              <a:t>19/12/2022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hyperlink" Target="https://miro.com/app/board/uXjVPDVP97w=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4BFCC8E8-0420-6DD4-59EA-C2A4D75E9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7549"/>
            <a:ext cx="9144000" cy="2387600"/>
          </a:xfrm>
        </p:spPr>
        <p:txBody>
          <a:bodyPr/>
          <a:lstStyle/>
          <a:p>
            <a:r>
              <a:rPr lang="fr-BE" dirty="0">
                <a:latin typeface="Bahnschrift" panose="020B0502040204020203" pitchFamily="34" charset="0"/>
              </a:rPr>
              <a:t>Compte rendu du</a:t>
            </a:r>
            <a:br>
              <a:rPr lang="fr-BE" dirty="0">
                <a:latin typeface="Bahnschrift" panose="020B0502040204020203" pitchFamily="34" charset="0"/>
              </a:rPr>
            </a:br>
            <a:r>
              <a:rPr lang="fr-BE" dirty="0">
                <a:latin typeface="Bahnschrift" panose="020B0502040204020203" pitchFamily="34" charset="0"/>
              </a:rPr>
              <a:t>20 Décembre 2022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5E4F897F-F356-5F6F-A7C3-FD59875C2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86150"/>
            <a:ext cx="9144000" cy="1655762"/>
          </a:xfrm>
        </p:spPr>
        <p:txBody>
          <a:bodyPr>
            <a:normAutofit/>
          </a:bodyPr>
          <a:lstStyle/>
          <a:p>
            <a:endParaRPr lang="fr-BE" sz="3200" dirty="0"/>
          </a:p>
          <a:p>
            <a:r>
              <a:rPr lang="fr-BE" sz="3200" dirty="0"/>
              <a:t>- </a:t>
            </a:r>
            <a:r>
              <a:rPr lang="fr-BE" sz="3200" dirty="0">
                <a:latin typeface="Bahnschrift" panose="020B0502040204020203" pitchFamily="34" charset="0"/>
              </a:rPr>
              <a:t>Rapport sur l’avancement et présentation des - échéances</a:t>
            </a:r>
            <a:endParaRPr lang="fr-BE" sz="3200" dirty="0"/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930DD985-9329-3DCA-C6F5-F499B040FE33}"/>
              </a:ext>
            </a:extLst>
          </p:cNvPr>
          <p:cNvSpPr txBox="1">
            <a:spLocks/>
          </p:cNvSpPr>
          <p:nvPr/>
        </p:nvSpPr>
        <p:spPr>
          <a:xfrm>
            <a:off x="1524000" y="547922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dirty="0">
                <a:latin typeface="Bahnschrift" panose="020B0502040204020203" pitchFamily="34" charset="0"/>
              </a:rPr>
              <a:t>Lovat Louis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461BC21-0ACE-1BAB-A752-2AE6041BA479}"/>
              </a:ext>
            </a:extLst>
          </p:cNvPr>
          <p:cNvSpPr txBox="1"/>
          <p:nvPr/>
        </p:nvSpPr>
        <p:spPr>
          <a:xfrm>
            <a:off x="4848225" y="99000"/>
            <a:ext cx="7343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3200" dirty="0" err="1">
                <a:latin typeface="Bahnschrift" panose="020B0502040204020203" pitchFamily="34" charset="0"/>
              </a:rPr>
              <a:t>dMRI</a:t>
            </a:r>
            <a:r>
              <a:rPr lang="fr-BE" sz="3200" dirty="0">
                <a:latin typeface="Bahnschrift" panose="020B0502040204020203" pitchFamily="34" charset="0"/>
              </a:rPr>
              <a:t> to </a:t>
            </a:r>
            <a:r>
              <a:rPr lang="fr-BE" sz="3200" dirty="0" err="1">
                <a:latin typeface="Bahnschrift" panose="020B0502040204020203" pitchFamily="34" charset="0"/>
              </a:rPr>
              <a:t>quantify</a:t>
            </a:r>
            <a:r>
              <a:rPr lang="fr-BE" sz="3200" dirty="0">
                <a:latin typeface="Bahnschrift" panose="020B0502040204020203" pitchFamily="34" charset="0"/>
              </a:rPr>
              <a:t> stroke </a:t>
            </a:r>
            <a:r>
              <a:rPr lang="fr-BE" sz="3200" dirty="0" err="1">
                <a:latin typeface="Bahnschrift" panose="020B0502040204020203" pitchFamily="34" charset="0"/>
              </a:rPr>
              <a:t>rehabilitation</a:t>
            </a:r>
            <a:endParaRPr lang="fr-BE" sz="3200" dirty="0">
              <a:latin typeface="Bahnschrift" panose="020B0502040204020203" pitchFamily="34" charset="0"/>
            </a:endParaRPr>
          </a:p>
        </p:txBody>
      </p:sp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8F6ED8CB-129A-63AE-CA6C-4C38FCBB7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77" y="27971"/>
            <a:ext cx="2779646" cy="655804"/>
          </a:xfrm>
          <a:prstGeom prst="rect">
            <a:avLst/>
          </a:prstGeo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186C008-E682-598C-D0D9-0913D48F1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2F2AF59A-C2B3-5D99-6F3E-BC972F720282}"/>
              </a:ext>
            </a:extLst>
          </p:cNvPr>
          <p:cNvGrpSpPr/>
          <p:nvPr/>
        </p:nvGrpSpPr>
        <p:grpSpPr>
          <a:xfrm>
            <a:off x="254644" y="-381965"/>
            <a:ext cx="1053296" cy="2257063"/>
            <a:chOff x="254644" y="-381965"/>
            <a:chExt cx="1053296" cy="2257063"/>
          </a:xfrm>
        </p:grpSpPr>
        <p:sp>
          <p:nvSpPr>
            <p:cNvPr id="2" name="Flèche : pentagone 1">
              <a:extLst>
                <a:ext uri="{FF2B5EF4-FFF2-40B4-BE49-F238E27FC236}">
                  <a16:creationId xmlns:a16="http://schemas.microsoft.com/office/drawing/2014/main" id="{9EFBDF72-B2CE-17E0-913C-B28B85C92E4E}"/>
                </a:ext>
              </a:extLst>
            </p:cNvPr>
            <p:cNvSpPr/>
            <p:nvPr/>
          </p:nvSpPr>
          <p:spPr>
            <a:xfrm rot="5400000">
              <a:off x="-347240" y="219919"/>
              <a:ext cx="2257063" cy="1053296"/>
            </a:xfrm>
            <a:prstGeom prst="homePlate">
              <a:avLst/>
            </a:prstGeom>
            <a:solidFill>
              <a:srgbClr val="E5EBF7"/>
            </a:solidFill>
            <a:ln w="101600" cmpd="thickThin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67630305-EC6B-EC21-6ABC-11A88AA690A1}"/>
                </a:ext>
              </a:extLst>
            </p:cNvPr>
            <p:cNvSpPr/>
            <p:nvPr/>
          </p:nvSpPr>
          <p:spPr>
            <a:xfrm>
              <a:off x="331291" y="450161"/>
              <a:ext cx="900000" cy="900000"/>
            </a:xfrm>
            <a:prstGeom prst="ellipse">
              <a:avLst/>
            </a:prstGeom>
            <a:solidFill>
              <a:srgbClr val="C5D3ED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pic>
        <p:nvPicPr>
          <p:cNvPr id="6" name="Graphique 5" descr="Presse-papiers partiellement vérifié avec un remplissage uni">
            <a:extLst>
              <a:ext uri="{FF2B5EF4-FFF2-40B4-BE49-F238E27FC236}">
                <a16:creationId xmlns:a16="http://schemas.microsoft.com/office/drawing/2014/main" id="{A00A8AE3-802B-D4E7-F58C-E043A508D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22194" y="541064"/>
            <a:ext cx="718194" cy="71819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D7D5ED6-8D68-136E-3C0B-2C466EC49F51}"/>
              </a:ext>
            </a:extLst>
          </p:cNvPr>
          <p:cNvSpPr txBox="1"/>
          <p:nvPr/>
        </p:nvSpPr>
        <p:spPr>
          <a:xfrm>
            <a:off x="1398843" y="605035"/>
            <a:ext cx="5253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600" b="1" dirty="0">
                <a:latin typeface="Bahnschrift" panose="020B0502040204020203" pitchFamily="34" charset="0"/>
              </a:rPr>
              <a:t>Avancement</a:t>
            </a:r>
            <a:endParaRPr lang="en-BE" sz="3600" b="1" dirty="0">
              <a:latin typeface="Bahnschrift" panose="020B0502040204020203" pitchFamily="34" charset="0"/>
            </a:endParaRP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4FB51F3-2579-0427-AC72-528D05E32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10</a:t>
            </a:fld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B9F25B5-AE2C-52CF-73DC-958D26765EF1}"/>
              </a:ext>
            </a:extLst>
          </p:cNvPr>
          <p:cNvSpPr txBox="1"/>
          <p:nvPr/>
        </p:nvSpPr>
        <p:spPr>
          <a:xfrm>
            <a:off x="1804589" y="1492367"/>
            <a:ext cx="94092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Prise en main des outils de </a:t>
            </a:r>
            <a:r>
              <a:rPr lang="fr-BE" sz="2400" dirty="0" err="1">
                <a:latin typeface="Bahnschrift" panose="020B0502040204020203" pitchFamily="34" charset="0"/>
                <a:sym typeface="Wingdings" panose="05000000000000000000" pitchFamily="2" charset="2"/>
              </a:rPr>
              <a:t>Dipy</a:t>
            </a: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 : </a:t>
            </a:r>
            <a:r>
              <a:rPr lang="fr-BE" sz="2400" dirty="0" err="1">
                <a:latin typeface="Bahnschrift" panose="020B0502040204020203" pitchFamily="34" charset="0"/>
                <a:sym typeface="Wingdings" panose="05000000000000000000" pitchFamily="2" charset="2"/>
              </a:rPr>
              <a:t>Fiber</a:t>
            </a: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fr-BE" sz="2400" dirty="0" err="1">
                <a:latin typeface="Bahnschrift" panose="020B0502040204020203" pitchFamily="34" charset="0"/>
                <a:sym typeface="Wingdings" panose="05000000000000000000" pitchFamily="2" charset="2"/>
              </a:rPr>
              <a:t>tracking</a:t>
            </a: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 (déterministe, probabiliste et </a:t>
            </a:r>
            <a:r>
              <a:rPr lang="fr-BE" sz="2400" dirty="0" err="1">
                <a:latin typeface="Bahnschrift" panose="020B0502040204020203" pitchFamily="34" charset="0"/>
                <a:sym typeface="Wingdings" panose="05000000000000000000" pitchFamily="2" charset="2"/>
              </a:rPr>
              <a:t>bootstrap</a:t>
            </a:r>
            <a:r>
              <a:rPr lang="fr-BE" sz="2400">
                <a:latin typeface="Bahnschrift" panose="020B0502040204020203" pitchFamily="34" charset="0"/>
                <a:sym typeface="Wingdings" panose="05000000000000000000" pitchFamily="2" charset="2"/>
              </a:rPr>
              <a:t>)</a:t>
            </a:r>
            <a:endParaRPr lang="fr-BE" sz="2400" dirty="0">
              <a:latin typeface="Bahnschrift" panose="020B0502040204020203" pitchFamily="34" charset="0"/>
              <a:sym typeface="Wingdings" panose="05000000000000000000" pitchFamily="2" charset="2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fr-BE" sz="2400" dirty="0">
              <a:latin typeface="Bahnschrift" panose="020B0502040204020203" pitchFamily="34" charset="0"/>
              <a:sym typeface="Wingdings" panose="05000000000000000000" pitchFamily="2" charset="2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fr-BE" sz="2400" dirty="0">
              <a:latin typeface="Bahnschrift" panose="020B0502040204020203" pitchFamily="34" charset="0"/>
              <a:sym typeface="Wingdings" panose="05000000000000000000" pitchFamily="2" charset="2"/>
            </a:endParaRPr>
          </a:p>
        </p:txBody>
      </p:sp>
      <p:pic>
        <p:nvPicPr>
          <p:cNvPr id="7" name="Image 6" descr="Une image contenant objet d’extérieur, feux d’artifice, sombre, vert&#10;&#10;Description générée automatiquement">
            <a:extLst>
              <a:ext uri="{FF2B5EF4-FFF2-40B4-BE49-F238E27FC236}">
                <a16:creationId xmlns:a16="http://schemas.microsoft.com/office/drawing/2014/main" id="{25D84A94-EC9F-11D0-F8B5-C63965D3EB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736" y="2512017"/>
            <a:ext cx="3508310" cy="3508310"/>
          </a:xfrm>
          <a:prstGeom prst="rect">
            <a:avLst/>
          </a:prstGeom>
        </p:spPr>
      </p:pic>
      <p:pic>
        <p:nvPicPr>
          <p:cNvPr id="13" name="Image 12" descr="Une image contenant feux d’artifice, objet d’extérieur, très coloré&#10;&#10;Description générée automatiquement">
            <a:extLst>
              <a:ext uri="{FF2B5EF4-FFF2-40B4-BE49-F238E27FC236}">
                <a16:creationId xmlns:a16="http://schemas.microsoft.com/office/drawing/2014/main" id="{BD636F5E-2F90-2B5B-D4DB-00C03D4296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91" y="2512017"/>
            <a:ext cx="3508310" cy="350831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BA8F9253-BEA4-7AF3-9EB8-5C67CC8E27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181" y="2512017"/>
            <a:ext cx="3508310" cy="350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329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2F2AF59A-C2B3-5D99-6F3E-BC972F720282}"/>
              </a:ext>
            </a:extLst>
          </p:cNvPr>
          <p:cNvGrpSpPr/>
          <p:nvPr/>
        </p:nvGrpSpPr>
        <p:grpSpPr>
          <a:xfrm>
            <a:off x="254644" y="-381965"/>
            <a:ext cx="1053296" cy="2257063"/>
            <a:chOff x="254644" y="-381965"/>
            <a:chExt cx="1053296" cy="2257063"/>
          </a:xfrm>
        </p:grpSpPr>
        <p:sp>
          <p:nvSpPr>
            <p:cNvPr id="2" name="Flèche : pentagone 1">
              <a:extLst>
                <a:ext uri="{FF2B5EF4-FFF2-40B4-BE49-F238E27FC236}">
                  <a16:creationId xmlns:a16="http://schemas.microsoft.com/office/drawing/2014/main" id="{9EFBDF72-B2CE-17E0-913C-B28B85C92E4E}"/>
                </a:ext>
              </a:extLst>
            </p:cNvPr>
            <p:cNvSpPr/>
            <p:nvPr/>
          </p:nvSpPr>
          <p:spPr>
            <a:xfrm rot="5400000">
              <a:off x="-347240" y="219919"/>
              <a:ext cx="2257063" cy="1053296"/>
            </a:xfrm>
            <a:prstGeom prst="homePlate">
              <a:avLst/>
            </a:prstGeom>
            <a:solidFill>
              <a:srgbClr val="E5EBF7"/>
            </a:solidFill>
            <a:ln w="101600" cmpd="thickThin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67630305-EC6B-EC21-6ABC-11A88AA690A1}"/>
                </a:ext>
              </a:extLst>
            </p:cNvPr>
            <p:cNvSpPr/>
            <p:nvPr/>
          </p:nvSpPr>
          <p:spPr>
            <a:xfrm>
              <a:off x="331291" y="450161"/>
              <a:ext cx="900000" cy="900000"/>
            </a:xfrm>
            <a:prstGeom prst="ellipse">
              <a:avLst/>
            </a:prstGeom>
            <a:solidFill>
              <a:srgbClr val="C5D3ED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pic>
        <p:nvPicPr>
          <p:cNvPr id="6" name="Graphique 5" descr="Presse-papiers partiellement vérifié avec un remplissage uni">
            <a:extLst>
              <a:ext uri="{FF2B5EF4-FFF2-40B4-BE49-F238E27FC236}">
                <a16:creationId xmlns:a16="http://schemas.microsoft.com/office/drawing/2014/main" id="{A00A8AE3-802B-D4E7-F58C-E043A508D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22194" y="541064"/>
            <a:ext cx="718194" cy="71819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D7D5ED6-8D68-136E-3C0B-2C466EC49F51}"/>
              </a:ext>
            </a:extLst>
          </p:cNvPr>
          <p:cNvSpPr txBox="1"/>
          <p:nvPr/>
        </p:nvSpPr>
        <p:spPr>
          <a:xfrm>
            <a:off x="1398843" y="605035"/>
            <a:ext cx="5253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600" b="1" dirty="0">
                <a:latin typeface="Bahnschrift" panose="020B0502040204020203" pitchFamily="34" charset="0"/>
              </a:rPr>
              <a:t>Avancement</a:t>
            </a:r>
            <a:endParaRPr lang="en-BE" sz="3600" b="1" dirty="0">
              <a:latin typeface="Bahnschrift" panose="020B0502040204020203" pitchFamily="34" charset="0"/>
            </a:endParaRP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4FB51F3-2579-0427-AC72-528D05E32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11</a:t>
            </a:fld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B9F25B5-AE2C-52CF-73DC-958D26765EF1}"/>
              </a:ext>
            </a:extLst>
          </p:cNvPr>
          <p:cNvSpPr txBox="1"/>
          <p:nvPr/>
        </p:nvSpPr>
        <p:spPr>
          <a:xfrm>
            <a:off x="1804589" y="1492367"/>
            <a:ext cx="94092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Prise en main des outils de </a:t>
            </a:r>
            <a:r>
              <a:rPr lang="fr-BE" sz="2400" dirty="0" err="1">
                <a:latin typeface="Bahnschrift" panose="020B0502040204020203" pitchFamily="34" charset="0"/>
                <a:sym typeface="Wingdings" panose="05000000000000000000" pitchFamily="2" charset="2"/>
              </a:rPr>
              <a:t>Dipy</a:t>
            </a: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 :   Registration (affine, symétrique-</a:t>
            </a:r>
            <a:r>
              <a:rPr lang="fr-BE" sz="2400" dirty="0" err="1">
                <a:latin typeface="Bahnschrift" panose="020B0502040204020203" pitchFamily="34" charset="0"/>
                <a:sym typeface="Wingdings" panose="05000000000000000000" pitchFamily="2" charset="2"/>
              </a:rPr>
              <a:t>difféomorphique</a:t>
            </a: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 à venir)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fr-BE" sz="2400" dirty="0">
              <a:latin typeface="Bahnschrift" panose="020B0502040204020203" pitchFamily="34" charset="0"/>
              <a:sym typeface="Wingdings" panose="05000000000000000000" pitchFamily="2" charset="2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fr-BE" sz="2400" dirty="0">
              <a:latin typeface="Bahnschrift" panose="020B0502040204020203" pitchFamily="34" charset="0"/>
              <a:sym typeface="Wingdings" panose="05000000000000000000" pitchFamily="2" charset="2"/>
            </a:endParaRPr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3628E833-B380-5AE8-8E99-3BD0CB03CE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831" y="5154903"/>
            <a:ext cx="4709169" cy="1335027"/>
          </a:xfrm>
          <a:prstGeom prst="rect">
            <a:avLst/>
          </a:prstGeom>
        </p:spPr>
      </p:pic>
      <p:pic>
        <p:nvPicPr>
          <p:cNvPr id="13" name="Image 12" descr="Une image contenant texte&#10;&#10;Description générée automatiquement">
            <a:extLst>
              <a:ext uri="{FF2B5EF4-FFF2-40B4-BE49-F238E27FC236}">
                <a16:creationId xmlns:a16="http://schemas.microsoft.com/office/drawing/2014/main" id="{6B48BF62-AD52-0A10-6F0E-83B5B59B46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537" y="2977584"/>
            <a:ext cx="4709169" cy="1636779"/>
          </a:xfrm>
          <a:prstGeom prst="rect">
            <a:avLst/>
          </a:prstGeom>
        </p:spPr>
      </p:pic>
      <p:pic>
        <p:nvPicPr>
          <p:cNvPr id="15" name="Image 14" descr="Une image contenant texte, échinoderme, invertébré&#10;&#10;Description générée automatiquement">
            <a:extLst>
              <a:ext uri="{FF2B5EF4-FFF2-40B4-BE49-F238E27FC236}">
                <a16:creationId xmlns:a16="http://schemas.microsoft.com/office/drawing/2014/main" id="{43301BDD-FBE3-A04E-70DE-8F2C639C6D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388" y="2527235"/>
            <a:ext cx="4709169" cy="213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041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2F2AF59A-C2B3-5D99-6F3E-BC972F720282}"/>
              </a:ext>
            </a:extLst>
          </p:cNvPr>
          <p:cNvGrpSpPr/>
          <p:nvPr/>
        </p:nvGrpSpPr>
        <p:grpSpPr>
          <a:xfrm>
            <a:off x="254644" y="-381965"/>
            <a:ext cx="1053296" cy="2257063"/>
            <a:chOff x="254644" y="-381965"/>
            <a:chExt cx="1053296" cy="2257063"/>
          </a:xfrm>
        </p:grpSpPr>
        <p:sp>
          <p:nvSpPr>
            <p:cNvPr id="2" name="Flèche : pentagone 1">
              <a:extLst>
                <a:ext uri="{FF2B5EF4-FFF2-40B4-BE49-F238E27FC236}">
                  <a16:creationId xmlns:a16="http://schemas.microsoft.com/office/drawing/2014/main" id="{9EFBDF72-B2CE-17E0-913C-B28B85C92E4E}"/>
                </a:ext>
              </a:extLst>
            </p:cNvPr>
            <p:cNvSpPr/>
            <p:nvPr/>
          </p:nvSpPr>
          <p:spPr>
            <a:xfrm rot="5400000">
              <a:off x="-347240" y="219919"/>
              <a:ext cx="2257063" cy="1053296"/>
            </a:xfrm>
            <a:prstGeom prst="homePlate">
              <a:avLst/>
            </a:prstGeom>
            <a:solidFill>
              <a:srgbClr val="E5EBF7"/>
            </a:solidFill>
            <a:ln w="101600" cmpd="thickThin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67630305-EC6B-EC21-6ABC-11A88AA690A1}"/>
                </a:ext>
              </a:extLst>
            </p:cNvPr>
            <p:cNvSpPr/>
            <p:nvPr/>
          </p:nvSpPr>
          <p:spPr>
            <a:xfrm>
              <a:off x="331291" y="450161"/>
              <a:ext cx="900000" cy="900000"/>
            </a:xfrm>
            <a:prstGeom prst="ellipse">
              <a:avLst/>
            </a:prstGeom>
            <a:solidFill>
              <a:srgbClr val="C5D3ED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pic>
        <p:nvPicPr>
          <p:cNvPr id="6" name="Graphique 5" descr="Presse-papiers partiellement vérifié avec un remplissage uni">
            <a:extLst>
              <a:ext uri="{FF2B5EF4-FFF2-40B4-BE49-F238E27FC236}">
                <a16:creationId xmlns:a16="http://schemas.microsoft.com/office/drawing/2014/main" id="{A00A8AE3-802B-D4E7-F58C-E043A508D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22194" y="541064"/>
            <a:ext cx="718194" cy="71819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D7D5ED6-8D68-136E-3C0B-2C466EC49F51}"/>
              </a:ext>
            </a:extLst>
          </p:cNvPr>
          <p:cNvSpPr txBox="1"/>
          <p:nvPr/>
        </p:nvSpPr>
        <p:spPr>
          <a:xfrm>
            <a:off x="1398843" y="605035"/>
            <a:ext cx="5253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600" b="1" dirty="0">
                <a:latin typeface="Bahnschrift" panose="020B0502040204020203" pitchFamily="34" charset="0"/>
              </a:rPr>
              <a:t>Avancement</a:t>
            </a:r>
            <a:endParaRPr lang="en-BE" sz="3600" b="1" dirty="0">
              <a:latin typeface="Bahnschrift" panose="020B0502040204020203" pitchFamily="34" charset="0"/>
            </a:endParaRP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4FB51F3-2579-0427-AC72-528D05E32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12</a:t>
            </a:fld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B9F25B5-AE2C-52CF-73DC-958D26765EF1}"/>
              </a:ext>
            </a:extLst>
          </p:cNvPr>
          <p:cNvSpPr txBox="1"/>
          <p:nvPr/>
        </p:nvSpPr>
        <p:spPr>
          <a:xfrm>
            <a:off x="1720613" y="1789275"/>
            <a:ext cx="94092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Prise en main des clusters CECI 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fr-BE" sz="2400" dirty="0">
              <a:latin typeface="Bahnschrift" panose="020B0502040204020203" pitchFamily="34" charset="0"/>
              <a:sym typeface="Wingdings" panose="05000000000000000000" pitchFamily="2" charset="2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Mise en place du setup nécessaire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fr-BE" sz="2400" dirty="0">
              <a:latin typeface="Bahnschrift" panose="020B0502040204020203" pitchFamily="34" charset="0"/>
              <a:sym typeface="Wingdings" panose="05000000000000000000" pitchFamily="2" charset="2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Suivi des tutoriels et lecture de la documentation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fr-BE" sz="2400" dirty="0">
              <a:latin typeface="Bahnschrift" panose="020B0502040204020203" pitchFamily="34" charset="0"/>
              <a:sym typeface="Wingdings" panose="05000000000000000000" pitchFamily="2" charset="2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Lancement de scripts d’essai pour tester les acquis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fr-BE" sz="2400" dirty="0">
              <a:latin typeface="Bahnschrift" panose="020B0502040204020203" pitchFamily="34" charset="0"/>
              <a:sym typeface="Wingdings" panose="05000000000000000000" pitchFamily="2" charset="2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fr-BE" sz="2400" dirty="0">
              <a:latin typeface="Bahnschrift" panose="020B0502040204020203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46924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2F2AF59A-C2B3-5D99-6F3E-BC972F720282}"/>
              </a:ext>
            </a:extLst>
          </p:cNvPr>
          <p:cNvGrpSpPr/>
          <p:nvPr/>
        </p:nvGrpSpPr>
        <p:grpSpPr>
          <a:xfrm>
            <a:off x="254644" y="-381965"/>
            <a:ext cx="1053296" cy="2257063"/>
            <a:chOff x="254644" y="-381965"/>
            <a:chExt cx="1053296" cy="2257063"/>
          </a:xfrm>
        </p:grpSpPr>
        <p:sp>
          <p:nvSpPr>
            <p:cNvPr id="2" name="Flèche : pentagone 1">
              <a:extLst>
                <a:ext uri="{FF2B5EF4-FFF2-40B4-BE49-F238E27FC236}">
                  <a16:creationId xmlns:a16="http://schemas.microsoft.com/office/drawing/2014/main" id="{9EFBDF72-B2CE-17E0-913C-B28B85C92E4E}"/>
                </a:ext>
              </a:extLst>
            </p:cNvPr>
            <p:cNvSpPr/>
            <p:nvPr/>
          </p:nvSpPr>
          <p:spPr>
            <a:xfrm rot="5400000">
              <a:off x="-347240" y="219919"/>
              <a:ext cx="2257063" cy="1053296"/>
            </a:xfrm>
            <a:prstGeom prst="homePlate">
              <a:avLst/>
            </a:prstGeom>
            <a:solidFill>
              <a:srgbClr val="E5EBF7"/>
            </a:solidFill>
            <a:ln w="101600" cmpd="thickThin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67630305-EC6B-EC21-6ABC-11A88AA690A1}"/>
                </a:ext>
              </a:extLst>
            </p:cNvPr>
            <p:cNvSpPr/>
            <p:nvPr/>
          </p:nvSpPr>
          <p:spPr>
            <a:xfrm>
              <a:off x="331291" y="450161"/>
              <a:ext cx="900000" cy="900000"/>
            </a:xfrm>
            <a:prstGeom prst="ellipse">
              <a:avLst/>
            </a:prstGeom>
            <a:solidFill>
              <a:srgbClr val="C5D3ED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pic>
        <p:nvPicPr>
          <p:cNvPr id="6" name="Graphique 5" descr="Presse-papiers partiellement vérifié avec un remplissage uni">
            <a:extLst>
              <a:ext uri="{FF2B5EF4-FFF2-40B4-BE49-F238E27FC236}">
                <a16:creationId xmlns:a16="http://schemas.microsoft.com/office/drawing/2014/main" id="{A00A8AE3-802B-D4E7-F58C-E043A508D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22194" y="541064"/>
            <a:ext cx="718194" cy="71819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D7D5ED6-8D68-136E-3C0B-2C466EC49F51}"/>
              </a:ext>
            </a:extLst>
          </p:cNvPr>
          <p:cNvSpPr txBox="1"/>
          <p:nvPr/>
        </p:nvSpPr>
        <p:spPr>
          <a:xfrm>
            <a:off x="1398843" y="605035"/>
            <a:ext cx="5253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600" b="1" dirty="0">
                <a:latin typeface="Bahnschrift" panose="020B0502040204020203" pitchFamily="34" charset="0"/>
              </a:rPr>
              <a:t>Avancement</a:t>
            </a:r>
            <a:endParaRPr lang="en-BE" sz="3600" b="1" dirty="0">
              <a:latin typeface="Bahnschrift" panose="020B0502040204020203" pitchFamily="34" charset="0"/>
            </a:endParaRP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4FB51F3-2579-0427-AC72-528D05E32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13</a:t>
            </a:fld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B9F25B5-AE2C-52CF-73DC-958D26765EF1}"/>
              </a:ext>
            </a:extLst>
          </p:cNvPr>
          <p:cNvSpPr txBox="1"/>
          <p:nvPr/>
        </p:nvSpPr>
        <p:spPr>
          <a:xfrm>
            <a:off x="1720613" y="1789275"/>
            <a:ext cx="94092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Prise en main de </a:t>
            </a:r>
            <a:r>
              <a:rPr lang="fr-BE" sz="2400" dirty="0" err="1">
                <a:latin typeface="Bahnschrift" panose="020B0502040204020203" pitchFamily="34" charset="0"/>
                <a:sym typeface="Wingdings" panose="05000000000000000000" pitchFamily="2" charset="2"/>
              </a:rPr>
              <a:t>Elikopy</a:t>
            </a: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 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fr-BE" sz="2400" dirty="0">
              <a:latin typeface="Bahnschrift" panose="020B0502040204020203" pitchFamily="34" charset="0"/>
              <a:sym typeface="Wingdings" panose="05000000000000000000" pitchFamily="2" charset="2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Installation sur les clusters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fr-BE" sz="2400" dirty="0">
              <a:latin typeface="Bahnschrift" panose="020B0502040204020203" pitchFamily="34" charset="0"/>
              <a:sym typeface="Wingdings" panose="05000000000000000000" pitchFamily="2" charset="2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Lecture de la documentation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fr-BE" sz="2400" dirty="0">
              <a:latin typeface="Bahnschrift" panose="020B0502040204020203" pitchFamily="34" charset="0"/>
              <a:sym typeface="Wingdings" panose="05000000000000000000" pitchFamily="2" charset="2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Test du </a:t>
            </a:r>
            <a:r>
              <a:rPr lang="fr-BE" sz="2400" dirty="0" err="1">
                <a:latin typeface="Bahnschrift" panose="020B0502040204020203" pitchFamily="34" charset="0"/>
                <a:sym typeface="Wingdings" panose="05000000000000000000" pitchFamily="2" charset="2"/>
              </a:rPr>
              <a:t>preprocessing</a:t>
            </a: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 (échec  à retravailler)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fr-BE" sz="2400" dirty="0">
              <a:latin typeface="Bahnschrift" panose="020B0502040204020203" pitchFamily="34" charset="0"/>
              <a:sym typeface="Wingdings" panose="05000000000000000000" pitchFamily="2" charset="2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fr-BE" sz="2400" dirty="0">
              <a:latin typeface="Bahnschrift" panose="020B0502040204020203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07888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>
            <a:extLst>
              <a:ext uri="{FF2B5EF4-FFF2-40B4-BE49-F238E27FC236}">
                <a16:creationId xmlns:a16="http://schemas.microsoft.com/office/drawing/2014/main" id="{43FE724B-B50B-66BF-6F4A-A02F6412C939}"/>
              </a:ext>
            </a:extLst>
          </p:cNvPr>
          <p:cNvGrpSpPr/>
          <p:nvPr/>
        </p:nvGrpSpPr>
        <p:grpSpPr>
          <a:xfrm>
            <a:off x="2804210" y="1648530"/>
            <a:ext cx="3746241" cy="1071610"/>
            <a:chOff x="2608763" y="897368"/>
            <a:chExt cx="3746241" cy="1071610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396E8D47-9A14-2FA2-0019-D35DE44B7DFF}"/>
                </a:ext>
              </a:extLst>
            </p:cNvPr>
            <p:cNvGrpSpPr/>
            <p:nvPr/>
          </p:nvGrpSpPr>
          <p:grpSpPr>
            <a:xfrm>
              <a:off x="2608763" y="897368"/>
              <a:ext cx="3746241" cy="1071610"/>
              <a:chOff x="1665513" y="3369466"/>
              <a:chExt cx="3746241" cy="1071610"/>
            </a:xfrm>
          </p:grpSpPr>
          <p:sp>
            <p:nvSpPr>
              <p:cNvPr id="4" name="Ellipse 3">
                <a:extLst>
                  <a:ext uri="{FF2B5EF4-FFF2-40B4-BE49-F238E27FC236}">
                    <a16:creationId xmlns:a16="http://schemas.microsoft.com/office/drawing/2014/main" id="{26DBA777-3FA7-A912-7041-F55B555324AA}"/>
                  </a:ext>
                </a:extLst>
              </p:cNvPr>
              <p:cNvSpPr/>
              <p:nvPr/>
            </p:nvSpPr>
            <p:spPr>
              <a:xfrm>
                <a:off x="1665513" y="3429000"/>
                <a:ext cx="940898" cy="952542"/>
              </a:xfrm>
              <a:prstGeom prst="ellipse">
                <a:avLst/>
              </a:prstGeom>
              <a:solidFill>
                <a:srgbClr val="7F9E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2800" dirty="0">
                  <a:latin typeface="Bahnschrift" panose="020B0502040204020203" pitchFamily="34" charset="0"/>
                </a:endParaRPr>
              </a:p>
            </p:txBody>
          </p:sp>
          <p:sp>
            <p:nvSpPr>
              <p:cNvPr id="5" name="Organigramme : Données stockées 4">
                <a:extLst>
                  <a:ext uri="{FF2B5EF4-FFF2-40B4-BE49-F238E27FC236}">
                    <a16:creationId xmlns:a16="http://schemas.microsoft.com/office/drawing/2014/main" id="{936BC016-5148-56C5-CCDB-628E57D6B7F1}"/>
                  </a:ext>
                </a:extLst>
              </p:cNvPr>
              <p:cNvSpPr/>
              <p:nvPr/>
            </p:nvSpPr>
            <p:spPr>
              <a:xfrm rot="10800000">
                <a:off x="2135962" y="3369466"/>
                <a:ext cx="3175532" cy="1071610"/>
              </a:xfrm>
              <a:prstGeom prst="flowChartOnlineStorag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dirty="0"/>
              </a:p>
            </p:txBody>
          </p:sp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0D1C137A-AAE0-A9C0-9006-125F4670C85A}"/>
                  </a:ext>
                </a:extLst>
              </p:cNvPr>
              <p:cNvSpPr txBox="1"/>
              <p:nvPr/>
            </p:nvSpPr>
            <p:spPr>
              <a:xfrm>
                <a:off x="2724538" y="3643661"/>
                <a:ext cx="26872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2800" dirty="0">
                    <a:latin typeface="Bahnschrift" panose="020B0502040204020203" pitchFamily="34" charset="0"/>
                  </a:rPr>
                  <a:t>Échéances</a:t>
                </a:r>
                <a:endParaRPr lang="en-BE" sz="2800" dirty="0">
                  <a:latin typeface="Bahnschrift" panose="020B0502040204020203" pitchFamily="34" charset="0"/>
                </a:endParaRPr>
              </a:p>
            </p:txBody>
          </p:sp>
        </p:grpSp>
        <p:pic>
          <p:nvPicPr>
            <p:cNvPr id="23" name="Graphique 22" descr="Calendrier journalier avec un remplissage uni">
              <a:extLst>
                <a:ext uri="{FF2B5EF4-FFF2-40B4-BE49-F238E27FC236}">
                  <a16:creationId xmlns:a16="http://schemas.microsoft.com/office/drawing/2014/main" id="{FB937157-FC60-7E41-EF3D-07BF781D6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2717916" y="1074692"/>
              <a:ext cx="718194" cy="718194"/>
            </a:xfrm>
            <a:prstGeom prst="rect">
              <a:avLst/>
            </a:prstGeom>
          </p:spPr>
        </p:pic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57EF7010-45E2-63C9-8F4B-DC59CFFD17BA}"/>
              </a:ext>
            </a:extLst>
          </p:cNvPr>
          <p:cNvGrpSpPr/>
          <p:nvPr/>
        </p:nvGrpSpPr>
        <p:grpSpPr>
          <a:xfrm>
            <a:off x="4376083" y="4886894"/>
            <a:ext cx="3746241" cy="1071610"/>
            <a:chOff x="3000673" y="3540739"/>
            <a:chExt cx="3746241" cy="1071610"/>
          </a:xfrm>
        </p:grpSpPr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A1DDDCE6-D60B-1680-DABB-F1B99306D856}"/>
                </a:ext>
              </a:extLst>
            </p:cNvPr>
            <p:cNvGrpSpPr/>
            <p:nvPr/>
          </p:nvGrpSpPr>
          <p:grpSpPr>
            <a:xfrm>
              <a:off x="3000673" y="3540739"/>
              <a:ext cx="3746241" cy="1071610"/>
              <a:chOff x="1665513" y="3369466"/>
              <a:chExt cx="3746241" cy="1071610"/>
            </a:xfrm>
          </p:grpSpPr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3F49B987-808B-3C31-89E2-794F86F81837}"/>
                  </a:ext>
                </a:extLst>
              </p:cNvPr>
              <p:cNvSpPr/>
              <p:nvPr/>
            </p:nvSpPr>
            <p:spPr>
              <a:xfrm>
                <a:off x="1665513" y="3429000"/>
                <a:ext cx="940898" cy="952542"/>
              </a:xfrm>
              <a:prstGeom prst="ellipse">
                <a:avLst/>
              </a:prstGeom>
              <a:solidFill>
                <a:srgbClr val="7F9E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2800" dirty="0">
                  <a:latin typeface="Bahnschrift" panose="020B0502040204020203" pitchFamily="34" charset="0"/>
                </a:endParaRPr>
              </a:p>
            </p:txBody>
          </p:sp>
          <p:sp>
            <p:nvSpPr>
              <p:cNvPr id="15" name="Organigramme : Données stockées 14">
                <a:extLst>
                  <a:ext uri="{FF2B5EF4-FFF2-40B4-BE49-F238E27FC236}">
                    <a16:creationId xmlns:a16="http://schemas.microsoft.com/office/drawing/2014/main" id="{AFB084EE-D9CE-EA4E-1F4B-97E05AEAFDD4}"/>
                  </a:ext>
                </a:extLst>
              </p:cNvPr>
              <p:cNvSpPr/>
              <p:nvPr/>
            </p:nvSpPr>
            <p:spPr>
              <a:xfrm rot="10800000">
                <a:off x="2135962" y="3369466"/>
                <a:ext cx="3175532" cy="1071610"/>
              </a:xfrm>
              <a:prstGeom prst="flowChartOnlineStorag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dirty="0"/>
              </a:p>
            </p:txBody>
          </p:sp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BBFEE5C1-26D1-D2F6-2CF3-C4CF8A6D959E}"/>
                  </a:ext>
                </a:extLst>
              </p:cNvPr>
              <p:cNvSpPr txBox="1"/>
              <p:nvPr/>
            </p:nvSpPr>
            <p:spPr>
              <a:xfrm>
                <a:off x="2724538" y="3674438"/>
                <a:ext cx="26872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2400" dirty="0">
                    <a:latin typeface="Bahnschrift" panose="020B0502040204020203" pitchFamily="34" charset="0"/>
                  </a:rPr>
                  <a:t>Avancement</a:t>
                </a:r>
                <a:endParaRPr lang="en-BE" sz="2400" dirty="0">
                  <a:latin typeface="Bahnschrift" panose="020B0502040204020203" pitchFamily="34" charset="0"/>
                </a:endParaRPr>
              </a:p>
            </p:txBody>
          </p:sp>
        </p:grpSp>
        <p:pic>
          <p:nvPicPr>
            <p:cNvPr id="25" name="Graphique 24" descr="Presse-papiers partiellement vérifié avec un remplissage uni">
              <a:extLst>
                <a:ext uri="{FF2B5EF4-FFF2-40B4-BE49-F238E27FC236}">
                  <a16:creationId xmlns:a16="http://schemas.microsoft.com/office/drawing/2014/main" id="{FE13229A-8F3B-89CC-F514-5B7EF57E7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3110061" y="3728374"/>
              <a:ext cx="722120" cy="722120"/>
            </a:xfrm>
            <a:prstGeom prst="rect">
              <a:avLst/>
            </a:prstGeom>
          </p:spPr>
        </p:pic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66FD7B44-D61B-1015-3186-187AFDAB8542}"/>
              </a:ext>
            </a:extLst>
          </p:cNvPr>
          <p:cNvGrpSpPr/>
          <p:nvPr/>
        </p:nvGrpSpPr>
        <p:grpSpPr>
          <a:xfrm>
            <a:off x="3538014" y="3237945"/>
            <a:ext cx="3745890" cy="1071610"/>
            <a:chOff x="3000673" y="2217918"/>
            <a:chExt cx="3745890" cy="1071610"/>
          </a:xfrm>
        </p:grpSpPr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938BC357-9673-7EF4-65B4-AB2F6219C5EA}"/>
                </a:ext>
              </a:extLst>
            </p:cNvPr>
            <p:cNvGrpSpPr/>
            <p:nvPr/>
          </p:nvGrpSpPr>
          <p:grpSpPr>
            <a:xfrm>
              <a:off x="3000673" y="2217918"/>
              <a:ext cx="3745890" cy="1071610"/>
              <a:chOff x="1665513" y="3369466"/>
              <a:chExt cx="3745890" cy="1071610"/>
            </a:xfrm>
          </p:grpSpPr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D4BCCAF0-82AE-8380-8B2A-1846E8A01937}"/>
                  </a:ext>
                </a:extLst>
              </p:cNvPr>
              <p:cNvSpPr/>
              <p:nvPr/>
            </p:nvSpPr>
            <p:spPr>
              <a:xfrm>
                <a:off x="1665513" y="3429000"/>
                <a:ext cx="940898" cy="952542"/>
              </a:xfrm>
              <a:prstGeom prst="ellipse">
                <a:avLst/>
              </a:prstGeom>
              <a:solidFill>
                <a:srgbClr val="7F9E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2800" dirty="0">
                  <a:latin typeface="Bahnschrift" panose="020B0502040204020203" pitchFamily="34" charset="0"/>
                </a:endParaRPr>
              </a:p>
            </p:txBody>
          </p:sp>
          <p:sp>
            <p:nvSpPr>
              <p:cNvPr id="11" name="Organigramme : Données stockées 10">
                <a:extLst>
                  <a:ext uri="{FF2B5EF4-FFF2-40B4-BE49-F238E27FC236}">
                    <a16:creationId xmlns:a16="http://schemas.microsoft.com/office/drawing/2014/main" id="{E920E3F8-1D22-6CA3-1DED-1201D7D40E5A}"/>
                  </a:ext>
                </a:extLst>
              </p:cNvPr>
              <p:cNvSpPr/>
              <p:nvPr/>
            </p:nvSpPr>
            <p:spPr>
              <a:xfrm rot="10800000">
                <a:off x="2135962" y="3369466"/>
                <a:ext cx="3175532" cy="1071610"/>
              </a:xfrm>
              <a:prstGeom prst="flowChartOnlineStorag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dirty="0"/>
              </a:p>
            </p:txBody>
          </p:sp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75CDBE5C-B90D-C78F-410D-5009DF5DC1E0}"/>
                  </a:ext>
                </a:extLst>
              </p:cNvPr>
              <p:cNvSpPr txBox="1"/>
              <p:nvPr/>
            </p:nvSpPr>
            <p:spPr>
              <a:xfrm>
                <a:off x="2724187" y="3461628"/>
                <a:ext cx="26872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2400" dirty="0">
                    <a:latin typeface="Bahnschrift" panose="020B0502040204020203" pitchFamily="34" charset="0"/>
                  </a:rPr>
                  <a:t>Question de recherche</a:t>
                </a:r>
                <a:endParaRPr lang="en-BE" sz="2400" dirty="0">
                  <a:latin typeface="Bahnschrift" panose="020B0502040204020203" pitchFamily="34" charset="0"/>
                </a:endParaRPr>
              </a:p>
            </p:txBody>
          </p:sp>
        </p:grpSp>
        <p:pic>
          <p:nvPicPr>
            <p:cNvPr id="29" name="Graphique 28" descr="Point d’interrogation avec un remplissage uni">
              <a:extLst>
                <a:ext uri="{FF2B5EF4-FFF2-40B4-BE49-F238E27FC236}">
                  <a16:creationId xmlns:a16="http://schemas.microsoft.com/office/drawing/2014/main" id="{31477857-7E4F-4BC0-BE61-D421C992C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3118449" y="2405635"/>
              <a:ext cx="720293" cy="720293"/>
            </a:xfrm>
            <a:prstGeom prst="rect">
              <a:avLst/>
            </a:prstGeom>
          </p:spPr>
        </p:pic>
      </p:grpSp>
      <p:sp>
        <p:nvSpPr>
          <p:cNvPr id="35" name="Triangle rectangle 34">
            <a:extLst>
              <a:ext uri="{FF2B5EF4-FFF2-40B4-BE49-F238E27FC236}">
                <a16:creationId xmlns:a16="http://schemas.microsoft.com/office/drawing/2014/main" id="{CE311F24-6D56-D160-7415-C7D4CC1D668D}"/>
              </a:ext>
            </a:extLst>
          </p:cNvPr>
          <p:cNvSpPr/>
          <p:nvPr/>
        </p:nvSpPr>
        <p:spPr>
          <a:xfrm rot="2496969">
            <a:off x="-2722678" y="1225279"/>
            <a:ext cx="12024360" cy="5252558"/>
          </a:xfrm>
          <a:prstGeom prst="rtTriangle">
            <a:avLst/>
          </a:prstGeom>
          <a:solidFill>
            <a:srgbClr val="E5EBF7"/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87F12F08-0921-A027-80E4-D1B1A6E63718}"/>
              </a:ext>
            </a:extLst>
          </p:cNvPr>
          <p:cNvSpPr txBox="1"/>
          <p:nvPr/>
        </p:nvSpPr>
        <p:spPr>
          <a:xfrm>
            <a:off x="2125600" y="520394"/>
            <a:ext cx="7092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4000" b="1" dirty="0">
                <a:latin typeface="Bahnschrift" panose="020B0502040204020203" pitchFamily="34" charset="0"/>
              </a:rPr>
              <a:t>Table des matières</a:t>
            </a:r>
            <a:endParaRPr lang="en-BE" sz="4000" b="1" dirty="0">
              <a:latin typeface="Bahnschrift" panose="020B0502040204020203" pitchFamily="34" charset="0"/>
            </a:endParaRPr>
          </a:p>
        </p:txBody>
      </p:sp>
      <p:sp>
        <p:nvSpPr>
          <p:cNvPr id="37" name="Espace réservé du numéro de diapositive 36">
            <a:extLst>
              <a:ext uri="{FF2B5EF4-FFF2-40B4-BE49-F238E27FC236}">
                <a16:creationId xmlns:a16="http://schemas.microsoft.com/office/drawing/2014/main" id="{37785C86-260E-7196-BA9C-D383D8AB5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4426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2F2AF59A-C2B3-5D99-6F3E-BC972F720282}"/>
              </a:ext>
            </a:extLst>
          </p:cNvPr>
          <p:cNvGrpSpPr/>
          <p:nvPr/>
        </p:nvGrpSpPr>
        <p:grpSpPr>
          <a:xfrm>
            <a:off x="254644" y="-381965"/>
            <a:ext cx="1053296" cy="2257063"/>
            <a:chOff x="254644" y="-381965"/>
            <a:chExt cx="1053296" cy="2257063"/>
          </a:xfrm>
        </p:grpSpPr>
        <p:sp>
          <p:nvSpPr>
            <p:cNvPr id="2" name="Flèche : pentagone 1">
              <a:extLst>
                <a:ext uri="{FF2B5EF4-FFF2-40B4-BE49-F238E27FC236}">
                  <a16:creationId xmlns:a16="http://schemas.microsoft.com/office/drawing/2014/main" id="{9EFBDF72-B2CE-17E0-913C-B28B85C92E4E}"/>
                </a:ext>
              </a:extLst>
            </p:cNvPr>
            <p:cNvSpPr/>
            <p:nvPr/>
          </p:nvSpPr>
          <p:spPr>
            <a:xfrm rot="5400000">
              <a:off x="-347240" y="219919"/>
              <a:ext cx="2257063" cy="1053296"/>
            </a:xfrm>
            <a:prstGeom prst="homePlate">
              <a:avLst/>
            </a:prstGeom>
            <a:solidFill>
              <a:srgbClr val="E5EBF7"/>
            </a:solidFill>
            <a:ln w="101600" cmpd="thickThin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67630305-EC6B-EC21-6ABC-11A88AA690A1}"/>
                </a:ext>
              </a:extLst>
            </p:cNvPr>
            <p:cNvSpPr/>
            <p:nvPr/>
          </p:nvSpPr>
          <p:spPr>
            <a:xfrm>
              <a:off x="331291" y="450161"/>
              <a:ext cx="900000" cy="900000"/>
            </a:xfrm>
            <a:prstGeom prst="ellipse">
              <a:avLst/>
            </a:prstGeom>
            <a:solidFill>
              <a:srgbClr val="C5D3ED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pic>
        <p:nvPicPr>
          <p:cNvPr id="6" name="Graphique 5" descr="Calendrier journalier avec un remplissage uni">
            <a:extLst>
              <a:ext uri="{FF2B5EF4-FFF2-40B4-BE49-F238E27FC236}">
                <a16:creationId xmlns:a16="http://schemas.microsoft.com/office/drawing/2014/main" id="{A00A8AE3-802B-D4E7-F58C-E043A508D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22194" y="541064"/>
            <a:ext cx="718194" cy="71819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D7D5ED6-8D68-136E-3C0B-2C466EC49F51}"/>
              </a:ext>
            </a:extLst>
          </p:cNvPr>
          <p:cNvSpPr txBox="1"/>
          <p:nvPr/>
        </p:nvSpPr>
        <p:spPr>
          <a:xfrm>
            <a:off x="1398843" y="605035"/>
            <a:ext cx="2687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600" b="1" dirty="0">
                <a:latin typeface="Bahnschrift" panose="020B0502040204020203" pitchFamily="34" charset="0"/>
              </a:rPr>
              <a:t>Échéances</a:t>
            </a:r>
            <a:endParaRPr lang="en-BE" sz="3600" b="1" dirty="0">
              <a:latin typeface="Bahnschrift" panose="020B0502040204020203" pitchFamily="34" charset="0"/>
            </a:endParaRP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4FB51F3-2579-0427-AC72-528D05E32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3</a:t>
            </a:fld>
            <a:endParaRPr lang="fr-FR"/>
          </a:p>
        </p:txBody>
      </p:sp>
      <p:pic>
        <p:nvPicPr>
          <p:cNvPr id="7" name="Image 6">
            <a:hlinkClick r:id="rId4"/>
            <a:extLst>
              <a:ext uri="{FF2B5EF4-FFF2-40B4-BE49-F238E27FC236}">
                <a16:creationId xmlns:a16="http://schemas.microsoft.com/office/drawing/2014/main" id="{40AAD0AE-3F74-39F7-6685-9C89CA1508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6002"/>
            <a:ext cx="12192000" cy="465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26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2F2AF59A-C2B3-5D99-6F3E-BC972F720282}"/>
              </a:ext>
            </a:extLst>
          </p:cNvPr>
          <p:cNvGrpSpPr/>
          <p:nvPr/>
        </p:nvGrpSpPr>
        <p:grpSpPr>
          <a:xfrm>
            <a:off x="254644" y="-381965"/>
            <a:ext cx="1053296" cy="2257063"/>
            <a:chOff x="254644" y="-381965"/>
            <a:chExt cx="1053296" cy="2257063"/>
          </a:xfrm>
        </p:grpSpPr>
        <p:sp>
          <p:nvSpPr>
            <p:cNvPr id="2" name="Flèche : pentagone 1">
              <a:extLst>
                <a:ext uri="{FF2B5EF4-FFF2-40B4-BE49-F238E27FC236}">
                  <a16:creationId xmlns:a16="http://schemas.microsoft.com/office/drawing/2014/main" id="{9EFBDF72-B2CE-17E0-913C-B28B85C92E4E}"/>
                </a:ext>
              </a:extLst>
            </p:cNvPr>
            <p:cNvSpPr/>
            <p:nvPr/>
          </p:nvSpPr>
          <p:spPr>
            <a:xfrm rot="5400000">
              <a:off x="-347240" y="219919"/>
              <a:ext cx="2257063" cy="1053296"/>
            </a:xfrm>
            <a:prstGeom prst="homePlate">
              <a:avLst/>
            </a:prstGeom>
            <a:solidFill>
              <a:srgbClr val="E5EBF7"/>
            </a:solidFill>
            <a:ln w="101600" cmpd="thickThin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67630305-EC6B-EC21-6ABC-11A88AA690A1}"/>
                </a:ext>
              </a:extLst>
            </p:cNvPr>
            <p:cNvSpPr/>
            <p:nvPr/>
          </p:nvSpPr>
          <p:spPr>
            <a:xfrm>
              <a:off x="331291" y="450161"/>
              <a:ext cx="900000" cy="900000"/>
            </a:xfrm>
            <a:prstGeom prst="ellipse">
              <a:avLst/>
            </a:prstGeom>
            <a:solidFill>
              <a:srgbClr val="C5D3ED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pic>
        <p:nvPicPr>
          <p:cNvPr id="6" name="Graphique 5" descr="Point d’interrogation avec un remplissage uni">
            <a:extLst>
              <a:ext uri="{FF2B5EF4-FFF2-40B4-BE49-F238E27FC236}">
                <a16:creationId xmlns:a16="http://schemas.microsoft.com/office/drawing/2014/main" id="{A00A8AE3-802B-D4E7-F58C-E043A508D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22194" y="541064"/>
            <a:ext cx="718194" cy="71819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D7D5ED6-8D68-136E-3C0B-2C466EC49F51}"/>
              </a:ext>
            </a:extLst>
          </p:cNvPr>
          <p:cNvSpPr txBox="1"/>
          <p:nvPr/>
        </p:nvSpPr>
        <p:spPr>
          <a:xfrm>
            <a:off x="1398843" y="605035"/>
            <a:ext cx="5253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600" b="1" dirty="0">
                <a:latin typeface="Bahnschrift" panose="020B0502040204020203" pitchFamily="34" charset="0"/>
              </a:rPr>
              <a:t>Question de recherche</a:t>
            </a:r>
            <a:endParaRPr lang="en-BE" sz="3600" b="1" dirty="0">
              <a:latin typeface="Bahnschrift" panose="020B0502040204020203" pitchFamily="34" charset="0"/>
            </a:endParaRP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4FB51F3-2579-0427-AC72-528D05E32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4</a:t>
            </a:fld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B9F25B5-AE2C-52CF-73DC-958D26765EF1}"/>
              </a:ext>
            </a:extLst>
          </p:cNvPr>
          <p:cNvSpPr txBox="1"/>
          <p:nvPr/>
        </p:nvSpPr>
        <p:spPr>
          <a:xfrm>
            <a:off x="1948100" y="2140735"/>
            <a:ext cx="94092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2400" dirty="0">
                <a:latin typeface="Bahnschrift" panose="020B0502040204020203" pitchFamily="34" charset="0"/>
              </a:rPr>
              <a:t>Clarification rapide de la question de recherche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sz="2400" dirty="0">
              <a:latin typeface="Bahnschrift" panose="020B0502040204020203" pitchFamily="34" charset="0"/>
              <a:sym typeface="Wingdings" panose="05000000000000000000" pitchFamily="2" charset="2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 Préciser l’agenda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fr-BE" sz="2400" dirty="0">
              <a:latin typeface="Bahnschrift" panose="020B0502040204020203" pitchFamily="34" charset="0"/>
              <a:sym typeface="Wingdings" panose="05000000000000000000" pitchFamily="2" charset="2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 Adapter les besoins théoriques et techniques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fr-BE" sz="2400" dirty="0">
              <a:latin typeface="Bahnschrift" panose="020B0502040204020203" pitchFamily="34" charset="0"/>
              <a:sym typeface="Wingdings" panose="05000000000000000000" pitchFamily="2" charset="2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 Motiver les tâches plus fastidieuses</a:t>
            </a:r>
          </a:p>
        </p:txBody>
      </p:sp>
    </p:spTree>
    <p:extLst>
      <p:ext uri="{BB962C8B-B14F-4D97-AF65-F5344CB8AC3E}">
        <p14:creationId xmlns:p14="http://schemas.microsoft.com/office/powerpoint/2010/main" val="3102428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2F2AF59A-C2B3-5D99-6F3E-BC972F720282}"/>
              </a:ext>
            </a:extLst>
          </p:cNvPr>
          <p:cNvGrpSpPr/>
          <p:nvPr/>
        </p:nvGrpSpPr>
        <p:grpSpPr>
          <a:xfrm>
            <a:off x="254644" y="-381965"/>
            <a:ext cx="1053296" cy="2257063"/>
            <a:chOff x="254644" y="-381965"/>
            <a:chExt cx="1053296" cy="2257063"/>
          </a:xfrm>
        </p:grpSpPr>
        <p:sp>
          <p:nvSpPr>
            <p:cNvPr id="2" name="Flèche : pentagone 1">
              <a:extLst>
                <a:ext uri="{FF2B5EF4-FFF2-40B4-BE49-F238E27FC236}">
                  <a16:creationId xmlns:a16="http://schemas.microsoft.com/office/drawing/2014/main" id="{9EFBDF72-B2CE-17E0-913C-B28B85C92E4E}"/>
                </a:ext>
              </a:extLst>
            </p:cNvPr>
            <p:cNvSpPr/>
            <p:nvPr/>
          </p:nvSpPr>
          <p:spPr>
            <a:xfrm rot="5400000">
              <a:off x="-347240" y="219919"/>
              <a:ext cx="2257063" cy="1053296"/>
            </a:xfrm>
            <a:prstGeom prst="homePlate">
              <a:avLst/>
            </a:prstGeom>
            <a:solidFill>
              <a:srgbClr val="E5EBF7"/>
            </a:solidFill>
            <a:ln w="101600" cmpd="thickThin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67630305-EC6B-EC21-6ABC-11A88AA690A1}"/>
                </a:ext>
              </a:extLst>
            </p:cNvPr>
            <p:cNvSpPr/>
            <p:nvPr/>
          </p:nvSpPr>
          <p:spPr>
            <a:xfrm>
              <a:off x="331291" y="450161"/>
              <a:ext cx="900000" cy="900000"/>
            </a:xfrm>
            <a:prstGeom prst="ellipse">
              <a:avLst/>
            </a:prstGeom>
            <a:solidFill>
              <a:srgbClr val="C5D3ED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pic>
        <p:nvPicPr>
          <p:cNvPr id="6" name="Graphique 5" descr="Point d’interrogation avec un remplissage uni">
            <a:extLst>
              <a:ext uri="{FF2B5EF4-FFF2-40B4-BE49-F238E27FC236}">
                <a16:creationId xmlns:a16="http://schemas.microsoft.com/office/drawing/2014/main" id="{A00A8AE3-802B-D4E7-F58C-E043A508D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22194" y="541064"/>
            <a:ext cx="718194" cy="71819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D7D5ED6-8D68-136E-3C0B-2C466EC49F51}"/>
              </a:ext>
            </a:extLst>
          </p:cNvPr>
          <p:cNvSpPr txBox="1"/>
          <p:nvPr/>
        </p:nvSpPr>
        <p:spPr>
          <a:xfrm>
            <a:off x="1398843" y="605035"/>
            <a:ext cx="5253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600" b="1" dirty="0">
                <a:latin typeface="Bahnschrift" panose="020B0502040204020203" pitchFamily="34" charset="0"/>
              </a:rPr>
              <a:t>Question de recherche</a:t>
            </a:r>
            <a:endParaRPr lang="en-BE" sz="3600" b="1" dirty="0">
              <a:latin typeface="Bahnschrift" panose="020B0502040204020203" pitchFamily="34" charset="0"/>
            </a:endParaRP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4FB51F3-2579-0427-AC72-528D05E32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5</a:t>
            </a:fld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B9F25B5-AE2C-52CF-73DC-958D26765EF1}"/>
              </a:ext>
            </a:extLst>
          </p:cNvPr>
          <p:cNvSpPr txBox="1"/>
          <p:nvPr/>
        </p:nvSpPr>
        <p:spPr>
          <a:xfrm>
            <a:off x="1720613" y="1832035"/>
            <a:ext cx="94092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2400" dirty="0">
                <a:latin typeface="Bahnschrift" panose="020B0502040204020203" pitchFamily="34" charset="0"/>
              </a:rPr>
              <a:t>Différentes pistes d’intérêt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sz="2400" dirty="0">
              <a:latin typeface="Bahnschrift" panose="020B0502040204020203" pitchFamily="34" charset="0"/>
              <a:sym typeface="Wingdings" panose="05000000000000000000" pitchFamily="2" charset="2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 Attester de la supériorité technique du « Microstructure Fingerprinting » par rapport aux métriques classiques de </a:t>
            </a:r>
            <a:r>
              <a:rPr lang="fr-BE" sz="2400" dirty="0" err="1">
                <a:latin typeface="Bahnschrift" panose="020B0502040204020203" pitchFamily="34" charset="0"/>
                <a:sym typeface="Wingdings" panose="05000000000000000000" pitchFamily="2" charset="2"/>
              </a:rPr>
              <a:t>dMRI</a:t>
            </a: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 dans la quantification et l’interprétation des lésions après AVC.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fr-BE" sz="2400" dirty="0">
              <a:latin typeface="Bahnschrift" panose="020B0502040204020203" pitchFamily="34" charset="0"/>
              <a:sym typeface="Wingdings" panose="05000000000000000000" pitchFamily="2" charset="2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 Attester de l’efficacité du nouveau traitement de réhabilitation intensif comparé au traitement traditionnel continu sur base de la </a:t>
            </a:r>
            <a:r>
              <a:rPr lang="fr-BE" sz="2400" dirty="0" err="1">
                <a:latin typeface="Bahnschrift" panose="020B0502040204020203" pitchFamily="34" charset="0"/>
                <a:sym typeface="Wingdings" panose="05000000000000000000" pitchFamily="2" charset="2"/>
              </a:rPr>
              <a:t>dMRI</a:t>
            </a: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 et de métriques déjà bien connues.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fr-BE" sz="2400" dirty="0">
              <a:latin typeface="Bahnschrift" panose="020B0502040204020203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64124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2F2AF59A-C2B3-5D99-6F3E-BC972F720282}"/>
              </a:ext>
            </a:extLst>
          </p:cNvPr>
          <p:cNvGrpSpPr/>
          <p:nvPr/>
        </p:nvGrpSpPr>
        <p:grpSpPr>
          <a:xfrm>
            <a:off x="254644" y="-381965"/>
            <a:ext cx="1053296" cy="2257063"/>
            <a:chOff x="254644" y="-381965"/>
            <a:chExt cx="1053296" cy="2257063"/>
          </a:xfrm>
        </p:grpSpPr>
        <p:sp>
          <p:nvSpPr>
            <p:cNvPr id="2" name="Flèche : pentagone 1">
              <a:extLst>
                <a:ext uri="{FF2B5EF4-FFF2-40B4-BE49-F238E27FC236}">
                  <a16:creationId xmlns:a16="http://schemas.microsoft.com/office/drawing/2014/main" id="{9EFBDF72-B2CE-17E0-913C-B28B85C92E4E}"/>
                </a:ext>
              </a:extLst>
            </p:cNvPr>
            <p:cNvSpPr/>
            <p:nvPr/>
          </p:nvSpPr>
          <p:spPr>
            <a:xfrm rot="5400000">
              <a:off x="-347240" y="219919"/>
              <a:ext cx="2257063" cy="1053296"/>
            </a:xfrm>
            <a:prstGeom prst="homePlate">
              <a:avLst/>
            </a:prstGeom>
            <a:solidFill>
              <a:srgbClr val="E5EBF7"/>
            </a:solidFill>
            <a:ln w="101600" cmpd="thickThin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67630305-EC6B-EC21-6ABC-11A88AA690A1}"/>
                </a:ext>
              </a:extLst>
            </p:cNvPr>
            <p:cNvSpPr/>
            <p:nvPr/>
          </p:nvSpPr>
          <p:spPr>
            <a:xfrm>
              <a:off x="331291" y="450161"/>
              <a:ext cx="900000" cy="900000"/>
            </a:xfrm>
            <a:prstGeom prst="ellipse">
              <a:avLst/>
            </a:prstGeom>
            <a:solidFill>
              <a:srgbClr val="C5D3ED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pic>
        <p:nvPicPr>
          <p:cNvPr id="6" name="Graphique 5" descr="Point d’interrogation avec un remplissage uni">
            <a:extLst>
              <a:ext uri="{FF2B5EF4-FFF2-40B4-BE49-F238E27FC236}">
                <a16:creationId xmlns:a16="http://schemas.microsoft.com/office/drawing/2014/main" id="{A00A8AE3-802B-D4E7-F58C-E043A508D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22194" y="541064"/>
            <a:ext cx="718194" cy="71819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D7D5ED6-8D68-136E-3C0B-2C466EC49F51}"/>
              </a:ext>
            </a:extLst>
          </p:cNvPr>
          <p:cNvSpPr txBox="1"/>
          <p:nvPr/>
        </p:nvSpPr>
        <p:spPr>
          <a:xfrm>
            <a:off x="1398843" y="605035"/>
            <a:ext cx="5253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600" b="1" dirty="0">
                <a:latin typeface="Bahnschrift" panose="020B0502040204020203" pitchFamily="34" charset="0"/>
              </a:rPr>
              <a:t>Question de recherche</a:t>
            </a:r>
            <a:endParaRPr lang="en-BE" sz="3600" b="1" dirty="0">
              <a:latin typeface="Bahnschrift" panose="020B0502040204020203" pitchFamily="34" charset="0"/>
            </a:endParaRP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4FB51F3-2579-0427-AC72-528D05E32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6</a:t>
            </a:fld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B9F25B5-AE2C-52CF-73DC-958D26765EF1}"/>
              </a:ext>
            </a:extLst>
          </p:cNvPr>
          <p:cNvSpPr txBox="1"/>
          <p:nvPr/>
        </p:nvSpPr>
        <p:spPr>
          <a:xfrm>
            <a:off x="1720613" y="1789275"/>
            <a:ext cx="94092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2400" dirty="0">
                <a:latin typeface="Bahnschrift" panose="020B0502040204020203" pitchFamily="34" charset="0"/>
              </a:rPr>
              <a:t>Différentes pistes d’intérêt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fr-BE" sz="2400" dirty="0">
              <a:latin typeface="Bahnschrift" panose="020B0502040204020203" pitchFamily="34" charset="0"/>
              <a:sym typeface="Wingdings" panose="05000000000000000000" pitchFamily="2" charset="2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 Développement d’un modèle destiné à prédire le potentiel de rétablissement d’un patient sur base de </a:t>
            </a:r>
            <a:r>
              <a:rPr lang="fr-BE" sz="2400" dirty="0" err="1">
                <a:latin typeface="Bahnschrift" panose="020B0502040204020203" pitchFamily="34" charset="0"/>
                <a:sym typeface="Wingdings" panose="05000000000000000000" pitchFamily="2" charset="2"/>
              </a:rPr>
              <a:t>dMRI</a:t>
            </a: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 et de tests physiologiques.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fr-BE" sz="2400" dirty="0">
              <a:latin typeface="Bahnschrift" panose="020B0502040204020203" pitchFamily="34" charset="0"/>
              <a:sym typeface="Wingdings" panose="05000000000000000000" pitchFamily="2" charset="2"/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CDE434DF-C306-49F2-E241-06E911B89D5C}"/>
              </a:ext>
            </a:extLst>
          </p:cNvPr>
          <p:cNvSpPr/>
          <p:nvPr/>
        </p:nvSpPr>
        <p:spPr>
          <a:xfrm>
            <a:off x="2015412" y="2108718"/>
            <a:ext cx="9255968" cy="19888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20F218C-4A95-C2F9-CA00-6B471F0A6FD7}"/>
              </a:ext>
            </a:extLst>
          </p:cNvPr>
          <p:cNvSpPr txBox="1"/>
          <p:nvPr/>
        </p:nvSpPr>
        <p:spPr>
          <a:xfrm>
            <a:off x="1231291" y="4186209"/>
            <a:ext cx="94092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BE" sz="2400" dirty="0">
                <a:solidFill>
                  <a:srgbClr val="FF0000"/>
                </a:solidFill>
                <a:latin typeface="Bahnschrift" panose="020B0502040204020203" pitchFamily="34" charset="0"/>
                <a:sym typeface="Wingdings" panose="05000000000000000000" pitchFamily="2" charset="2"/>
              </a:rPr>
              <a:t>Intérêt personnel particulier 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fr-BE" sz="2400" dirty="0">
              <a:solidFill>
                <a:srgbClr val="FF0000"/>
              </a:solidFill>
              <a:latin typeface="Bahnschrift" panose="020B0502040204020203" pitchFamily="34" charset="0"/>
              <a:sym typeface="Wingdings" panose="05000000000000000000" pitchFamily="2" charset="2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BE" sz="2400" dirty="0">
                <a:solidFill>
                  <a:srgbClr val="FF0000"/>
                </a:solidFill>
                <a:latin typeface="Bahnschrift" panose="020B0502040204020203" pitchFamily="34" charset="0"/>
                <a:sym typeface="Wingdings" panose="05000000000000000000" pitchFamily="2" charset="2"/>
              </a:rPr>
              <a:t>Utilité certaine pour proposer un traitement adapté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BE" sz="2400" dirty="0">
                <a:solidFill>
                  <a:srgbClr val="FF0000"/>
                </a:solidFill>
                <a:latin typeface="Bahnschrift" panose="020B0502040204020203" pitchFamily="34" charset="0"/>
                <a:sym typeface="Wingdings" panose="05000000000000000000" pitchFamily="2" charset="2"/>
              </a:rPr>
              <a:t>Utilisation de compétences dans des champs disciplinaires qui me tiennent à cœur.</a:t>
            </a:r>
          </a:p>
        </p:txBody>
      </p:sp>
    </p:spTree>
    <p:extLst>
      <p:ext uri="{BB962C8B-B14F-4D97-AF65-F5344CB8AC3E}">
        <p14:creationId xmlns:p14="http://schemas.microsoft.com/office/powerpoint/2010/main" val="3096604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2F2AF59A-C2B3-5D99-6F3E-BC972F720282}"/>
              </a:ext>
            </a:extLst>
          </p:cNvPr>
          <p:cNvGrpSpPr/>
          <p:nvPr/>
        </p:nvGrpSpPr>
        <p:grpSpPr>
          <a:xfrm>
            <a:off x="254644" y="-381965"/>
            <a:ext cx="1053296" cy="2257063"/>
            <a:chOff x="254644" y="-381965"/>
            <a:chExt cx="1053296" cy="2257063"/>
          </a:xfrm>
        </p:grpSpPr>
        <p:sp>
          <p:nvSpPr>
            <p:cNvPr id="2" name="Flèche : pentagone 1">
              <a:extLst>
                <a:ext uri="{FF2B5EF4-FFF2-40B4-BE49-F238E27FC236}">
                  <a16:creationId xmlns:a16="http://schemas.microsoft.com/office/drawing/2014/main" id="{9EFBDF72-B2CE-17E0-913C-B28B85C92E4E}"/>
                </a:ext>
              </a:extLst>
            </p:cNvPr>
            <p:cNvSpPr/>
            <p:nvPr/>
          </p:nvSpPr>
          <p:spPr>
            <a:xfrm rot="5400000">
              <a:off x="-347240" y="219919"/>
              <a:ext cx="2257063" cy="1053296"/>
            </a:xfrm>
            <a:prstGeom prst="homePlate">
              <a:avLst/>
            </a:prstGeom>
            <a:solidFill>
              <a:srgbClr val="E5EBF7"/>
            </a:solidFill>
            <a:ln w="101600" cmpd="thickThin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67630305-EC6B-EC21-6ABC-11A88AA690A1}"/>
                </a:ext>
              </a:extLst>
            </p:cNvPr>
            <p:cNvSpPr/>
            <p:nvPr/>
          </p:nvSpPr>
          <p:spPr>
            <a:xfrm>
              <a:off x="331291" y="450161"/>
              <a:ext cx="900000" cy="900000"/>
            </a:xfrm>
            <a:prstGeom prst="ellipse">
              <a:avLst/>
            </a:prstGeom>
            <a:solidFill>
              <a:srgbClr val="C5D3ED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pic>
        <p:nvPicPr>
          <p:cNvPr id="6" name="Graphique 5" descr="Presse-papiers partiellement vérifié avec un remplissage uni">
            <a:extLst>
              <a:ext uri="{FF2B5EF4-FFF2-40B4-BE49-F238E27FC236}">
                <a16:creationId xmlns:a16="http://schemas.microsoft.com/office/drawing/2014/main" id="{A00A8AE3-802B-D4E7-F58C-E043A508D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22194" y="541064"/>
            <a:ext cx="718194" cy="71819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D7D5ED6-8D68-136E-3C0B-2C466EC49F51}"/>
              </a:ext>
            </a:extLst>
          </p:cNvPr>
          <p:cNvSpPr txBox="1"/>
          <p:nvPr/>
        </p:nvSpPr>
        <p:spPr>
          <a:xfrm>
            <a:off x="1398843" y="605035"/>
            <a:ext cx="5253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600" b="1" dirty="0">
                <a:latin typeface="Bahnschrift" panose="020B0502040204020203" pitchFamily="34" charset="0"/>
              </a:rPr>
              <a:t>Avancement</a:t>
            </a:r>
            <a:endParaRPr lang="en-BE" sz="3600" b="1" dirty="0">
              <a:latin typeface="Bahnschrift" panose="020B0502040204020203" pitchFamily="34" charset="0"/>
            </a:endParaRP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4FB51F3-2579-0427-AC72-528D05E32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7</a:t>
            </a:fld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B9F25B5-AE2C-52CF-73DC-958D26765EF1}"/>
              </a:ext>
            </a:extLst>
          </p:cNvPr>
          <p:cNvSpPr txBox="1"/>
          <p:nvPr/>
        </p:nvSpPr>
        <p:spPr>
          <a:xfrm>
            <a:off x="1804589" y="1492367"/>
            <a:ext cx="9409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Prise en main des outils de </a:t>
            </a:r>
            <a:r>
              <a:rPr lang="fr-BE" sz="2400" dirty="0" err="1">
                <a:latin typeface="Bahnschrift" panose="020B0502040204020203" pitchFamily="34" charset="0"/>
                <a:sym typeface="Wingdings" panose="05000000000000000000" pitchFamily="2" charset="2"/>
              </a:rPr>
              <a:t>Dipy</a:t>
            </a: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 :   </a:t>
            </a:r>
            <a:r>
              <a:rPr lang="fr-BE" sz="2400" dirty="0" err="1">
                <a:latin typeface="Bahnschrift" panose="020B0502040204020203" pitchFamily="34" charset="0"/>
                <a:sym typeface="Wingdings" panose="05000000000000000000" pitchFamily="2" charset="2"/>
              </a:rPr>
              <a:t>fwDTI</a:t>
            </a:r>
            <a:endParaRPr lang="fr-BE" sz="2400" dirty="0">
              <a:latin typeface="Bahnschrift" panose="020B0502040204020203" pitchFamily="34" charset="0"/>
              <a:sym typeface="Wingdings" panose="05000000000000000000" pitchFamily="2" charset="2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fr-BE" sz="2400" dirty="0">
              <a:latin typeface="Bahnschrift" panose="020B0502040204020203" pitchFamily="34" charset="0"/>
              <a:sym typeface="Wingdings" panose="05000000000000000000" pitchFamily="2" charset="2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fr-BE" sz="2400" dirty="0">
              <a:latin typeface="Bahnschrift" panose="020B0502040204020203" pitchFamily="34" charset="0"/>
              <a:sym typeface="Wingdings" panose="05000000000000000000" pitchFamily="2" charset="2"/>
            </a:endParaRPr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E6400D67-5331-1E85-6D9D-30277C1813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40" y="1980882"/>
            <a:ext cx="9116060" cy="455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590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2F2AF59A-C2B3-5D99-6F3E-BC972F720282}"/>
              </a:ext>
            </a:extLst>
          </p:cNvPr>
          <p:cNvGrpSpPr/>
          <p:nvPr/>
        </p:nvGrpSpPr>
        <p:grpSpPr>
          <a:xfrm>
            <a:off x="254644" y="-381965"/>
            <a:ext cx="1053296" cy="2257063"/>
            <a:chOff x="254644" y="-381965"/>
            <a:chExt cx="1053296" cy="2257063"/>
          </a:xfrm>
        </p:grpSpPr>
        <p:sp>
          <p:nvSpPr>
            <p:cNvPr id="2" name="Flèche : pentagone 1">
              <a:extLst>
                <a:ext uri="{FF2B5EF4-FFF2-40B4-BE49-F238E27FC236}">
                  <a16:creationId xmlns:a16="http://schemas.microsoft.com/office/drawing/2014/main" id="{9EFBDF72-B2CE-17E0-913C-B28B85C92E4E}"/>
                </a:ext>
              </a:extLst>
            </p:cNvPr>
            <p:cNvSpPr/>
            <p:nvPr/>
          </p:nvSpPr>
          <p:spPr>
            <a:xfrm rot="5400000">
              <a:off x="-347240" y="219919"/>
              <a:ext cx="2257063" cy="1053296"/>
            </a:xfrm>
            <a:prstGeom prst="homePlate">
              <a:avLst/>
            </a:prstGeom>
            <a:solidFill>
              <a:srgbClr val="E5EBF7"/>
            </a:solidFill>
            <a:ln w="101600" cmpd="thickThin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67630305-EC6B-EC21-6ABC-11A88AA690A1}"/>
                </a:ext>
              </a:extLst>
            </p:cNvPr>
            <p:cNvSpPr/>
            <p:nvPr/>
          </p:nvSpPr>
          <p:spPr>
            <a:xfrm>
              <a:off x="331291" y="450161"/>
              <a:ext cx="900000" cy="900000"/>
            </a:xfrm>
            <a:prstGeom prst="ellipse">
              <a:avLst/>
            </a:prstGeom>
            <a:solidFill>
              <a:srgbClr val="C5D3ED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pic>
        <p:nvPicPr>
          <p:cNvPr id="6" name="Graphique 5" descr="Presse-papiers partiellement vérifié avec un remplissage uni">
            <a:extLst>
              <a:ext uri="{FF2B5EF4-FFF2-40B4-BE49-F238E27FC236}">
                <a16:creationId xmlns:a16="http://schemas.microsoft.com/office/drawing/2014/main" id="{A00A8AE3-802B-D4E7-F58C-E043A508D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22194" y="541064"/>
            <a:ext cx="718194" cy="71819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D7D5ED6-8D68-136E-3C0B-2C466EC49F51}"/>
              </a:ext>
            </a:extLst>
          </p:cNvPr>
          <p:cNvSpPr txBox="1"/>
          <p:nvPr/>
        </p:nvSpPr>
        <p:spPr>
          <a:xfrm>
            <a:off x="1398843" y="605035"/>
            <a:ext cx="5253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600" b="1" dirty="0">
                <a:latin typeface="Bahnschrift" panose="020B0502040204020203" pitchFamily="34" charset="0"/>
              </a:rPr>
              <a:t>Avancement</a:t>
            </a:r>
            <a:endParaRPr lang="en-BE" sz="3600" b="1" dirty="0">
              <a:latin typeface="Bahnschrift" panose="020B0502040204020203" pitchFamily="34" charset="0"/>
            </a:endParaRP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4FB51F3-2579-0427-AC72-528D05E32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8</a:t>
            </a:fld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B9F25B5-AE2C-52CF-73DC-958D26765EF1}"/>
              </a:ext>
            </a:extLst>
          </p:cNvPr>
          <p:cNvSpPr txBox="1"/>
          <p:nvPr/>
        </p:nvSpPr>
        <p:spPr>
          <a:xfrm>
            <a:off x="1804589" y="1492367"/>
            <a:ext cx="9409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Prise en main des outils de </a:t>
            </a:r>
            <a:r>
              <a:rPr lang="fr-BE" sz="2400" dirty="0" err="1">
                <a:latin typeface="Bahnschrift" panose="020B0502040204020203" pitchFamily="34" charset="0"/>
                <a:sym typeface="Wingdings" panose="05000000000000000000" pitchFamily="2" charset="2"/>
              </a:rPr>
              <a:t>Dipy</a:t>
            </a: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 :   DTI et DKI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fr-BE" sz="2400" dirty="0">
              <a:latin typeface="Bahnschrift" panose="020B0502040204020203" pitchFamily="34" charset="0"/>
              <a:sym typeface="Wingdings" panose="05000000000000000000" pitchFamily="2" charset="2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fr-BE" sz="2400" dirty="0">
              <a:latin typeface="Bahnschrift" panose="020B0502040204020203" pitchFamily="34" charset="0"/>
              <a:sym typeface="Wingdings" panose="05000000000000000000" pitchFamily="2" charset="2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0FC375BB-F6DE-9A01-4752-8540107063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58" y="1940632"/>
            <a:ext cx="9861101" cy="493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680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2F2AF59A-C2B3-5D99-6F3E-BC972F720282}"/>
              </a:ext>
            </a:extLst>
          </p:cNvPr>
          <p:cNvGrpSpPr/>
          <p:nvPr/>
        </p:nvGrpSpPr>
        <p:grpSpPr>
          <a:xfrm>
            <a:off x="254644" y="-381965"/>
            <a:ext cx="1053296" cy="2257063"/>
            <a:chOff x="254644" y="-381965"/>
            <a:chExt cx="1053296" cy="2257063"/>
          </a:xfrm>
        </p:grpSpPr>
        <p:sp>
          <p:nvSpPr>
            <p:cNvPr id="2" name="Flèche : pentagone 1">
              <a:extLst>
                <a:ext uri="{FF2B5EF4-FFF2-40B4-BE49-F238E27FC236}">
                  <a16:creationId xmlns:a16="http://schemas.microsoft.com/office/drawing/2014/main" id="{9EFBDF72-B2CE-17E0-913C-B28B85C92E4E}"/>
                </a:ext>
              </a:extLst>
            </p:cNvPr>
            <p:cNvSpPr/>
            <p:nvPr/>
          </p:nvSpPr>
          <p:spPr>
            <a:xfrm rot="5400000">
              <a:off x="-347240" y="219919"/>
              <a:ext cx="2257063" cy="1053296"/>
            </a:xfrm>
            <a:prstGeom prst="homePlate">
              <a:avLst/>
            </a:prstGeom>
            <a:solidFill>
              <a:srgbClr val="E5EBF7"/>
            </a:solidFill>
            <a:ln w="101600" cmpd="thickThin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67630305-EC6B-EC21-6ABC-11A88AA690A1}"/>
                </a:ext>
              </a:extLst>
            </p:cNvPr>
            <p:cNvSpPr/>
            <p:nvPr/>
          </p:nvSpPr>
          <p:spPr>
            <a:xfrm>
              <a:off x="331291" y="450161"/>
              <a:ext cx="900000" cy="900000"/>
            </a:xfrm>
            <a:prstGeom prst="ellipse">
              <a:avLst/>
            </a:prstGeom>
            <a:solidFill>
              <a:srgbClr val="C5D3ED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pic>
        <p:nvPicPr>
          <p:cNvPr id="6" name="Graphique 5" descr="Presse-papiers partiellement vérifié avec un remplissage uni">
            <a:extLst>
              <a:ext uri="{FF2B5EF4-FFF2-40B4-BE49-F238E27FC236}">
                <a16:creationId xmlns:a16="http://schemas.microsoft.com/office/drawing/2014/main" id="{A00A8AE3-802B-D4E7-F58C-E043A508D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22194" y="541064"/>
            <a:ext cx="718194" cy="71819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D7D5ED6-8D68-136E-3C0B-2C466EC49F51}"/>
              </a:ext>
            </a:extLst>
          </p:cNvPr>
          <p:cNvSpPr txBox="1"/>
          <p:nvPr/>
        </p:nvSpPr>
        <p:spPr>
          <a:xfrm>
            <a:off x="1398843" y="605035"/>
            <a:ext cx="5253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600" b="1" dirty="0">
                <a:latin typeface="Bahnschrift" panose="020B0502040204020203" pitchFamily="34" charset="0"/>
              </a:rPr>
              <a:t>Avancement</a:t>
            </a:r>
            <a:endParaRPr lang="en-BE" sz="3600" b="1" dirty="0">
              <a:latin typeface="Bahnschrift" panose="020B0502040204020203" pitchFamily="34" charset="0"/>
            </a:endParaRP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4FB51F3-2579-0427-AC72-528D05E32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9</a:t>
            </a:fld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B9F25B5-AE2C-52CF-73DC-958D26765EF1}"/>
              </a:ext>
            </a:extLst>
          </p:cNvPr>
          <p:cNvSpPr txBox="1"/>
          <p:nvPr/>
        </p:nvSpPr>
        <p:spPr>
          <a:xfrm>
            <a:off x="1804589" y="1492367"/>
            <a:ext cx="9409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Prise en main des outils de </a:t>
            </a:r>
            <a:r>
              <a:rPr lang="fr-BE" sz="2400" dirty="0" err="1">
                <a:latin typeface="Bahnschrift" panose="020B0502040204020203" pitchFamily="34" charset="0"/>
                <a:sym typeface="Wingdings" panose="05000000000000000000" pitchFamily="2" charset="2"/>
              </a:rPr>
              <a:t>Dipy</a:t>
            </a:r>
            <a:r>
              <a:rPr lang="fr-BE" sz="2400" dirty="0">
                <a:latin typeface="Bahnschrift" panose="020B0502040204020203" pitchFamily="34" charset="0"/>
                <a:sym typeface="Wingdings" panose="05000000000000000000" pitchFamily="2" charset="2"/>
              </a:rPr>
              <a:t> :   DTI  ellipsoïdes et </a:t>
            </a:r>
            <a:r>
              <a:rPr lang="fr-BE" sz="2400" dirty="0" err="1">
                <a:latin typeface="Bahnschrift" panose="020B0502040204020203" pitchFamily="34" charset="0"/>
                <a:sym typeface="Wingdings" panose="05000000000000000000" pitchFamily="2" charset="2"/>
              </a:rPr>
              <a:t>ODF’s</a:t>
            </a:r>
            <a:endParaRPr lang="fr-BE" sz="2400" dirty="0">
              <a:latin typeface="Bahnschrift" panose="020B0502040204020203" pitchFamily="34" charset="0"/>
              <a:sym typeface="Wingdings" panose="05000000000000000000" pitchFamily="2" charset="2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fr-BE" sz="2400" dirty="0">
              <a:latin typeface="Bahnschrift" panose="020B0502040204020203" pitchFamily="34" charset="0"/>
              <a:sym typeface="Wingdings" panose="05000000000000000000" pitchFamily="2" charset="2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fr-BE" sz="2400" dirty="0">
              <a:latin typeface="Bahnschrift" panose="020B0502040204020203" pitchFamily="34" charset="0"/>
              <a:sym typeface="Wingdings" panose="05000000000000000000" pitchFamily="2" charset="2"/>
            </a:endParaRPr>
          </a:p>
        </p:txBody>
      </p:sp>
      <p:pic>
        <p:nvPicPr>
          <p:cNvPr id="7" name="Image 6" descr="Une image contenant ciel nocturne&#10;&#10;Description générée automatiquement">
            <a:extLst>
              <a:ext uri="{FF2B5EF4-FFF2-40B4-BE49-F238E27FC236}">
                <a16:creationId xmlns:a16="http://schemas.microsoft.com/office/drawing/2014/main" id="{17141F80-4CF0-F91A-000D-EEFF51AE5A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2509" y="1112225"/>
            <a:ext cx="6858000" cy="6858000"/>
          </a:xfrm>
          <a:prstGeom prst="rect">
            <a:avLst/>
          </a:prstGeom>
        </p:spPr>
      </p:pic>
      <p:pic>
        <p:nvPicPr>
          <p:cNvPr id="13" name="Image 12" descr="Une image contenant étoile, ciel nocturne&#10;&#10;Description générée automatiquement">
            <a:extLst>
              <a:ext uri="{FF2B5EF4-FFF2-40B4-BE49-F238E27FC236}">
                <a16:creationId xmlns:a16="http://schemas.microsoft.com/office/drawing/2014/main" id="{4D377AE5-9C5E-D0D0-F905-BF5618DF26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370" y="2198075"/>
            <a:ext cx="3934460" cy="393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452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4988</TotalTime>
  <Words>309</Words>
  <Application>Microsoft Office PowerPoint</Application>
  <PresentationFormat>Grand écran</PresentationFormat>
  <Paragraphs>71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Bahnschrift</vt:lpstr>
      <vt:lpstr>Calibri</vt:lpstr>
      <vt:lpstr>Calibri Light</vt:lpstr>
      <vt:lpstr>Wingdings</vt:lpstr>
      <vt:lpstr>Thème Office</vt:lpstr>
      <vt:lpstr>Compte rendu du 20 Décembre 2022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Louis Lovat</dc:creator>
  <cp:lastModifiedBy>Louis Lovat</cp:lastModifiedBy>
  <cp:revision>10</cp:revision>
  <dcterms:created xsi:type="dcterms:W3CDTF">2022-11-10T13:55:55Z</dcterms:created>
  <dcterms:modified xsi:type="dcterms:W3CDTF">2022-12-19T23:16:17Z</dcterms:modified>
</cp:coreProperties>
</file>