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8D3B4-E9E4-C40F-0C7E-4BC0D0C0F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92E39-DB6E-EA2F-E095-A61D7450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17AE58-7B2E-3F35-D9C8-8021ACCE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E0982-CC16-E4EE-B369-ACD9E52E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FC56EC-B1E5-435C-B43A-2F34A84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898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47982-6BAE-5099-4053-E527C21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E14A6-E54E-296C-D937-BCDD3C28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7F6A9-ACC1-C6D7-5A79-879430D1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EF3BB-7F03-7DFC-72D0-B60989DF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88B4E-5EA7-441D-6125-9E82565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51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F995DE-09D3-3D5E-999B-093B52A8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2EC30-F1BD-D2DE-58F3-A158A7C4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2569A8-BC25-0BD1-54F7-5C29EDED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358E9-475C-1DA8-34AE-078345C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89330-F095-3727-5529-A6511D8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39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EA955-F8BA-B929-2358-AD5420CD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A0F38-F6C2-F5B7-BBA8-DFC2C982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4EC6D-FEBC-933E-A260-D5DB2CAD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99B18-27AA-E196-E155-34437073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19782-2F5B-5D69-265A-6D167F93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60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DD988-E6D2-7E04-3AEA-120AB360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F5B154-70A0-8783-A486-455C4C54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C2E89E-EAD4-3C80-F7A2-D2F33AF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F24A2-49E7-E33E-0907-4DB7C892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795FB-A881-B7EF-218E-AA6E9E8B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43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B72B3-E74B-1A46-027E-6072D1C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4921E-BDA0-CE16-6F14-E099FF98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82E4C-C410-69B6-D2A6-A946A7605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4CE760-9730-1F14-75FE-AF6DE16A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067B54-21AD-3545-E19F-E83D2A5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8F69D0-3CC6-2B00-D80A-F025825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218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91405-91D8-8DCC-7670-EADC9C6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FB9937-20F8-21AA-413F-4E67DC07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4FCC2A-8CDC-A6D3-21A8-3C09AAF6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3BA804-15D2-9D5B-0AAB-B53F1C660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5C01C5-E29B-EB1C-62BA-DA823C01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C6E4F0-35BA-FC87-6434-A6B16885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EDCF68-BAF2-69A1-3A67-DAAB15FE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41E2A5-CAEB-5D5A-9204-4F3A974D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952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5C165-A0BF-FFAE-9CAD-C94D852A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962113-871A-584F-A7D3-E780E7BF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FF17C-6007-3140-5763-EBEC4DDA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15D4B9-9A90-974B-F9E3-FBF6828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39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11AC5D-83E8-481F-16E5-4298FDB1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6A1877-66F7-2BCE-AF9E-57554351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BE03D3-070F-92B7-E9BE-4DE0F582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29DDA-F4FD-2E62-C8F6-7C4ECB7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363BF-1910-32B7-0D23-CD2B31B2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322A66-3BE8-1238-E773-1F9DCE92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47B1E-9CC1-A56B-3B59-0CE1F3F6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6865C-B3E5-F2A1-FDBC-49CD281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B9ABB9-B3AD-9C4F-4F36-B23C9EDF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46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D8B3-D9DC-0D5C-F40B-DC8EEEE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1665CF-514F-24F1-B83A-DC888690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57273C-C84B-A5FB-AD2C-980EC105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A2E1-75D7-99DE-B3D8-CD90FFA2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0DFF81-8BC1-3987-98FC-EEC7FA8C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194751-7DF4-61FD-A90D-C8A21E65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45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6AC78-18BF-4726-3B27-F6CE9AD4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409B3B-C858-A939-9930-B3C3C8B55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D0E52-AC28-67BB-792C-90EC1C1B3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437F-8857-4E92-ABE1-D6151D9476C2}" type="datetimeFigureOut">
              <a:rPr lang="fr-BE" smtClean="0"/>
              <a:t>23-10-22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41704-408F-BC4B-AEF9-46ECF0EF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0BE12-F566-9C9B-D559-AAE4EC42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EF47-448A-4600-B2F3-29BC55E386D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F38C4-E424-C86B-88FE-87F5F858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549"/>
            <a:ext cx="9144000" cy="2387600"/>
          </a:xfrm>
        </p:spPr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Compte rendu du</a:t>
            </a:r>
            <a:br>
              <a:rPr lang="fr-BE" dirty="0">
                <a:latin typeface="Bahnschrift" panose="020B0502040204020203" pitchFamily="34" charset="0"/>
              </a:rPr>
            </a:br>
            <a:r>
              <a:rPr lang="fr-BE" dirty="0">
                <a:latin typeface="Bahnschrift" panose="020B0502040204020203" pitchFamily="34" charset="0"/>
              </a:rPr>
              <a:t>23 Octobre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3A623B-8A4D-A934-4B7F-2CAF27C22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6150"/>
            <a:ext cx="9144000" cy="1655762"/>
          </a:xfrm>
        </p:spPr>
        <p:txBody>
          <a:bodyPr>
            <a:normAutofit/>
          </a:bodyPr>
          <a:lstStyle/>
          <a:p>
            <a:endParaRPr lang="fr-BE" sz="3200" dirty="0"/>
          </a:p>
          <a:p>
            <a:r>
              <a:rPr lang="fr-BE" sz="3200" dirty="0"/>
              <a:t>- </a:t>
            </a:r>
            <a:r>
              <a:rPr lang="fr-BE" sz="3200" dirty="0">
                <a:latin typeface="Bahnschrift" panose="020B0502040204020203" pitchFamily="34" charset="0"/>
              </a:rPr>
              <a:t>Première</a:t>
            </a:r>
            <a:r>
              <a:rPr lang="fr-BE" sz="3200" dirty="0"/>
              <a:t> investigation théorique -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B2CE424-E91D-5627-A849-58B77FB8A36A}"/>
              </a:ext>
            </a:extLst>
          </p:cNvPr>
          <p:cNvSpPr txBox="1">
            <a:spLocks/>
          </p:cNvSpPr>
          <p:nvPr/>
        </p:nvSpPr>
        <p:spPr>
          <a:xfrm>
            <a:off x="1524000" y="54792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>
                <a:latin typeface="Bahnschrift" panose="020B0502040204020203" pitchFamily="34" charset="0"/>
              </a:rPr>
              <a:t>Lovat Louis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AA9A24-3185-0775-35EC-5C21A6441EE2}"/>
              </a:ext>
            </a:extLst>
          </p:cNvPr>
          <p:cNvSpPr txBox="1"/>
          <p:nvPr/>
        </p:nvSpPr>
        <p:spPr>
          <a:xfrm>
            <a:off x="4848225" y="99000"/>
            <a:ext cx="734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>
                <a:latin typeface="Bahnschrift" panose="020B0502040204020203" pitchFamily="34" charset="0"/>
              </a:rPr>
              <a:t>dMRI</a:t>
            </a:r>
            <a:r>
              <a:rPr lang="fr-BE" sz="3200" dirty="0">
                <a:latin typeface="Bahnschrift" panose="020B0502040204020203" pitchFamily="34" charset="0"/>
              </a:rPr>
              <a:t> to </a:t>
            </a:r>
            <a:r>
              <a:rPr lang="fr-BE" sz="3200" dirty="0" err="1">
                <a:latin typeface="Bahnschrift" panose="020B0502040204020203" pitchFamily="34" charset="0"/>
              </a:rPr>
              <a:t>quantify</a:t>
            </a:r>
            <a:r>
              <a:rPr lang="fr-BE" sz="3200" dirty="0">
                <a:latin typeface="Bahnschrift" panose="020B0502040204020203" pitchFamily="34" charset="0"/>
              </a:rPr>
              <a:t> stroke </a:t>
            </a:r>
            <a:r>
              <a:rPr lang="fr-BE" sz="3200" dirty="0" err="1">
                <a:latin typeface="Bahnschrift" panose="020B0502040204020203" pitchFamily="34" charset="0"/>
              </a:rPr>
              <a:t>rehabilitation</a:t>
            </a:r>
            <a:endParaRPr lang="fr-BE" sz="3200" dirty="0">
              <a:latin typeface="Bahnschrift" panose="020B0502040204020203" pitchFamily="34" charset="0"/>
            </a:endParaRP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4A58B8-0D4F-A181-A5F4-847404E6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7" y="27971"/>
            <a:ext cx="2779646" cy="6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Difficultés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Implications </a:t>
            </a:r>
            <a:r>
              <a:rPr lang="fr-BE" sz="2400" dirty="0" err="1">
                <a:latin typeface="Bahnschrift" panose="020B0502040204020203" pitchFamily="34" charset="0"/>
              </a:rPr>
              <a:t>quant-aux</a:t>
            </a:r>
            <a:r>
              <a:rPr lang="fr-BE" sz="2400" dirty="0">
                <a:latin typeface="Bahnschrift" panose="020B0502040204020203" pitchFamily="34" charset="0"/>
              </a:rPr>
              <a:t> données récoltées ?</a:t>
            </a:r>
          </a:p>
        </p:txBody>
      </p:sp>
    </p:spTree>
    <p:extLst>
      <p:ext uri="{BB962C8B-B14F-4D97-AF65-F5344CB8AC3E}">
        <p14:creationId xmlns:p14="http://schemas.microsoft.com/office/powerpoint/2010/main" val="178519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AVC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R.Lovat</a:t>
            </a:r>
            <a:r>
              <a:rPr lang="fr-BE" sz="2400" dirty="0">
                <a:latin typeface="Bahnschrift" panose="020B0502040204020203" pitchFamily="34" charset="0"/>
              </a:rPr>
              <a:t>. Interview, Octobre 2022.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715D23-EF3D-2E80-44B9-CC36E5783775}"/>
              </a:ext>
            </a:extLst>
          </p:cNvPr>
          <p:cNvSpPr txBox="1"/>
          <p:nvPr/>
        </p:nvSpPr>
        <p:spPr>
          <a:xfrm>
            <a:off x="1809749" y="2681288"/>
            <a:ext cx="9725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I.Kancheva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F.Buma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G.Kwakkel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A.Kancheva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N.Ramsey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M.Raemaekers</a:t>
            </a:r>
            <a:r>
              <a:rPr lang="fr-BE" sz="2400" dirty="0">
                <a:latin typeface="Bahnschrift" panose="020B0502040204020203" pitchFamily="34" charset="0"/>
              </a:rPr>
              <a:t>. </a:t>
            </a:r>
            <a:r>
              <a:rPr lang="en-US" sz="2400" i="1" dirty="0">
                <a:latin typeface="Bahnschrift" panose="020B0502040204020203" pitchFamily="34" charset="0"/>
              </a:rPr>
              <a:t>Investigating secondary white matter degeneration following ischemic stroke by modelling affected fiber tracts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fr-BE" sz="2400" dirty="0" err="1">
                <a:latin typeface="Bahnschrift" panose="020B0502040204020203" pitchFamily="34" charset="0"/>
              </a:rPr>
              <a:t>NeuroImage</a:t>
            </a:r>
            <a:r>
              <a:rPr lang="fr-BE" sz="2400" dirty="0">
                <a:latin typeface="Bahnschrift" panose="020B0502040204020203" pitchFamily="34" charset="0"/>
              </a:rPr>
              <a:t>: </a:t>
            </a:r>
            <a:r>
              <a:rPr lang="fr-BE" sz="2400" dirty="0" err="1">
                <a:latin typeface="Bahnschrift" panose="020B0502040204020203" pitchFamily="34" charset="0"/>
              </a:rPr>
              <a:t>Clinical</a:t>
            </a:r>
            <a:r>
              <a:rPr lang="fr-BE" sz="2400" dirty="0">
                <a:latin typeface="Bahnschrift" panose="020B0502040204020203" pitchFamily="34" charset="0"/>
              </a:rPr>
              <a:t> 33, 2022.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95F38E-DC43-5F07-ECDE-849AEEF0D868}"/>
              </a:ext>
            </a:extLst>
          </p:cNvPr>
          <p:cNvSpPr txBox="1"/>
          <p:nvPr/>
        </p:nvSpPr>
        <p:spPr>
          <a:xfrm>
            <a:off x="1809749" y="4467701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G.Rensonnet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Generation of a dictionary of DW-MRI signals from arbitrary brain microstructure configurations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2015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AVC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Corrélations entre FA-MD-RD et l’intégrité neuronale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5F97C6-D922-7D96-8E88-D812D326A44D}"/>
              </a:ext>
            </a:extLst>
          </p:cNvPr>
          <p:cNvSpPr txBox="1"/>
          <p:nvPr/>
        </p:nvSpPr>
        <p:spPr>
          <a:xfrm>
            <a:off x="1809748" y="2781003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Mécanisme et causes de l’AVC ischémique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7A3BB6-DC4B-2A28-052A-419729800449}"/>
              </a:ext>
            </a:extLst>
          </p:cNvPr>
          <p:cNvSpPr txBox="1"/>
          <p:nvPr/>
        </p:nvSpPr>
        <p:spPr>
          <a:xfrm>
            <a:off x="1809748" y="3540742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DTI – NODDI – DIAMOND – MF : Avantages et limitations</a:t>
            </a:r>
          </a:p>
        </p:txBody>
      </p:sp>
    </p:spTree>
    <p:extLst>
      <p:ext uri="{BB962C8B-B14F-4D97-AF65-F5344CB8AC3E}">
        <p14:creationId xmlns:p14="http://schemas.microsoft.com/office/powerpoint/2010/main" val="39710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8AAB1-DBB4-CE47-51A7-4B9E2308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latin typeface="Bahnschrift" panose="020B0502040204020203" pitchFamily="34" charset="0"/>
              </a:rPr>
              <a:t>Recherche selon 3 axes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7FEF85-72C2-0C76-C409-624F63BB5616}"/>
              </a:ext>
            </a:extLst>
          </p:cNvPr>
          <p:cNvSpPr txBox="1"/>
          <p:nvPr/>
        </p:nvSpPr>
        <p:spPr>
          <a:xfrm>
            <a:off x="1933575" y="181927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Compréhension des mécanismes d’IRM et de </a:t>
            </a:r>
            <a:r>
              <a:rPr lang="fr-BE" sz="3600" dirty="0" err="1">
                <a:latin typeface="Bahnschrift" panose="020B0502040204020203" pitchFamily="34" charset="0"/>
              </a:rPr>
              <a:t>dMRI</a:t>
            </a:r>
            <a:endParaRPr lang="fr-BE" sz="3600" dirty="0">
              <a:latin typeface="Bahnschrift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8BC3C0-4B91-C107-388E-A9C2BCD905E2}"/>
              </a:ext>
            </a:extLst>
          </p:cNvPr>
          <p:cNvSpPr txBox="1"/>
          <p:nvPr/>
        </p:nvSpPr>
        <p:spPr>
          <a:xfrm>
            <a:off x="1933575" y="3148191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Méthodes d’analyse de </a:t>
            </a:r>
            <a:r>
              <a:rPr lang="fr-BE" sz="3600" dirty="0" err="1">
                <a:latin typeface="Bahnschrift" panose="020B0502040204020203" pitchFamily="34" charset="0"/>
              </a:rPr>
              <a:t>dMRI</a:t>
            </a:r>
            <a:r>
              <a:rPr lang="fr-BE" sz="3600" dirty="0">
                <a:latin typeface="Bahnschrift" panose="020B0502040204020203" pitchFamily="34" charset="0"/>
              </a:rPr>
              <a:t> et métriques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3EDB08-61BA-67AC-D00A-17363CA44A24}"/>
              </a:ext>
            </a:extLst>
          </p:cNvPr>
          <p:cNvSpPr txBox="1"/>
          <p:nvPr/>
        </p:nvSpPr>
        <p:spPr>
          <a:xfrm>
            <a:off x="1933575" y="4477107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>
                <a:latin typeface="Bahnschrift" panose="020B0502040204020203" pitchFamily="34" charset="0"/>
              </a:rPr>
              <a:t>Investigation des mécanismes de l’AVC</a:t>
            </a:r>
          </a:p>
        </p:txBody>
      </p:sp>
    </p:spTree>
    <p:extLst>
      <p:ext uri="{BB962C8B-B14F-4D97-AF65-F5344CB8AC3E}">
        <p14:creationId xmlns:p14="http://schemas.microsoft.com/office/powerpoint/2010/main" val="22834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0225" y="18145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B. Kastler, D. Vetter, Z. Patay, P. Germain. </a:t>
            </a:r>
            <a:r>
              <a:rPr lang="fr-BE" sz="2400" i="1" dirty="0">
                <a:latin typeface="Bahnschrift" panose="020B0502040204020203" pitchFamily="34" charset="0"/>
              </a:rPr>
              <a:t>Comprendre l'IRM Manuel d'auto-apprentissage, </a:t>
            </a:r>
            <a:r>
              <a:rPr lang="fr-BE" sz="2400" dirty="0">
                <a:latin typeface="Bahnschrift" panose="020B0502040204020203" pitchFamily="34" charset="0"/>
              </a:rPr>
              <a:t>7</a:t>
            </a:r>
            <a:r>
              <a:rPr lang="fr-BE" sz="2400" baseline="30000" dirty="0">
                <a:latin typeface="Bahnschrift" panose="020B0502040204020203" pitchFamily="34" charset="0"/>
              </a:rPr>
              <a:t>ème</a:t>
            </a:r>
            <a:r>
              <a:rPr lang="fr-BE" sz="2400" dirty="0">
                <a:latin typeface="Bahnschrift" panose="020B0502040204020203" pitchFamily="34" charset="0"/>
              </a:rPr>
              <a:t> édition,  2011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0224" y="28813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Doctor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 err="1">
                <a:latin typeface="Bahnschrift" panose="020B0502040204020203" pitchFamily="34" charset="0"/>
              </a:rPr>
              <a:t>Klioze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Diffusion </a:t>
            </a:r>
            <a:r>
              <a:rPr lang="fr-BE" sz="2400" b="0" i="1" dirty="0" err="1">
                <a:effectLst/>
                <a:latin typeface="Bahnschrift" panose="020B0502040204020203" pitchFamily="34" charset="0"/>
              </a:rPr>
              <a:t>Weighted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 Imaging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sur </a:t>
            </a:r>
            <a:r>
              <a:rPr lang="fr-BE" sz="2400" i="1" dirty="0">
                <a:latin typeface="Bahnschrift" panose="020B0502040204020203" pitchFamily="34" charset="0"/>
              </a:rPr>
              <a:t>YouTube</a:t>
            </a:r>
            <a:r>
              <a:rPr lang="fr-BE" sz="2400" dirty="0">
                <a:latin typeface="Bahnschrift" panose="020B0502040204020203" pitchFamily="34" charset="0"/>
              </a:rPr>
              <a:t>,  mis en ligne le 14 décembre 2011, consulté en septembre 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BAAF53-30F7-1515-09C9-F090005686E6}"/>
              </a:ext>
            </a:extLst>
          </p:cNvPr>
          <p:cNvSpPr txBox="1"/>
          <p:nvPr/>
        </p:nvSpPr>
        <p:spPr>
          <a:xfrm>
            <a:off x="1800223" y="3862270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« </a:t>
            </a:r>
            <a:r>
              <a:rPr lang="fr-BE" sz="2400" dirty="0" err="1">
                <a:latin typeface="Bahnschrift" panose="020B0502040204020203" pitchFamily="34" charset="0"/>
              </a:rPr>
              <a:t>thePIRL</a:t>
            </a:r>
            <a:r>
              <a:rPr lang="fr-BE" sz="2400" dirty="0">
                <a:latin typeface="Bahnschrift" panose="020B0502040204020203" pitchFamily="34" charset="0"/>
              </a:rPr>
              <a:t> ». </a:t>
            </a:r>
            <a:r>
              <a:rPr lang="fr-BE" sz="2400" b="0" i="1" dirty="0">
                <a:effectLst/>
                <a:latin typeface="Bahnschrift" panose="020B0502040204020203" pitchFamily="34" charset="0"/>
              </a:rPr>
              <a:t>How MRI Works </a:t>
            </a:r>
            <a:r>
              <a:rPr lang="fr-BE" sz="2400" b="0" dirty="0">
                <a:effectLst/>
                <a:latin typeface="Bahnschrift" panose="020B0502040204020203" pitchFamily="34" charset="0"/>
              </a:rPr>
              <a:t>(playlist)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sur </a:t>
            </a:r>
            <a:r>
              <a:rPr lang="fr-BE" sz="2400" i="1" dirty="0">
                <a:latin typeface="Bahnschrift" panose="020B0502040204020203" pitchFamily="34" charset="0"/>
              </a:rPr>
              <a:t>YouTube</a:t>
            </a:r>
            <a:r>
              <a:rPr lang="fr-BE" sz="2400" dirty="0">
                <a:latin typeface="Bahnschrift" panose="020B0502040204020203" pitchFamily="34" charset="0"/>
              </a:rPr>
              <a:t>,  mis en ligne entre août 2018 et août 2022, consulté en septembre 2022</a:t>
            </a:r>
          </a:p>
        </p:txBody>
      </p:sp>
    </p:spTree>
    <p:extLst>
      <p:ext uri="{BB962C8B-B14F-4D97-AF65-F5344CB8AC3E}">
        <p14:creationId xmlns:p14="http://schemas.microsoft.com/office/powerpoint/2010/main" val="6182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1F5FFBF-A9DA-A81A-949F-70B383CD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7EF4E4-AFC8-5DCC-9953-5D20ACD15E48}"/>
              </a:ext>
            </a:extLst>
          </p:cNvPr>
          <p:cNvSpPr txBox="1"/>
          <p:nvPr/>
        </p:nvSpPr>
        <p:spPr>
          <a:xfrm>
            <a:off x="1233487" y="1690688"/>
            <a:ext cx="972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Principes fondamentaux de la RMN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7B4E9E-3BDD-0D0C-99BE-FDAEBAD7622B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Spins nucléaires, champs magnétiques et précession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201A0A-8D2C-4EA6-F89A-7DE6745D10AA}"/>
              </a:ext>
            </a:extLst>
          </p:cNvPr>
          <p:cNvSpPr txBox="1"/>
          <p:nvPr/>
        </p:nvSpPr>
        <p:spPr>
          <a:xfrm>
            <a:off x="1519237" y="301625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Fréquence de Larmor, basculement et mise en phase des spins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CAFC1-A1CD-E5EB-4379-5824B33D711C}"/>
              </a:ext>
            </a:extLst>
          </p:cNvPr>
          <p:cNvSpPr txBox="1"/>
          <p:nvPr/>
        </p:nvSpPr>
        <p:spPr>
          <a:xfrm>
            <a:off x="1519237" y="360102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Repousse longitudinale et déphasage des spins (T1 – T2)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3BFF65-F72E-5E22-5F65-6E5970F90BF6}"/>
              </a:ext>
            </a:extLst>
          </p:cNvPr>
          <p:cNvSpPr txBox="1"/>
          <p:nvPr/>
        </p:nvSpPr>
        <p:spPr>
          <a:xfrm>
            <a:off x="1519237" y="418580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Écho de spin et T2*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54E4A6-A36D-4211-821E-1F64064C4718}"/>
              </a:ext>
            </a:extLst>
          </p:cNvPr>
          <p:cNvSpPr txBox="1"/>
          <p:nvPr/>
        </p:nvSpPr>
        <p:spPr>
          <a:xfrm>
            <a:off x="1519237" y="47705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Pondérations T1 – T2 – densité protonique</a:t>
            </a:r>
          </a:p>
        </p:txBody>
      </p:sp>
    </p:spTree>
    <p:extLst>
      <p:ext uri="{BB962C8B-B14F-4D97-AF65-F5344CB8AC3E}">
        <p14:creationId xmlns:p14="http://schemas.microsoft.com/office/powerpoint/2010/main" val="28728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1F5FFBF-A9DA-A81A-949F-70B383CD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Gains théoriques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7B4E9E-3BDD-0D0C-99BE-FDAEBAD7622B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Codage en fréquence et en phase – « espace des k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201A0A-8D2C-4EA6-F89A-7DE6745D10AA}"/>
              </a:ext>
            </a:extLst>
          </p:cNvPr>
          <p:cNvSpPr txBox="1"/>
          <p:nvPr/>
        </p:nvSpPr>
        <p:spPr>
          <a:xfrm>
            <a:off x="1519237" y="3016251"/>
            <a:ext cx="998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Qualité de l’image (Signal/Bruit – Contraste – Résolution – Artéfacts)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FCAFC1-A1CD-E5EB-4379-5824B33D711C}"/>
              </a:ext>
            </a:extLst>
          </p:cNvPr>
          <p:cNvSpPr txBox="1"/>
          <p:nvPr/>
        </p:nvSpPr>
        <p:spPr>
          <a:xfrm>
            <a:off x="1519237" y="3601026"/>
            <a:ext cx="1055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dMRI</a:t>
            </a:r>
            <a:r>
              <a:rPr lang="fr-BE" sz="2400" dirty="0">
                <a:latin typeface="Bahnschrift" panose="020B0502040204020203" pitchFamily="34" charset="0"/>
              </a:rPr>
              <a:t> : gradient de diffusion – b-value – Coefficient de Diffusion Apparent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3BFF65-F72E-5E22-5F65-6E5970F90BF6}"/>
              </a:ext>
            </a:extLst>
          </p:cNvPr>
          <p:cNvSpPr txBox="1"/>
          <p:nvPr/>
        </p:nvSpPr>
        <p:spPr>
          <a:xfrm>
            <a:off x="1519237" y="4185801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(Séquences d’imagerie rapide)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17B356-BC39-9588-A5D7-388DF1015B15}"/>
              </a:ext>
            </a:extLst>
          </p:cNvPr>
          <p:cNvSpPr txBox="1"/>
          <p:nvPr/>
        </p:nvSpPr>
        <p:spPr>
          <a:xfrm>
            <a:off x="1233487" y="1690688"/>
            <a:ext cx="972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 dirty="0">
                <a:latin typeface="Bahnschrift" panose="020B0502040204020203" pitchFamily="34" charset="0"/>
              </a:rPr>
              <a:t>Fonctionnement de l’IRM et de la </a:t>
            </a:r>
            <a:r>
              <a:rPr lang="fr-BE" sz="3200" dirty="0" err="1">
                <a:latin typeface="Bahnschrift" panose="020B0502040204020203" pitchFamily="34" charset="0"/>
              </a:rPr>
              <a:t>dMRI</a:t>
            </a:r>
            <a:endParaRPr lang="fr-BE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7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2EFCA8B-0421-8C32-C1FD-434D050B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IRM et </a:t>
            </a:r>
            <a:r>
              <a:rPr lang="fr-BE" sz="4400" dirty="0" err="1">
                <a:latin typeface="Bahnschrift" panose="020B0502040204020203" pitchFamily="34" charset="0"/>
              </a:rPr>
              <a:t>dMRI</a:t>
            </a:r>
            <a:r>
              <a:rPr lang="fr-BE" sz="4400" dirty="0">
                <a:latin typeface="Bahnschrift" panose="020B0502040204020203" pitchFamily="34" charset="0"/>
              </a:rPr>
              <a:t> : Difficultés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2E53D-62DD-7658-8787-507633CD00D6}"/>
              </a:ext>
            </a:extLst>
          </p:cNvPr>
          <p:cNvSpPr txBox="1"/>
          <p:nvPr/>
        </p:nvSpPr>
        <p:spPr>
          <a:xfrm>
            <a:off x="1490662" y="1690688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Mécanismes des échos de gradient et de spin à clarifier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10C33F-A0B0-8588-7BB6-E1471246449E}"/>
              </a:ext>
            </a:extLst>
          </p:cNvPr>
          <p:cNvSpPr txBox="1"/>
          <p:nvPr/>
        </p:nvSpPr>
        <p:spPr>
          <a:xfrm>
            <a:off x="1519237" y="2431476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Séquences d’imagerie rapide </a:t>
            </a:r>
          </a:p>
        </p:txBody>
      </p:sp>
    </p:spTree>
    <p:extLst>
      <p:ext uri="{BB962C8B-B14F-4D97-AF65-F5344CB8AC3E}">
        <p14:creationId xmlns:p14="http://schemas.microsoft.com/office/powerpoint/2010/main" val="23982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R. Fick, </a:t>
            </a:r>
            <a:r>
              <a:rPr lang="fr-BE" sz="2400" dirty="0" err="1">
                <a:latin typeface="Bahnschrift" panose="020B0502040204020203" pitchFamily="34" charset="0"/>
              </a:rPr>
              <a:t>M.Pizzolato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D.Wassermann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R.Deriche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fr-BE" sz="2400" i="1" dirty="0">
                <a:latin typeface="Bahnschrift" panose="020B0502040204020203" pitchFamily="34" charset="0"/>
              </a:rPr>
              <a:t>Diffusion MRI </a:t>
            </a:r>
            <a:r>
              <a:rPr lang="fr-BE" sz="2400" i="1" dirty="0" err="1">
                <a:latin typeface="Bahnschrift" panose="020B0502040204020203" pitchFamily="34" charset="0"/>
              </a:rPr>
              <a:t>Anisotropy</a:t>
            </a:r>
            <a:r>
              <a:rPr lang="fr-BE" sz="2400" i="1" dirty="0">
                <a:latin typeface="Bahnschrift" panose="020B0502040204020203" pitchFamily="34" charset="0"/>
              </a:rPr>
              <a:t>: Modeling, </a:t>
            </a:r>
            <a:r>
              <a:rPr lang="fr-BE" sz="2400" i="1" dirty="0" err="1">
                <a:latin typeface="Bahnschrift" panose="020B0502040204020203" pitchFamily="34" charset="0"/>
              </a:rPr>
              <a:t>Analysis</a:t>
            </a:r>
            <a:r>
              <a:rPr lang="fr-BE" sz="2400" i="1" dirty="0">
                <a:latin typeface="Bahnschrift" panose="020B0502040204020203" pitchFamily="34" charset="0"/>
              </a:rPr>
              <a:t> and </a:t>
            </a:r>
            <a:r>
              <a:rPr lang="fr-BE" sz="2400" i="1" dirty="0" err="1">
                <a:latin typeface="Bahnschrift" panose="020B0502040204020203" pitchFamily="34" charset="0"/>
              </a:rPr>
              <a:t>Interpretation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2017. &lt;hal-01468675&gt;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9748" y="3429000"/>
            <a:ext cx="972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B.Scherrer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A.Schwartzman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M.Taquet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S.P.Prabhu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M.Sahin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A.Akhondi-Asl</a:t>
            </a:r>
            <a:r>
              <a:rPr lang="fr-BE" sz="2400" dirty="0">
                <a:latin typeface="Bahnschrift" panose="020B0502040204020203" pitchFamily="34" charset="0"/>
              </a:rPr>
              <a:t>, </a:t>
            </a:r>
            <a:r>
              <a:rPr lang="fr-BE" sz="2400" dirty="0" err="1">
                <a:latin typeface="Bahnschrift" panose="020B0502040204020203" pitchFamily="34" charset="0"/>
              </a:rPr>
              <a:t>S.K.Warfield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Characterizing the </a:t>
            </a:r>
            <a:r>
              <a:rPr lang="en-US" sz="2400" i="1" dirty="0" err="1">
                <a:latin typeface="Bahnschrift" panose="020B0502040204020203" pitchFamily="34" charset="0"/>
              </a:rPr>
              <a:t>DIstribution</a:t>
            </a:r>
            <a:r>
              <a:rPr lang="en-US" sz="2400" i="1" dirty="0">
                <a:latin typeface="Bahnschrift" panose="020B0502040204020203" pitchFamily="34" charset="0"/>
              </a:rPr>
              <a:t> of Anisotropic </a:t>
            </a:r>
            <a:r>
              <a:rPr lang="en-US" sz="2400" i="1" dirty="0" err="1">
                <a:latin typeface="Bahnschrift" panose="020B0502040204020203" pitchFamily="34" charset="0"/>
              </a:rPr>
              <a:t>MicrO</a:t>
            </a:r>
            <a:r>
              <a:rPr lang="en-US" sz="2400" i="1" dirty="0">
                <a:latin typeface="Bahnschrift" panose="020B0502040204020203" pitchFamily="34" charset="0"/>
              </a:rPr>
              <a:t>-structural </a:t>
            </a:r>
            <a:r>
              <a:rPr lang="en-US" sz="2400" i="1" dirty="0" err="1">
                <a:latin typeface="Bahnschrift" panose="020B0502040204020203" pitchFamily="34" charset="0"/>
              </a:rPr>
              <a:t>eNvironments</a:t>
            </a:r>
            <a:r>
              <a:rPr lang="en-US" sz="2400" i="1" dirty="0">
                <a:latin typeface="Bahnschrift" panose="020B0502040204020203" pitchFamily="34" charset="0"/>
              </a:rPr>
              <a:t> with Diffusion-Weighted Imaging (DIAMOND)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dans </a:t>
            </a:r>
            <a:r>
              <a:rPr lang="en-US" sz="2400" i="1" dirty="0">
                <a:latin typeface="Bahnschrift" panose="020B0502040204020203" pitchFamily="34" charset="0"/>
              </a:rPr>
              <a:t>Medical Image Computing and Computer-Assisted Intervention – MICCAI 2013</a:t>
            </a:r>
            <a:r>
              <a:rPr lang="en-US" sz="2400" dirty="0">
                <a:latin typeface="Bahnschrift" panose="020B0502040204020203" pitchFamily="34" charset="0"/>
              </a:rPr>
              <a:t>, 16</a:t>
            </a:r>
            <a:r>
              <a:rPr lang="fr-BE" sz="2400" baseline="30000" dirty="0" err="1">
                <a:latin typeface="Bahnschrift" panose="020B0502040204020203" pitchFamily="34" charset="0"/>
              </a:rPr>
              <a:t>ème</a:t>
            </a:r>
            <a:r>
              <a:rPr lang="en-US" sz="2400" i="1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conference international.</a:t>
            </a: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3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Ressources exploitées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A.L.Alexander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b="0" i="1" dirty="0">
                <a:effectLst/>
                <a:latin typeface="Bahnschrift" panose="020B0502040204020203" pitchFamily="34" charset="0"/>
              </a:rPr>
              <a:t>MRI-based diffusion tensor imaging (DTI) and tractography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on</a:t>
            </a:r>
            <a:r>
              <a:rPr lang="fr-BE" sz="2400" i="1" dirty="0">
                <a:latin typeface="Bahnschrift" panose="020B0502040204020203" pitchFamily="34" charset="0"/>
              </a:rPr>
              <a:t> YouTube </a:t>
            </a:r>
            <a:r>
              <a:rPr lang="fr-BE" sz="2400" dirty="0">
                <a:latin typeface="Bahnschrift" panose="020B0502040204020203" pitchFamily="34" charset="0"/>
              </a:rPr>
              <a:t>– « Cognitive Neuroscience Compendium », posté le 22 avril 2019, consulté en octobre 2022.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684D83-C5DC-2B79-FE9A-C352EA576F4E}"/>
              </a:ext>
            </a:extLst>
          </p:cNvPr>
          <p:cNvSpPr txBox="1"/>
          <p:nvPr/>
        </p:nvSpPr>
        <p:spPr>
          <a:xfrm>
            <a:off x="1809748" y="3377922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G.Rensonnet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Generation of a dictionary of DW-MRI signals from arbitrary brain microstructure configurations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2015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E77485-4A92-EBB6-4A33-D628BC057AD6}"/>
              </a:ext>
            </a:extLst>
          </p:cNvPr>
          <p:cNvSpPr txBox="1"/>
          <p:nvPr/>
        </p:nvSpPr>
        <p:spPr>
          <a:xfrm>
            <a:off x="1809748" y="4381500"/>
            <a:ext cx="972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F.Raskin</a:t>
            </a:r>
            <a:r>
              <a:rPr lang="fr-BE" sz="2400" dirty="0">
                <a:latin typeface="Bahnschrift" panose="020B0502040204020203" pitchFamily="34" charset="0"/>
              </a:rPr>
              <a:t>. </a:t>
            </a:r>
            <a:r>
              <a:rPr lang="en-US" sz="2400" i="1" dirty="0">
                <a:latin typeface="Bahnschrift" panose="020B0502040204020203" pitchFamily="34" charset="0"/>
              </a:rPr>
              <a:t>Microstructural characterization of the corticospinal tract in stroke patients using advanced diffusion Magnetic Resonance Imaging techniques</a:t>
            </a:r>
            <a:r>
              <a:rPr lang="fr-BE" sz="2400" i="1" dirty="0">
                <a:latin typeface="Bahnschrift" panose="020B0502040204020203" pitchFamily="34" charset="0"/>
              </a:rPr>
              <a:t>, </a:t>
            </a:r>
            <a:r>
              <a:rPr lang="fr-BE" sz="2400" dirty="0">
                <a:latin typeface="Bahnschrift" panose="020B0502040204020203" pitchFamily="34" charset="0"/>
              </a:rPr>
              <a:t>Juin 2022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fr-BE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0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A73F1-1CE9-752D-86A3-CA17B67B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/>
          <a:p>
            <a:r>
              <a:rPr lang="fr-BE" sz="4400" dirty="0">
                <a:latin typeface="Bahnschrift" panose="020B0502040204020203" pitchFamily="34" charset="0"/>
              </a:rPr>
              <a:t>Analyse et métriques : Gains théoriques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7AB441-149B-8ADA-9472-E9239B51F701}"/>
              </a:ext>
            </a:extLst>
          </p:cNvPr>
          <p:cNvSpPr txBox="1"/>
          <p:nvPr/>
        </p:nvSpPr>
        <p:spPr>
          <a:xfrm>
            <a:off x="1809750" y="2005013"/>
            <a:ext cx="9725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 err="1">
                <a:latin typeface="Bahnschrift" panose="020B0502040204020203" pitchFamily="34" charset="0"/>
              </a:rPr>
              <a:t>Fractional</a:t>
            </a:r>
            <a:r>
              <a:rPr lang="fr-BE" sz="2400" dirty="0">
                <a:latin typeface="Bahnschrift" panose="020B0502040204020203" pitchFamily="34" charset="0"/>
              </a:rPr>
              <a:t> </a:t>
            </a:r>
            <a:r>
              <a:rPr lang="fr-BE" sz="2400" dirty="0" err="1">
                <a:latin typeface="Bahnschrift" panose="020B0502040204020203" pitchFamily="34" charset="0"/>
              </a:rPr>
              <a:t>Anisotropy</a:t>
            </a:r>
            <a:r>
              <a:rPr lang="fr-BE" sz="2400" dirty="0">
                <a:latin typeface="Bahnschrift" panose="020B0502040204020203" pitchFamily="34" charset="0"/>
              </a:rPr>
              <a:t>, Diffusivité Radiale, Longitudinale et Moyenne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5F97C6-D922-7D96-8E88-D812D326A44D}"/>
              </a:ext>
            </a:extLst>
          </p:cNvPr>
          <p:cNvSpPr txBox="1"/>
          <p:nvPr/>
        </p:nvSpPr>
        <p:spPr>
          <a:xfrm>
            <a:off x="1809748" y="2919502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DTI – NODDI – DIAMOND – MF : Fonctionnement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7A3BB6-DC4B-2A28-052A-419729800449}"/>
              </a:ext>
            </a:extLst>
          </p:cNvPr>
          <p:cNvSpPr txBox="1"/>
          <p:nvPr/>
        </p:nvSpPr>
        <p:spPr>
          <a:xfrm>
            <a:off x="1809748" y="3540742"/>
            <a:ext cx="97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400" dirty="0">
                <a:latin typeface="Bahnschrift" panose="020B0502040204020203" pitchFamily="34" charset="0"/>
              </a:rPr>
              <a:t>DTI – NODDI – DIAMOND – MF : Avantages et limitations</a:t>
            </a:r>
          </a:p>
        </p:txBody>
      </p:sp>
    </p:spTree>
    <p:extLst>
      <p:ext uri="{BB962C8B-B14F-4D97-AF65-F5344CB8AC3E}">
        <p14:creationId xmlns:p14="http://schemas.microsoft.com/office/powerpoint/2010/main" val="787369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582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Thème Office</vt:lpstr>
      <vt:lpstr>Compte rendu du 23 Octobre 2022</vt:lpstr>
      <vt:lpstr>Recherche selon 3 axes</vt:lpstr>
      <vt:lpstr>IRM et dMRI : Ressources exploitées</vt:lpstr>
      <vt:lpstr>IRM et dMRI : Gains théoriques</vt:lpstr>
      <vt:lpstr>IRM et dMRI : Gains théoriques</vt:lpstr>
      <vt:lpstr>IRM et dMRI : Difficultés</vt:lpstr>
      <vt:lpstr>Analyse et métriques : Ressources exploitées</vt:lpstr>
      <vt:lpstr>Analyse et métriques : Ressources exploitées</vt:lpstr>
      <vt:lpstr>Analyse et métriques : Gains théoriques</vt:lpstr>
      <vt:lpstr>Analyse et métriques : Difficultés</vt:lpstr>
      <vt:lpstr>AVC : Ressources exploitées</vt:lpstr>
      <vt:lpstr>AVC : Gains théoriques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du 23 Octobre 2022</dc:title>
  <dc:creator>lovatlouis@yahoo.fr</dc:creator>
  <cp:lastModifiedBy>lovatlouis@yahoo.fr</cp:lastModifiedBy>
  <cp:revision>1</cp:revision>
  <dcterms:created xsi:type="dcterms:W3CDTF">2022-10-23T14:37:33Z</dcterms:created>
  <dcterms:modified xsi:type="dcterms:W3CDTF">2022-10-23T18:42:45Z</dcterms:modified>
</cp:coreProperties>
</file>