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1077"/>
    <a:srgbClr val="00B05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5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21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20EE-8604-7A52-B0D8-7E5376FB0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60B2F-8689-285D-E1D1-5B251394A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863EB-DDDF-CFB8-0E39-46A6ED32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B875-707B-4760-89D3-3B95B4C6849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C9F53-F91B-F25B-0D3C-73350551B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2DCD3-8F88-4310-17E5-E176C43EF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7A64-83EE-470F-AB44-F70C319CE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7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C77B9-92E4-6A37-F4E3-E5A0D71E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07D63-AD67-FF04-094F-7216351CB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4EB24-0F22-BCD0-C4E3-6AFD79EE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B875-707B-4760-89D3-3B95B4C6849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A4430-9F57-615C-B1D4-4AC1D1A7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32BEA-2F45-9C23-C673-FAB13011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7A64-83EE-470F-AB44-F70C319CE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67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AFCD2B-6270-CD9F-77DA-077A2BB19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6659D-00A7-92E6-584D-AF6216605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4BE9A-A566-ADA9-9BC0-EA45E517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B875-707B-4760-89D3-3B95B4C6849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2EBDE-67A6-7480-90F1-A68B8717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255A5-D9B1-2CB1-DF69-7856EC2D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7A64-83EE-470F-AB44-F70C319CE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30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E8340-5122-F609-26E1-3D85E501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C5E53-8D51-91C7-BB58-85E7D56FE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77D1F-A50B-F339-CAD0-1CA2C58D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B875-707B-4760-89D3-3B95B4C6849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CAE83-5005-5687-06C0-CCC245AC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E420C-B079-82F9-E400-E0120FFAA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7A64-83EE-470F-AB44-F70C319CE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07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0E1B-FD47-D0F5-CF10-E7C42266D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83824-7699-3DBD-B85F-87A558C2C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393AE-8586-EC09-17FA-CEE4E7C8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B875-707B-4760-89D3-3B95B4C6849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CCCA8-FBD2-4C29-F35E-E6BF1F52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ED9C7-1EA3-7C02-67A4-38D467B4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7A64-83EE-470F-AB44-F70C319CE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75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34BD-2E5E-7E66-1643-670B0C18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2B2C1-3BA6-5902-B9C0-DA282CCDB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FB806-7D60-621F-80AA-B080893B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5CEE7-6D34-8387-A1B9-E73BB81D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B875-707B-4760-89D3-3B95B4C6849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F7025-B515-9F60-2786-155C36A1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E31EC-6824-7077-A582-43CBED17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7A64-83EE-470F-AB44-F70C319CE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83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5DCA-8C79-DF63-2D73-0ACB1D649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7C819-511B-6926-A4E7-54292D31C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7D27C-9112-A8F7-3CF0-7A5F19E3D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EC8450-495B-0103-3426-F1D69F391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FB078A-85ED-FCA5-B395-DFD73CC99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3FE7E-7110-19C6-CD42-8CFF931D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B875-707B-4760-89D3-3B95B4C6849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6C64B2-B5AC-8C0A-0CBE-1B8FDB26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EC4A76-6588-9CBD-25AE-8A1955EF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7A64-83EE-470F-AB44-F70C319CE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25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C21E-3DEA-0F9F-789F-8B058449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105BAA-C45E-6530-D29E-C6D24D22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B875-707B-4760-89D3-3B95B4C6849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191A1-7D8E-F067-F60E-092339C21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9A82E-E57A-0B1A-591D-27867712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7A64-83EE-470F-AB44-F70C319CE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78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BED6E-11AE-9503-9E0B-419DD785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B875-707B-4760-89D3-3B95B4C6849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D6138-90F6-2502-C58D-7DCF2F73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CC208-9826-E53B-87C3-E072C49C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7A64-83EE-470F-AB44-F70C319CE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6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1AA5-A733-1297-CACF-218AEA44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1969F-E2CD-FF4D-34A0-093FB1B2D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036CB-0D60-1C89-B64E-BAFD1F97E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010DD-5415-C286-7FAE-5E3D679E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B875-707B-4760-89D3-3B95B4C6849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86410-25D2-9D6E-43E8-0ED9F639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682C9-E416-98C0-473A-CAA0A7282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7A64-83EE-470F-AB44-F70C319CE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72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7224-0549-DE46-8363-6A6F2340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740AC-3136-3E3E-99C4-B4A2B6A13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5F568-84E0-E6DA-0172-C9A4727F6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6ACEC-7F87-04D5-15FD-C0FEE2B6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B875-707B-4760-89D3-3B95B4C6849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46588-3DED-9579-E945-DF7F4FEA1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BC5AB-26D1-A31A-A0A8-544D7B16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7A64-83EE-470F-AB44-F70C319CE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53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F432F0-D095-E22E-8641-52AC8A77C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502A7-E8C8-1381-D547-664176C3A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FCCD6-DF33-521B-C5F7-3E9508300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6B875-707B-4760-89D3-3B95B4C6849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33339-3643-8DB3-C426-08E8FDD14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7B0EC-D342-48FA-189A-8A323DD60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B7A64-83EE-470F-AB44-F70C319CE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74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2B26BDA-28E2-098D-949D-9D03C6BE05AC}"/>
              </a:ext>
            </a:extLst>
          </p:cNvPr>
          <p:cNvSpPr/>
          <p:nvPr/>
        </p:nvSpPr>
        <p:spPr>
          <a:xfrm rot="379208" flipH="1">
            <a:off x="3217976" y="-68792"/>
            <a:ext cx="12950045" cy="9614170"/>
          </a:xfrm>
          <a:custGeom>
            <a:avLst/>
            <a:gdLst>
              <a:gd name="connsiteX0" fmla="*/ 12049715 w 13162235"/>
              <a:gd name="connsiteY0" fmla="*/ 7894428 h 9614170"/>
              <a:gd name="connsiteX1" fmla="*/ 3362915 w 13162235"/>
              <a:gd name="connsiteY1" fmla="*/ 4876908 h 9614170"/>
              <a:gd name="connsiteX2" fmla="*/ 5069795 w 13162235"/>
              <a:gd name="connsiteY2" fmla="*/ 108 h 9614170"/>
              <a:gd name="connsiteX3" fmla="*/ 25355 w 13162235"/>
              <a:gd name="connsiteY3" fmla="*/ 5014068 h 9614170"/>
              <a:gd name="connsiteX4" fmla="*/ 7584395 w 13162235"/>
              <a:gd name="connsiteY4" fmla="*/ 9509868 h 9614170"/>
              <a:gd name="connsiteX5" fmla="*/ 13162235 w 13162235"/>
              <a:gd name="connsiteY5" fmla="*/ 8168748 h 9614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62235" h="9614170">
                <a:moveTo>
                  <a:pt x="12049715" y="7894428"/>
                </a:moveTo>
                <a:cubicBezTo>
                  <a:pt x="8287975" y="7043528"/>
                  <a:pt x="4526235" y="6192628"/>
                  <a:pt x="3362915" y="4876908"/>
                </a:cubicBezTo>
                <a:cubicBezTo>
                  <a:pt x="2199595" y="3561188"/>
                  <a:pt x="5626055" y="-22752"/>
                  <a:pt x="5069795" y="108"/>
                </a:cubicBezTo>
                <a:cubicBezTo>
                  <a:pt x="4513535" y="22968"/>
                  <a:pt x="-393745" y="3429108"/>
                  <a:pt x="25355" y="5014068"/>
                </a:cubicBezTo>
                <a:cubicBezTo>
                  <a:pt x="444455" y="6599028"/>
                  <a:pt x="5394915" y="8984088"/>
                  <a:pt x="7584395" y="9509868"/>
                </a:cubicBezTo>
                <a:cubicBezTo>
                  <a:pt x="9773875" y="10035648"/>
                  <a:pt x="11823655" y="8415128"/>
                  <a:pt x="13162235" y="8168748"/>
                </a:cubicBezTo>
              </a:path>
            </a:pathLst>
          </a:custGeom>
          <a:solidFill>
            <a:srgbClr val="5EB3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590CAEB-4C78-975B-F9E5-DCECC524CCD3}"/>
              </a:ext>
            </a:extLst>
          </p:cNvPr>
          <p:cNvSpPr/>
          <p:nvPr/>
        </p:nvSpPr>
        <p:spPr>
          <a:xfrm rot="21376291" flipH="1">
            <a:off x="1234441" y="-1343464"/>
            <a:ext cx="13845238" cy="4326875"/>
          </a:xfrm>
          <a:custGeom>
            <a:avLst/>
            <a:gdLst>
              <a:gd name="connsiteX0" fmla="*/ 2588453 w 14072096"/>
              <a:gd name="connsiteY0" fmla="*/ 4159235 h 4326875"/>
              <a:gd name="connsiteX1" fmla="*/ 5971733 w 14072096"/>
              <a:gd name="connsiteY1" fmla="*/ 577835 h 4326875"/>
              <a:gd name="connsiteX2" fmla="*/ 14003213 w 14072096"/>
              <a:gd name="connsiteY2" fmla="*/ 227315 h 4326875"/>
              <a:gd name="connsiteX3" fmla="*/ 973013 w 14072096"/>
              <a:gd name="connsiteY3" fmla="*/ 349235 h 4326875"/>
              <a:gd name="connsiteX4" fmla="*/ 1948373 w 14072096"/>
              <a:gd name="connsiteY4" fmla="*/ 4326875 h 432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72096" h="4326875">
                <a:moveTo>
                  <a:pt x="2588453" y="4159235"/>
                </a:moveTo>
                <a:cubicBezTo>
                  <a:pt x="3328863" y="2696195"/>
                  <a:pt x="4069273" y="1233155"/>
                  <a:pt x="5971733" y="577835"/>
                </a:cubicBezTo>
                <a:cubicBezTo>
                  <a:pt x="7874193" y="-77485"/>
                  <a:pt x="14836333" y="265415"/>
                  <a:pt x="14003213" y="227315"/>
                </a:cubicBezTo>
                <a:cubicBezTo>
                  <a:pt x="13170093" y="189215"/>
                  <a:pt x="2982153" y="-334025"/>
                  <a:pt x="973013" y="349235"/>
                </a:cubicBezTo>
                <a:cubicBezTo>
                  <a:pt x="-1036127" y="1032495"/>
                  <a:pt x="456123" y="2679685"/>
                  <a:pt x="1948373" y="4326875"/>
                </a:cubicBezTo>
              </a:path>
            </a:pathLst>
          </a:custGeom>
          <a:solidFill>
            <a:srgbClr val="011E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69E405-3407-4350-85F1-20BC46EDFA6B}"/>
              </a:ext>
            </a:extLst>
          </p:cNvPr>
          <p:cNvSpPr/>
          <p:nvPr/>
        </p:nvSpPr>
        <p:spPr>
          <a:xfrm>
            <a:off x="-4324442" y="-426720"/>
            <a:ext cx="16171446" cy="9658290"/>
          </a:xfrm>
          <a:custGeom>
            <a:avLst/>
            <a:gdLst>
              <a:gd name="connsiteX0" fmla="*/ 3791042 w 16171446"/>
              <a:gd name="connsiteY0" fmla="*/ 0 h 9658290"/>
              <a:gd name="connsiteX1" fmla="*/ 6732362 w 16171446"/>
              <a:gd name="connsiteY1" fmla="*/ 8580120 h 9658290"/>
              <a:gd name="connsiteX2" fmla="*/ 16150682 w 16171446"/>
              <a:gd name="connsiteY2" fmla="*/ 8732520 h 9658290"/>
              <a:gd name="connsiteX3" fmla="*/ 9003122 w 16171446"/>
              <a:gd name="connsiteY3" fmla="*/ 9646920 h 9658290"/>
              <a:gd name="connsiteX4" fmla="*/ 316322 w 16171446"/>
              <a:gd name="connsiteY4" fmla="*/ 8016240 h 9658290"/>
              <a:gd name="connsiteX5" fmla="*/ 1947002 w 16171446"/>
              <a:gd name="connsiteY5" fmla="*/ 1402080 h 965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71446" h="9658290">
                <a:moveTo>
                  <a:pt x="3791042" y="0"/>
                </a:moveTo>
                <a:cubicBezTo>
                  <a:pt x="4231732" y="3562350"/>
                  <a:pt x="4672422" y="7124700"/>
                  <a:pt x="6732362" y="8580120"/>
                </a:cubicBezTo>
                <a:cubicBezTo>
                  <a:pt x="8792302" y="10035540"/>
                  <a:pt x="15772222" y="8554720"/>
                  <a:pt x="16150682" y="8732520"/>
                </a:cubicBezTo>
                <a:cubicBezTo>
                  <a:pt x="16529142" y="8910320"/>
                  <a:pt x="11642182" y="9766300"/>
                  <a:pt x="9003122" y="9646920"/>
                </a:cubicBezTo>
                <a:cubicBezTo>
                  <a:pt x="6364062" y="9527540"/>
                  <a:pt x="1492342" y="9390380"/>
                  <a:pt x="316322" y="8016240"/>
                </a:cubicBezTo>
                <a:cubicBezTo>
                  <a:pt x="-859698" y="6642100"/>
                  <a:pt x="1596482" y="2514600"/>
                  <a:pt x="1947002" y="1402080"/>
                </a:cubicBezTo>
              </a:path>
            </a:pathLst>
          </a:custGeom>
          <a:solidFill>
            <a:srgbClr val="9AB6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B9B2F2-E61A-5AFD-0A13-0D77BD4E9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96" y="203783"/>
            <a:ext cx="3988389" cy="92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244AAC-FB05-8C29-7F8D-2FB4251E9236}"/>
              </a:ext>
            </a:extLst>
          </p:cNvPr>
          <p:cNvSpPr txBox="1"/>
          <p:nvPr/>
        </p:nvSpPr>
        <p:spPr>
          <a:xfrm>
            <a:off x="1830729" y="2165646"/>
            <a:ext cx="85305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4400" dirty="0">
                <a:latin typeface="Bahnschrift" panose="020B0502040204020203" pitchFamily="34" charset="0"/>
              </a:rPr>
              <a:t>Machine Learning techniques </a:t>
            </a:r>
            <a:r>
              <a:rPr lang="en-GB" sz="4400" dirty="0">
                <a:latin typeface="Bahnschrift" panose="020B0502040204020203" pitchFamily="34" charset="0"/>
              </a:rPr>
              <a:t>applied</a:t>
            </a:r>
            <a:r>
              <a:rPr lang="fr-BE" sz="4400" dirty="0">
                <a:latin typeface="Bahnschrift" panose="020B0502040204020203" pitchFamily="34" charset="0"/>
              </a:rPr>
              <a:t> to neutrinos recognition </a:t>
            </a:r>
            <a:endParaRPr lang="en-BE" sz="4400" dirty="0">
              <a:latin typeface="Bahnschrif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3BBD60-B679-EC34-07CE-BAB064A03FCE}"/>
              </a:ext>
            </a:extLst>
          </p:cNvPr>
          <p:cNvSpPr txBox="1"/>
          <p:nvPr/>
        </p:nvSpPr>
        <p:spPr>
          <a:xfrm>
            <a:off x="1830729" y="3777930"/>
            <a:ext cx="853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200" dirty="0">
                <a:latin typeface="Bahnschrift" panose="020B0502040204020203" pitchFamily="34" charset="0"/>
              </a:rPr>
              <a:t>- </a:t>
            </a:r>
            <a:r>
              <a:rPr lang="en-US" sz="3200" dirty="0">
                <a:latin typeface="Bahnschrift" panose="020B0502040204020203" pitchFamily="34" charset="0"/>
              </a:rPr>
              <a:t>Selection of track events in KM3NeT/ORCA</a:t>
            </a:r>
            <a:r>
              <a:rPr lang="fr-BE" sz="3200" dirty="0">
                <a:latin typeface="Bahnschrift" panose="020B0502040204020203" pitchFamily="34" charset="0"/>
              </a:rPr>
              <a:t>-</a:t>
            </a:r>
            <a:endParaRPr lang="en-BE" sz="3200" dirty="0">
              <a:latin typeface="Bahnschrif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1B1C57-365F-5857-B874-49DB3CA53956}"/>
              </a:ext>
            </a:extLst>
          </p:cNvPr>
          <p:cNvSpPr txBox="1"/>
          <p:nvPr/>
        </p:nvSpPr>
        <p:spPr>
          <a:xfrm>
            <a:off x="1162456" y="5170934"/>
            <a:ext cx="85305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>
                <a:latin typeface="Bahnschrift" panose="020B0502040204020203" pitchFamily="34" charset="0"/>
              </a:rPr>
              <a:t>Louis Lovat</a:t>
            </a:r>
          </a:p>
          <a:p>
            <a:r>
              <a:rPr lang="fr-BE" sz="2800" dirty="0">
                <a:latin typeface="Bahnschrift" panose="020B0502040204020203" pitchFamily="34" charset="0"/>
              </a:rPr>
              <a:t>Mathieu Lamoureux</a:t>
            </a:r>
          </a:p>
          <a:p>
            <a:r>
              <a:rPr lang="fr-BE" sz="2800" dirty="0" err="1">
                <a:latin typeface="Bahnschrift" panose="020B0502040204020203" pitchFamily="34" charset="0"/>
              </a:rPr>
              <a:t>Gwenhaël</a:t>
            </a:r>
            <a:r>
              <a:rPr lang="fr-BE" sz="2800" dirty="0">
                <a:latin typeface="Bahnschrift" panose="020B0502040204020203" pitchFamily="34" charset="0"/>
              </a:rPr>
              <a:t> de </a:t>
            </a:r>
            <a:r>
              <a:rPr lang="fr-BE" sz="2800" dirty="0" err="1">
                <a:latin typeface="Bahnschrift" panose="020B0502040204020203" pitchFamily="34" charset="0"/>
              </a:rPr>
              <a:t>Wasseige</a:t>
            </a:r>
            <a:endParaRPr lang="en-BE" sz="2800" dirty="0">
              <a:latin typeface="Bahnschrift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6E589A-AB85-FC5F-2240-4C5103DA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2B0-7AF1-4D43-9F33-A6298E0E7F18}" type="slidenum">
              <a:rPr lang="en-BE" sz="1800" smtClean="0">
                <a:solidFill>
                  <a:schemeClr val="bg1"/>
                </a:solidFill>
                <a:latin typeface="Bahnschrift" panose="020B0502040204020203" pitchFamily="34" charset="0"/>
              </a:rPr>
              <a:t>1</a:t>
            </a:fld>
            <a:endParaRPr lang="en-BE" sz="1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46050F-6F79-AE44-C09A-C3CC30CED9B4}"/>
              </a:ext>
            </a:extLst>
          </p:cNvPr>
          <p:cNvSpPr txBox="1"/>
          <p:nvPr/>
        </p:nvSpPr>
        <p:spPr>
          <a:xfrm>
            <a:off x="7405978" y="434938"/>
            <a:ext cx="3444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2400" dirty="0" err="1">
                <a:latin typeface="Bahnschrift" panose="020B0502040204020203" pitchFamily="34" charset="0"/>
              </a:rPr>
              <a:t>December</a:t>
            </a:r>
            <a:r>
              <a:rPr lang="fr-BE" sz="2400" dirty="0">
                <a:latin typeface="Bahnschrift" panose="020B0502040204020203" pitchFamily="34" charset="0"/>
              </a:rPr>
              <a:t> 12, 2023</a:t>
            </a:r>
            <a:endParaRPr lang="en-BE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89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a model&#10;&#10;Description automatically generated">
            <a:extLst>
              <a:ext uri="{FF2B5EF4-FFF2-40B4-BE49-F238E27FC236}">
                <a16:creationId xmlns:a16="http://schemas.microsoft.com/office/drawing/2014/main" id="{0FC8B70A-65FC-161D-5277-D984281AA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399810"/>
            <a:ext cx="5852172" cy="4389129"/>
          </a:xfrm>
          <a:prstGeom prst="rect">
            <a:avLst/>
          </a:prstGeom>
        </p:spPr>
      </p:pic>
      <p:pic>
        <p:nvPicPr>
          <p:cNvPr id="13" name="Picture 12" descr="A graph of a number of particles&#10;&#10;Description automatically generated">
            <a:extLst>
              <a:ext uri="{FF2B5EF4-FFF2-40B4-BE49-F238E27FC236}">
                <a16:creationId xmlns:a16="http://schemas.microsoft.com/office/drawing/2014/main" id="{2F83A5FD-CCB0-6945-26E2-A9D063C52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248" y="1392829"/>
            <a:ext cx="5852172" cy="4389129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2B26BDA-28E2-098D-949D-9D03C6BE05AC}"/>
              </a:ext>
            </a:extLst>
          </p:cNvPr>
          <p:cNvSpPr/>
          <p:nvPr/>
        </p:nvSpPr>
        <p:spPr>
          <a:xfrm rot="379208" flipH="1">
            <a:off x="3217976" y="-68792"/>
            <a:ext cx="12950045" cy="9614170"/>
          </a:xfrm>
          <a:custGeom>
            <a:avLst/>
            <a:gdLst>
              <a:gd name="connsiteX0" fmla="*/ 12049715 w 13162235"/>
              <a:gd name="connsiteY0" fmla="*/ 7894428 h 9614170"/>
              <a:gd name="connsiteX1" fmla="*/ 3362915 w 13162235"/>
              <a:gd name="connsiteY1" fmla="*/ 4876908 h 9614170"/>
              <a:gd name="connsiteX2" fmla="*/ 5069795 w 13162235"/>
              <a:gd name="connsiteY2" fmla="*/ 108 h 9614170"/>
              <a:gd name="connsiteX3" fmla="*/ 25355 w 13162235"/>
              <a:gd name="connsiteY3" fmla="*/ 5014068 h 9614170"/>
              <a:gd name="connsiteX4" fmla="*/ 7584395 w 13162235"/>
              <a:gd name="connsiteY4" fmla="*/ 9509868 h 9614170"/>
              <a:gd name="connsiteX5" fmla="*/ 13162235 w 13162235"/>
              <a:gd name="connsiteY5" fmla="*/ 8168748 h 9614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62235" h="9614170">
                <a:moveTo>
                  <a:pt x="12049715" y="7894428"/>
                </a:moveTo>
                <a:cubicBezTo>
                  <a:pt x="8287975" y="7043528"/>
                  <a:pt x="4526235" y="6192628"/>
                  <a:pt x="3362915" y="4876908"/>
                </a:cubicBezTo>
                <a:cubicBezTo>
                  <a:pt x="2199595" y="3561188"/>
                  <a:pt x="5626055" y="-22752"/>
                  <a:pt x="5069795" y="108"/>
                </a:cubicBezTo>
                <a:cubicBezTo>
                  <a:pt x="4513535" y="22968"/>
                  <a:pt x="-393745" y="3429108"/>
                  <a:pt x="25355" y="5014068"/>
                </a:cubicBezTo>
                <a:cubicBezTo>
                  <a:pt x="444455" y="6599028"/>
                  <a:pt x="5394915" y="8984088"/>
                  <a:pt x="7584395" y="9509868"/>
                </a:cubicBezTo>
                <a:cubicBezTo>
                  <a:pt x="9773875" y="10035648"/>
                  <a:pt x="11823655" y="8415128"/>
                  <a:pt x="13162235" y="8168748"/>
                </a:cubicBezTo>
              </a:path>
            </a:pathLst>
          </a:custGeom>
          <a:solidFill>
            <a:srgbClr val="5EB3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590CAEB-4C78-975B-F9E5-DCECC524CCD3}"/>
              </a:ext>
            </a:extLst>
          </p:cNvPr>
          <p:cNvSpPr/>
          <p:nvPr/>
        </p:nvSpPr>
        <p:spPr>
          <a:xfrm rot="21376291" flipH="1">
            <a:off x="1234441" y="-1343464"/>
            <a:ext cx="13845238" cy="4326875"/>
          </a:xfrm>
          <a:custGeom>
            <a:avLst/>
            <a:gdLst>
              <a:gd name="connsiteX0" fmla="*/ 2588453 w 14072096"/>
              <a:gd name="connsiteY0" fmla="*/ 4159235 h 4326875"/>
              <a:gd name="connsiteX1" fmla="*/ 5971733 w 14072096"/>
              <a:gd name="connsiteY1" fmla="*/ 577835 h 4326875"/>
              <a:gd name="connsiteX2" fmla="*/ 14003213 w 14072096"/>
              <a:gd name="connsiteY2" fmla="*/ 227315 h 4326875"/>
              <a:gd name="connsiteX3" fmla="*/ 973013 w 14072096"/>
              <a:gd name="connsiteY3" fmla="*/ 349235 h 4326875"/>
              <a:gd name="connsiteX4" fmla="*/ 1948373 w 14072096"/>
              <a:gd name="connsiteY4" fmla="*/ 4326875 h 432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72096" h="4326875">
                <a:moveTo>
                  <a:pt x="2588453" y="4159235"/>
                </a:moveTo>
                <a:cubicBezTo>
                  <a:pt x="3328863" y="2696195"/>
                  <a:pt x="4069273" y="1233155"/>
                  <a:pt x="5971733" y="577835"/>
                </a:cubicBezTo>
                <a:cubicBezTo>
                  <a:pt x="7874193" y="-77485"/>
                  <a:pt x="14836333" y="265415"/>
                  <a:pt x="14003213" y="227315"/>
                </a:cubicBezTo>
                <a:cubicBezTo>
                  <a:pt x="13170093" y="189215"/>
                  <a:pt x="2982153" y="-334025"/>
                  <a:pt x="973013" y="349235"/>
                </a:cubicBezTo>
                <a:cubicBezTo>
                  <a:pt x="-1036127" y="1032495"/>
                  <a:pt x="456123" y="2679685"/>
                  <a:pt x="1948373" y="4326875"/>
                </a:cubicBezTo>
              </a:path>
            </a:pathLst>
          </a:custGeom>
          <a:solidFill>
            <a:srgbClr val="011E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69E405-3407-4350-85F1-20BC46EDFA6B}"/>
              </a:ext>
            </a:extLst>
          </p:cNvPr>
          <p:cNvSpPr/>
          <p:nvPr/>
        </p:nvSpPr>
        <p:spPr>
          <a:xfrm>
            <a:off x="-4324442" y="-426720"/>
            <a:ext cx="16171446" cy="9658290"/>
          </a:xfrm>
          <a:custGeom>
            <a:avLst/>
            <a:gdLst>
              <a:gd name="connsiteX0" fmla="*/ 3791042 w 16171446"/>
              <a:gd name="connsiteY0" fmla="*/ 0 h 9658290"/>
              <a:gd name="connsiteX1" fmla="*/ 6732362 w 16171446"/>
              <a:gd name="connsiteY1" fmla="*/ 8580120 h 9658290"/>
              <a:gd name="connsiteX2" fmla="*/ 16150682 w 16171446"/>
              <a:gd name="connsiteY2" fmla="*/ 8732520 h 9658290"/>
              <a:gd name="connsiteX3" fmla="*/ 9003122 w 16171446"/>
              <a:gd name="connsiteY3" fmla="*/ 9646920 h 9658290"/>
              <a:gd name="connsiteX4" fmla="*/ 316322 w 16171446"/>
              <a:gd name="connsiteY4" fmla="*/ 8016240 h 9658290"/>
              <a:gd name="connsiteX5" fmla="*/ 1947002 w 16171446"/>
              <a:gd name="connsiteY5" fmla="*/ 1402080 h 965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71446" h="9658290">
                <a:moveTo>
                  <a:pt x="3791042" y="0"/>
                </a:moveTo>
                <a:cubicBezTo>
                  <a:pt x="4231732" y="3562350"/>
                  <a:pt x="4672422" y="7124700"/>
                  <a:pt x="6732362" y="8580120"/>
                </a:cubicBezTo>
                <a:cubicBezTo>
                  <a:pt x="8792302" y="10035540"/>
                  <a:pt x="15772222" y="8554720"/>
                  <a:pt x="16150682" y="8732520"/>
                </a:cubicBezTo>
                <a:cubicBezTo>
                  <a:pt x="16529142" y="8910320"/>
                  <a:pt x="11642182" y="9766300"/>
                  <a:pt x="9003122" y="9646920"/>
                </a:cubicBezTo>
                <a:cubicBezTo>
                  <a:pt x="6364062" y="9527540"/>
                  <a:pt x="1492342" y="9390380"/>
                  <a:pt x="316322" y="8016240"/>
                </a:cubicBezTo>
                <a:cubicBezTo>
                  <a:pt x="-859698" y="6642100"/>
                  <a:pt x="1596482" y="2514600"/>
                  <a:pt x="1947002" y="1402080"/>
                </a:cubicBezTo>
              </a:path>
            </a:pathLst>
          </a:custGeom>
          <a:solidFill>
            <a:srgbClr val="9AB6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6E589A-AB85-FC5F-2240-4C5103DA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2B0-7AF1-4D43-9F33-A6298E0E7F18}" type="slidenum">
              <a:rPr lang="en-BE" sz="1800" smtClean="0">
                <a:solidFill>
                  <a:schemeClr val="bg1"/>
                </a:solidFill>
                <a:latin typeface="Bahnschrift" panose="020B0502040204020203" pitchFamily="34" charset="0"/>
              </a:rPr>
              <a:t>10</a:t>
            </a:fld>
            <a:endParaRPr lang="en-BE" sz="1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207EE-FC42-FB11-A8C2-3A6784AD2809}"/>
              </a:ext>
            </a:extLst>
          </p:cNvPr>
          <p:cNvSpPr txBox="1"/>
          <p:nvPr/>
        </p:nvSpPr>
        <p:spPr>
          <a:xfrm>
            <a:off x="470850" y="281364"/>
            <a:ext cx="8139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>
                <a:latin typeface="Bahnschrift" panose="020B0502040204020203" pitchFamily="34" charset="0"/>
              </a:rPr>
              <a:t>Résultats du MLP</a:t>
            </a:r>
          </a:p>
        </p:txBody>
      </p:sp>
    </p:spTree>
    <p:extLst>
      <p:ext uri="{BB962C8B-B14F-4D97-AF65-F5344CB8AC3E}">
        <p14:creationId xmlns:p14="http://schemas.microsoft.com/office/powerpoint/2010/main" val="4242508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A2AE3DA-7358-7648-6136-710087021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223" y="1045315"/>
            <a:ext cx="12192000" cy="5418667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2B26BDA-28E2-098D-949D-9D03C6BE05AC}"/>
              </a:ext>
            </a:extLst>
          </p:cNvPr>
          <p:cNvSpPr/>
          <p:nvPr/>
        </p:nvSpPr>
        <p:spPr>
          <a:xfrm rot="379208" flipH="1">
            <a:off x="3217976" y="-68792"/>
            <a:ext cx="12950045" cy="9614170"/>
          </a:xfrm>
          <a:custGeom>
            <a:avLst/>
            <a:gdLst>
              <a:gd name="connsiteX0" fmla="*/ 12049715 w 13162235"/>
              <a:gd name="connsiteY0" fmla="*/ 7894428 h 9614170"/>
              <a:gd name="connsiteX1" fmla="*/ 3362915 w 13162235"/>
              <a:gd name="connsiteY1" fmla="*/ 4876908 h 9614170"/>
              <a:gd name="connsiteX2" fmla="*/ 5069795 w 13162235"/>
              <a:gd name="connsiteY2" fmla="*/ 108 h 9614170"/>
              <a:gd name="connsiteX3" fmla="*/ 25355 w 13162235"/>
              <a:gd name="connsiteY3" fmla="*/ 5014068 h 9614170"/>
              <a:gd name="connsiteX4" fmla="*/ 7584395 w 13162235"/>
              <a:gd name="connsiteY4" fmla="*/ 9509868 h 9614170"/>
              <a:gd name="connsiteX5" fmla="*/ 13162235 w 13162235"/>
              <a:gd name="connsiteY5" fmla="*/ 8168748 h 9614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62235" h="9614170">
                <a:moveTo>
                  <a:pt x="12049715" y="7894428"/>
                </a:moveTo>
                <a:cubicBezTo>
                  <a:pt x="8287975" y="7043528"/>
                  <a:pt x="4526235" y="6192628"/>
                  <a:pt x="3362915" y="4876908"/>
                </a:cubicBezTo>
                <a:cubicBezTo>
                  <a:pt x="2199595" y="3561188"/>
                  <a:pt x="5626055" y="-22752"/>
                  <a:pt x="5069795" y="108"/>
                </a:cubicBezTo>
                <a:cubicBezTo>
                  <a:pt x="4513535" y="22968"/>
                  <a:pt x="-393745" y="3429108"/>
                  <a:pt x="25355" y="5014068"/>
                </a:cubicBezTo>
                <a:cubicBezTo>
                  <a:pt x="444455" y="6599028"/>
                  <a:pt x="5394915" y="8984088"/>
                  <a:pt x="7584395" y="9509868"/>
                </a:cubicBezTo>
                <a:cubicBezTo>
                  <a:pt x="9773875" y="10035648"/>
                  <a:pt x="11823655" y="8415128"/>
                  <a:pt x="13162235" y="8168748"/>
                </a:cubicBezTo>
              </a:path>
            </a:pathLst>
          </a:custGeom>
          <a:solidFill>
            <a:srgbClr val="5EB3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590CAEB-4C78-975B-F9E5-DCECC524CCD3}"/>
              </a:ext>
            </a:extLst>
          </p:cNvPr>
          <p:cNvSpPr/>
          <p:nvPr/>
        </p:nvSpPr>
        <p:spPr>
          <a:xfrm rot="21376291" flipH="1">
            <a:off x="1234441" y="-1343464"/>
            <a:ext cx="13845238" cy="4326875"/>
          </a:xfrm>
          <a:custGeom>
            <a:avLst/>
            <a:gdLst>
              <a:gd name="connsiteX0" fmla="*/ 2588453 w 14072096"/>
              <a:gd name="connsiteY0" fmla="*/ 4159235 h 4326875"/>
              <a:gd name="connsiteX1" fmla="*/ 5971733 w 14072096"/>
              <a:gd name="connsiteY1" fmla="*/ 577835 h 4326875"/>
              <a:gd name="connsiteX2" fmla="*/ 14003213 w 14072096"/>
              <a:gd name="connsiteY2" fmla="*/ 227315 h 4326875"/>
              <a:gd name="connsiteX3" fmla="*/ 973013 w 14072096"/>
              <a:gd name="connsiteY3" fmla="*/ 349235 h 4326875"/>
              <a:gd name="connsiteX4" fmla="*/ 1948373 w 14072096"/>
              <a:gd name="connsiteY4" fmla="*/ 4326875 h 432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72096" h="4326875">
                <a:moveTo>
                  <a:pt x="2588453" y="4159235"/>
                </a:moveTo>
                <a:cubicBezTo>
                  <a:pt x="3328863" y="2696195"/>
                  <a:pt x="4069273" y="1233155"/>
                  <a:pt x="5971733" y="577835"/>
                </a:cubicBezTo>
                <a:cubicBezTo>
                  <a:pt x="7874193" y="-77485"/>
                  <a:pt x="14836333" y="265415"/>
                  <a:pt x="14003213" y="227315"/>
                </a:cubicBezTo>
                <a:cubicBezTo>
                  <a:pt x="13170093" y="189215"/>
                  <a:pt x="2982153" y="-334025"/>
                  <a:pt x="973013" y="349235"/>
                </a:cubicBezTo>
                <a:cubicBezTo>
                  <a:pt x="-1036127" y="1032495"/>
                  <a:pt x="456123" y="2679685"/>
                  <a:pt x="1948373" y="4326875"/>
                </a:cubicBezTo>
              </a:path>
            </a:pathLst>
          </a:custGeom>
          <a:solidFill>
            <a:srgbClr val="011E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69E405-3407-4350-85F1-20BC46EDFA6B}"/>
              </a:ext>
            </a:extLst>
          </p:cNvPr>
          <p:cNvSpPr/>
          <p:nvPr/>
        </p:nvSpPr>
        <p:spPr>
          <a:xfrm>
            <a:off x="-4324442" y="-426720"/>
            <a:ext cx="16171446" cy="9658290"/>
          </a:xfrm>
          <a:custGeom>
            <a:avLst/>
            <a:gdLst>
              <a:gd name="connsiteX0" fmla="*/ 3791042 w 16171446"/>
              <a:gd name="connsiteY0" fmla="*/ 0 h 9658290"/>
              <a:gd name="connsiteX1" fmla="*/ 6732362 w 16171446"/>
              <a:gd name="connsiteY1" fmla="*/ 8580120 h 9658290"/>
              <a:gd name="connsiteX2" fmla="*/ 16150682 w 16171446"/>
              <a:gd name="connsiteY2" fmla="*/ 8732520 h 9658290"/>
              <a:gd name="connsiteX3" fmla="*/ 9003122 w 16171446"/>
              <a:gd name="connsiteY3" fmla="*/ 9646920 h 9658290"/>
              <a:gd name="connsiteX4" fmla="*/ 316322 w 16171446"/>
              <a:gd name="connsiteY4" fmla="*/ 8016240 h 9658290"/>
              <a:gd name="connsiteX5" fmla="*/ 1947002 w 16171446"/>
              <a:gd name="connsiteY5" fmla="*/ 1402080 h 965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71446" h="9658290">
                <a:moveTo>
                  <a:pt x="3791042" y="0"/>
                </a:moveTo>
                <a:cubicBezTo>
                  <a:pt x="4231732" y="3562350"/>
                  <a:pt x="4672422" y="7124700"/>
                  <a:pt x="6732362" y="8580120"/>
                </a:cubicBezTo>
                <a:cubicBezTo>
                  <a:pt x="8792302" y="10035540"/>
                  <a:pt x="15772222" y="8554720"/>
                  <a:pt x="16150682" y="8732520"/>
                </a:cubicBezTo>
                <a:cubicBezTo>
                  <a:pt x="16529142" y="8910320"/>
                  <a:pt x="11642182" y="9766300"/>
                  <a:pt x="9003122" y="9646920"/>
                </a:cubicBezTo>
                <a:cubicBezTo>
                  <a:pt x="6364062" y="9527540"/>
                  <a:pt x="1492342" y="9390380"/>
                  <a:pt x="316322" y="8016240"/>
                </a:cubicBezTo>
                <a:cubicBezTo>
                  <a:pt x="-859698" y="6642100"/>
                  <a:pt x="1596482" y="2514600"/>
                  <a:pt x="1947002" y="1402080"/>
                </a:cubicBezTo>
              </a:path>
            </a:pathLst>
          </a:custGeom>
          <a:solidFill>
            <a:srgbClr val="9AB6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6E589A-AB85-FC5F-2240-4C5103DA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2B0-7AF1-4D43-9F33-A6298E0E7F18}" type="slidenum">
              <a:rPr lang="en-BE" sz="1800" smtClean="0">
                <a:solidFill>
                  <a:schemeClr val="bg1"/>
                </a:solidFill>
                <a:latin typeface="Bahnschrift" panose="020B0502040204020203" pitchFamily="34" charset="0"/>
              </a:rPr>
              <a:t>11</a:t>
            </a:fld>
            <a:endParaRPr lang="en-BE" sz="1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207EE-FC42-FB11-A8C2-3A6784AD2809}"/>
              </a:ext>
            </a:extLst>
          </p:cNvPr>
          <p:cNvSpPr txBox="1"/>
          <p:nvPr/>
        </p:nvSpPr>
        <p:spPr>
          <a:xfrm>
            <a:off x="470850" y="281364"/>
            <a:ext cx="8139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>
                <a:latin typeface="Bahnschrift" panose="020B0502040204020203" pitchFamily="34" charset="0"/>
              </a:rPr>
              <a:t>Résultats du MLP</a:t>
            </a:r>
          </a:p>
        </p:txBody>
      </p:sp>
    </p:spTree>
    <p:extLst>
      <p:ext uri="{BB962C8B-B14F-4D97-AF65-F5344CB8AC3E}">
        <p14:creationId xmlns:p14="http://schemas.microsoft.com/office/powerpoint/2010/main" val="1707744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a model distribution&#10;&#10;Description automatically generated with medium confidence">
            <a:extLst>
              <a:ext uri="{FF2B5EF4-FFF2-40B4-BE49-F238E27FC236}">
                <a16:creationId xmlns:a16="http://schemas.microsoft.com/office/drawing/2014/main" id="{BACD186D-9E45-B182-7767-9A9E65BA0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96" y="1560082"/>
            <a:ext cx="5852172" cy="4389129"/>
          </a:xfrm>
          <a:prstGeom prst="rect">
            <a:avLst/>
          </a:prstGeom>
        </p:spPr>
      </p:pic>
      <p:pic>
        <p:nvPicPr>
          <p:cNvPr id="11" name="Picture 10" descr="A graph of a graph showing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CFC8DBB0-A59B-32A3-3BBA-B1C843FA1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897" y="1560083"/>
            <a:ext cx="5852172" cy="4389129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2B26BDA-28E2-098D-949D-9D03C6BE05AC}"/>
              </a:ext>
            </a:extLst>
          </p:cNvPr>
          <p:cNvSpPr/>
          <p:nvPr/>
        </p:nvSpPr>
        <p:spPr>
          <a:xfrm rot="379208" flipH="1">
            <a:off x="3217976" y="-68792"/>
            <a:ext cx="12950045" cy="9614170"/>
          </a:xfrm>
          <a:custGeom>
            <a:avLst/>
            <a:gdLst>
              <a:gd name="connsiteX0" fmla="*/ 12049715 w 13162235"/>
              <a:gd name="connsiteY0" fmla="*/ 7894428 h 9614170"/>
              <a:gd name="connsiteX1" fmla="*/ 3362915 w 13162235"/>
              <a:gd name="connsiteY1" fmla="*/ 4876908 h 9614170"/>
              <a:gd name="connsiteX2" fmla="*/ 5069795 w 13162235"/>
              <a:gd name="connsiteY2" fmla="*/ 108 h 9614170"/>
              <a:gd name="connsiteX3" fmla="*/ 25355 w 13162235"/>
              <a:gd name="connsiteY3" fmla="*/ 5014068 h 9614170"/>
              <a:gd name="connsiteX4" fmla="*/ 7584395 w 13162235"/>
              <a:gd name="connsiteY4" fmla="*/ 9509868 h 9614170"/>
              <a:gd name="connsiteX5" fmla="*/ 13162235 w 13162235"/>
              <a:gd name="connsiteY5" fmla="*/ 8168748 h 9614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62235" h="9614170">
                <a:moveTo>
                  <a:pt x="12049715" y="7894428"/>
                </a:moveTo>
                <a:cubicBezTo>
                  <a:pt x="8287975" y="7043528"/>
                  <a:pt x="4526235" y="6192628"/>
                  <a:pt x="3362915" y="4876908"/>
                </a:cubicBezTo>
                <a:cubicBezTo>
                  <a:pt x="2199595" y="3561188"/>
                  <a:pt x="5626055" y="-22752"/>
                  <a:pt x="5069795" y="108"/>
                </a:cubicBezTo>
                <a:cubicBezTo>
                  <a:pt x="4513535" y="22968"/>
                  <a:pt x="-393745" y="3429108"/>
                  <a:pt x="25355" y="5014068"/>
                </a:cubicBezTo>
                <a:cubicBezTo>
                  <a:pt x="444455" y="6599028"/>
                  <a:pt x="5394915" y="8984088"/>
                  <a:pt x="7584395" y="9509868"/>
                </a:cubicBezTo>
                <a:cubicBezTo>
                  <a:pt x="9773875" y="10035648"/>
                  <a:pt x="11823655" y="8415128"/>
                  <a:pt x="13162235" y="8168748"/>
                </a:cubicBezTo>
              </a:path>
            </a:pathLst>
          </a:custGeom>
          <a:solidFill>
            <a:srgbClr val="5EB3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590CAEB-4C78-975B-F9E5-DCECC524CCD3}"/>
              </a:ext>
            </a:extLst>
          </p:cNvPr>
          <p:cNvSpPr/>
          <p:nvPr/>
        </p:nvSpPr>
        <p:spPr>
          <a:xfrm rot="21376291" flipH="1">
            <a:off x="1234441" y="-1343464"/>
            <a:ext cx="13845238" cy="4326875"/>
          </a:xfrm>
          <a:custGeom>
            <a:avLst/>
            <a:gdLst>
              <a:gd name="connsiteX0" fmla="*/ 2588453 w 14072096"/>
              <a:gd name="connsiteY0" fmla="*/ 4159235 h 4326875"/>
              <a:gd name="connsiteX1" fmla="*/ 5971733 w 14072096"/>
              <a:gd name="connsiteY1" fmla="*/ 577835 h 4326875"/>
              <a:gd name="connsiteX2" fmla="*/ 14003213 w 14072096"/>
              <a:gd name="connsiteY2" fmla="*/ 227315 h 4326875"/>
              <a:gd name="connsiteX3" fmla="*/ 973013 w 14072096"/>
              <a:gd name="connsiteY3" fmla="*/ 349235 h 4326875"/>
              <a:gd name="connsiteX4" fmla="*/ 1948373 w 14072096"/>
              <a:gd name="connsiteY4" fmla="*/ 4326875 h 432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72096" h="4326875">
                <a:moveTo>
                  <a:pt x="2588453" y="4159235"/>
                </a:moveTo>
                <a:cubicBezTo>
                  <a:pt x="3328863" y="2696195"/>
                  <a:pt x="4069273" y="1233155"/>
                  <a:pt x="5971733" y="577835"/>
                </a:cubicBezTo>
                <a:cubicBezTo>
                  <a:pt x="7874193" y="-77485"/>
                  <a:pt x="14836333" y="265415"/>
                  <a:pt x="14003213" y="227315"/>
                </a:cubicBezTo>
                <a:cubicBezTo>
                  <a:pt x="13170093" y="189215"/>
                  <a:pt x="2982153" y="-334025"/>
                  <a:pt x="973013" y="349235"/>
                </a:cubicBezTo>
                <a:cubicBezTo>
                  <a:pt x="-1036127" y="1032495"/>
                  <a:pt x="456123" y="2679685"/>
                  <a:pt x="1948373" y="4326875"/>
                </a:cubicBezTo>
              </a:path>
            </a:pathLst>
          </a:custGeom>
          <a:solidFill>
            <a:srgbClr val="011E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69E405-3407-4350-85F1-20BC46EDFA6B}"/>
              </a:ext>
            </a:extLst>
          </p:cNvPr>
          <p:cNvSpPr/>
          <p:nvPr/>
        </p:nvSpPr>
        <p:spPr>
          <a:xfrm>
            <a:off x="-4324442" y="-426720"/>
            <a:ext cx="16171446" cy="9658290"/>
          </a:xfrm>
          <a:custGeom>
            <a:avLst/>
            <a:gdLst>
              <a:gd name="connsiteX0" fmla="*/ 3791042 w 16171446"/>
              <a:gd name="connsiteY0" fmla="*/ 0 h 9658290"/>
              <a:gd name="connsiteX1" fmla="*/ 6732362 w 16171446"/>
              <a:gd name="connsiteY1" fmla="*/ 8580120 h 9658290"/>
              <a:gd name="connsiteX2" fmla="*/ 16150682 w 16171446"/>
              <a:gd name="connsiteY2" fmla="*/ 8732520 h 9658290"/>
              <a:gd name="connsiteX3" fmla="*/ 9003122 w 16171446"/>
              <a:gd name="connsiteY3" fmla="*/ 9646920 h 9658290"/>
              <a:gd name="connsiteX4" fmla="*/ 316322 w 16171446"/>
              <a:gd name="connsiteY4" fmla="*/ 8016240 h 9658290"/>
              <a:gd name="connsiteX5" fmla="*/ 1947002 w 16171446"/>
              <a:gd name="connsiteY5" fmla="*/ 1402080 h 965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71446" h="9658290">
                <a:moveTo>
                  <a:pt x="3791042" y="0"/>
                </a:moveTo>
                <a:cubicBezTo>
                  <a:pt x="4231732" y="3562350"/>
                  <a:pt x="4672422" y="7124700"/>
                  <a:pt x="6732362" y="8580120"/>
                </a:cubicBezTo>
                <a:cubicBezTo>
                  <a:pt x="8792302" y="10035540"/>
                  <a:pt x="15772222" y="8554720"/>
                  <a:pt x="16150682" y="8732520"/>
                </a:cubicBezTo>
                <a:cubicBezTo>
                  <a:pt x="16529142" y="8910320"/>
                  <a:pt x="11642182" y="9766300"/>
                  <a:pt x="9003122" y="9646920"/>
                </a:cubicBezTo>
                <a:cubicBezTo>
                  <a:pt x="6364062" y="9527540"/>
                  <a:pt x="1492342" y="9390380"/>
                  <a:pt x="316322" y="8016240"/>
                </a:cubicBezTo>
                <a:cubicBezTo>
                  <a:pt x="-859698" y="6642100"/>
                  <a:pt x="1596482" y="2514600"/>
                  <a:pt x="1947002" y="1402080"/>
                </a:cubicBezTo>
              </a:path>
            </a:pathLst>
          </a:custGeom>
          <a:solidFill>
            <a:srgbClr val="9AB6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6E589A-AB85-FC5F-2240-4C5103DA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2B0-7AF1-4D43-9F33-A6298E0E7F18}" type="slidenum">
              <a:rPr lang="en-BE" sz="1800" smtClean="0">
                <a:solidFill>
                  <a:schemeClr val="bg1"/>
                </a:solidFill>
                <a:latin typeface="Bahnschrift" panose="020B0502040204020203" pitchFamily="34" charset="0"/>
              </a:rPr>
              <a:t>12</a:t>
            </a:fld>
            <a:endParaRPr lang="en-BE" sz="1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207EE-FC42-FB11-A8C2-3A6784AD2809}"/>
              </a:ext>
            </a:extLst>
          </p:cNvPr>
          <p:cNvSpPr txBox="1"/>
          <p:nvPr/>
        </p:nvSpPr>
        <p:spPr>
          <a:xfrm>
            <a:off x="470850" y="281364"/>
            <a:ext cx="8139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>
                <a:latin typeface="Bahnschrift" panose="020B0502040204020203" pitchFamily="34" charset="0"/>
              </a:rPr>
              <a:t>(Résultats SVM)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BA02F4-DB39-A0EB-9964-312F67BCC583}"/>
              </a:ext>
            </a:extLst>
          </p:cNvPr>
          <p:cNvSpPr txBox="1"/>
          <p:nvPr/>
        </p:nvSpPr>
        <p:spPr>
          <a:xfrm>
            <a:off x="997876" y="1343390"/>
            <a:ext cx="173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>
                <a:latin typeface="Bahnschrift" panose="020B0502040204020203" pitchFamily="34" charset="0"/>
              </a:rPr>
              <a:t>(</a:t>
            </a:r>
            <a:r>
              <a:rPr lang="fr-BE" sz="2400" dirty="0" err="1">
                <a:latin typeface="Bahnschrift" panose="020B0502040204020203" pitchFamily="34" charset="0"/>
              </a:rPr>
              <a:t>Balanced</a:t>
            </a:r>
            <a:r>
              <a:rPr lang="fr-BE" sz="2400" dirty="0">
                <a:latin typeface="Bahnschrift" panose="020B0502040204020203" pitchFamily="34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F08308-FD15-2DB6-8344-A90E6B8A6084}"/>
              </a:ext>
            </a:extLst>
          </p:cNvPr>
          <p:cNvSpPr txBox="1"/>
          <p:nvPr/>
        </p:nvSpPr>
        <p:spPr>
          <a:xfrm>
            <a:off x="6880329" y="1329249"/>
            <a:ext cx="2424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>
                <a:latin typeface="Bahnschrift" panose="020B0502040204020203" pitchFamily="34" charset="0"/>
              </a:rPr>
              <a:t>(</a:t>
            </a:r>
            <a:r>
              <a:rPr lang="fr-BE" sz="2400" dirty="0" err="1">
                <a:latin typeface="Bahnschrift" panose="020B0502040204020203" pitchFamily="34" charset="0"/>
              </a:rPr>
              <a:t>Unbalanced</a:t>
            </a:r>
            <a:r>
              <a:rPr lang="fr-BE" sz="2400" dirty="0">
                <a:latin typeface="Bahnschrif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8874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76F1D270-7A8E-47D0-3253-84BCE13D5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728" y="1045315"/>
            <a:ext cx="12192000" cy="5418667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2B26BDA-28E2-098D-949D-9D03C6BE05AC}"/>
              </a:ext>
            </a:extLst>
          </p:cNvPr>
          <p:cNvSpPr/>
          <p:nvPr/>
        </p:nvSpPr>
        <p:spPr>
          <a:xfrm rot="379208" flipH="1">
            <a:off x="3217976" y="-68792"/>
            <a:ext cx="12950045" cy="9614170"/>
          </a:xfrm>
          <a:custGeom>
            <a:avLst/>
            <a:gdLst>
              <a:gd name="connsiteX0" fmla="*/ 12049715 w 13162235"/>
              <a:gd name="connsiteY0" fmla="*/ 7894428 h 9614170"/>
              <a:gd name="connsiteX1" fmla="*/ 3362915 w 13162235"/>
              <a:gd name="connsiteY1" fmla="*/ 4876908 h 9614170"/>
              <a:gd name="connsiteX2" fmla="*/ 5069795 w 13162235"/>
              <a:gd name="connsiteY2" fmla="*/ 108 h 9614170"/>
              <a:gd name="connsiteX3" fmla="*/ 25355 w 13162235"/>
              <a:gd name="connsiteY3" fmla="*/ 5014068 h 9614170"/>
              <a:gd name="connsiteX4" fmla="*/ 7584395 w 13162235"/>
              <a:gd name="connsiteY4" fmla="*/ 9509868 h 9614170"/>
              <a:gd name="connsiteX5" fmla="*/ 13162235 w 13162235"/>
              <a:gd name="connsiteY5" fmla="*/ 8168748 h 9614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62235" h="9614170">
                <a:moveTo>
                  <a:pt x="12049715" y="7894428"/>
                </a:moveTo>
                <a:cubicBezTo>
                  <a:pt x="8287975" y="7043528"/>
                  <a:pt x="4526235" y="6192628"/>
                  <a:pt x="3362915" y="4876908"/>
                </a:cubicBezTo>
                <a:cubicBezTo>
                  <a:pt x="2199595" y="3561188"/>
                  <a:pt x="5626055" y="-22752"/>
                  <a:pt x="5069795" y="108"/>
                </a:cubicBezTo>
                <a:cubicBezTo>
                  <a:pt x="4513535" y="22968"/>
                  <a:pt x="-393745" y="3429108"/>
                  <a:pt x="25355" y="5014068"/>
                </a:cubicBezTo>
                <a:cubicBezTo>
                  <a:pt x="444455" y="6599028"/>
                  <a:pt x="5394915" y="8984088"/>
                  <a:pt x="7584395" y="9509868"/>
                </a:cubicBezTo>
                <a:cubicBezTo>
                  <a:pt x="9773875" y="10035648"/>
                  <a:pt x="11823655" y="8415128"/>
                  <a:pt x="13162235" y="8168748"/>
                </a:cubicBezTo>
              </a:path>
            </a:pathLst>
          </a:custGeom>
          <a:solidFill>
            <a:srgbClr val="5EB3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590CAEB-4C78-975B-F9E5-DCECC524CCD3}"/>
              </a:ext>
            </a:extLst>
          </p:cNvPr>
          <p:cNvSpPr/>
          <p:nvPr/>
        </p:nvSpPr>
        <p:spPr>
          <a:xfrm rot="21376291" flipH="1">
            <a:off x="1234441" y="-1343464"/>
            <a:ext cx="13845238" cy="4326875"/>
          </a:xfrm>
          <a:custGeom>
            <a:avLst/>
            <a:gdLst>
              <a:gd name="connsiteX0" fmla="*/ 2588453 w 14072096"/>
              <a:gd name="connsiteY0" fmla="*/ 4159235 h 4326875"/>
              <a:gd name="connsiteX1" fmla="*/ 5971733 w 14072096"/>
              <a:gd name="connsiteY1" fmla="*/ 577835 h 4326875"/>
              <a:gd name="connsiteX2" fmla="*/ 14003213 w 14072096"/>
              <a:gd name="connsiteY2" fmla="*/ 227315 h 4326875"/>
              <a:gd name="connsiteX3" fmla="*/ 973013 w 14072096"/>
              <a:gd name="connsiteY3" fmla="*/ 349235 h 4326875"/>
              <a:gd name="connsiteX4" fmla="*/ 1948373 w 14072096"/>
              <a:gd name="connsiteY4" fmla="*/ 4326875 h 432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72096" h="4326875">
                <a:moveTo>
                  <a:pt x="2588453" y="4159235"/>
                </a:moveTo>
                <a:cubicBezTo>
                  <a:pt x="3328863" y="2696195"/>
                  <a:pt x="4069273" y="1233155"/>
                  <a:pt x="5971733" y="577835"/>
                </a:cubicBezTo>
                <a:cubicBezTo>
                  <a:pt x="7874193" y="-77485"/>
                  <a:pt x="14836333" y="265415"/>
                  <a:pt x="14003213" y="227315"/>
                </a:cubicBezTo>
                <a:cubicBezTo>
                  <a:pt x="13170093" y="189215"/>
                  <a:pt x="2982153" y="-334025"/>
                  <a:pt x="973013" y="349235"/>
                </a:cubicBezTo>
                <a:cubicBezTo>
                  <a:pt x="-1036127" y="1032495"/>
                  <a:pt x="456123" y="2679685"/>
                  <a:pt x="1948373" y="4326875"/>
                </a:cubicBezTo>
              </a:path>
            </a:pathLst>
          </a:custGeom>
          <a:solidFill>
            <a:srgbClr val="011E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69E405-3407-4350-85F1-20BC46EDFA6B}"/>
              </a:ext>
            </a:extLst>
          </p:cNvPr>
          <p:cNvSpPr/>
          <p:nvPr/>
        </p:nvSpPr>
        <p:spPr>
          <a:xfrm>
            <a:off x="-4324442" y="-426720"/>
            <a:ext cx="16171446" cy="9658290"/>
          </a:xfrm>
          <a:custGeom>
            <a:avLst/>
            <a:gdLst>
              <a:gd name="connsiteX0" fmla="*/ 3791042 w 16171446"/>
              <a:gd name="connsiteY0" fmla="*/ 0 h 9658290"/>
              <a:gd name="connsiteX1" fmla="*/ 6732362 w 16171446"/>
              <a:gd name="connsiteY1" fmla="*/ 8580120 h 9658290"/>
              <a:gd name="connsiteX2" fmla="*/ 16150682 w 16171446"/>
              <a:gd name="connsiteY2" fmla="*/ 8732520 h 9658290"/>
              <a:gd name="connsiteX3" fmla="*/ 9003122 w 16171446"/>
              <a:gd name="connsiteY3" fmla="*/ 9646920 h 9658290"/>
              <a:gd name="connsiteX4" fmla="*/ 316322 w 16171446"/>
              <a:gd name="connsiteY4" fmla="*/ 8016240 h 9658290"/>
              <a:gd name="connsiteX5" fmla="*/ 1947002 w 16171446"/>
              <a:gd name="connsiteY5" fmla="*/ 1402080 h 965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71446" h="9658290">
                <a:moveTo>
                  <a:pt x="3791042" y="0"/>
                </a:moveTo>
                <a:cubicBezTo>
                  <a:pt x="4231732" y="3562350"/>
                  <a:pt x="4672422" y="7124700"/>
                  <a:pt x="6732362" y="8580120"/>
                </a:cubicBezTo>
                <a:cubicBezTo>
                  <a:pt x="8792302" y="10035540"/>
                  <a:pt x="15772222" y="8554720"/>
                  <a:pt x="16150682" y="8732520"/>
                </a:cubicBezTo>
                <a:cubicBezTo>
                  <a:pt x="16529142" y="8910320"/>
                  <a:pt x="11642182" y="9766300"/>
                  <a:pt x="9003122" y="9646920"/>
                </a:cubicBezTo>
                <a:cubicBezTo>
                  <a:pt x="6364062" y="9527540"/>
                  <a:pt x="1492342" y="9390380"/>
                  <a:pt x="316322" y="8016240"/>
                </a:cubicBezTo>
                <a:cubicBezTo>
                  <a:pt x="-859698" y="6642100"/>
                  <a:pt x="1596482" y="2514600"/>
                  <a:pt x="1947002" y="1402080"/>
                </a:cubicBezTo>
              </a:path>
            </a:pathLst>
          </a:custGeom>
          <a:solidFill>
            <a:srgbClr val="9AB6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6E589A-AB85-FC5F-2240-4C5103DA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2B0-7AF1-4D43-9F33-A6298E0E7F18}" type="slidenum">
              <a:rPr lang="en-BE" sz="1800" smtClean="0">
                <a:solidFill>
                  <a:schemeClr val="bg1"/>
                </a:solidFill>
                <a:latin typeface="Bahnschrift" panose="020B0502040204020203" pitchFamily="34" charset="0"/>
              </a:rPr>
              <a:t>13</a:t>
            </a:fld>
            <a:endParaRPr lang="en-BE" sz="1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207EE-FC42-FB11-A8C2-3A6784AD2809}"/>
              </a:ext>
            </a:extLst>
          </p:cNvPr>
          <p:cNvSpPr txBox="1"/>
          <p:nvPr/>
        </p:nvSpPr>
        <p:spPr>
          <a:xfrm>
            <a:off x="470850" y="281364"/>
            <a:ext cx="8139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>
                <a:latin typeface="Bahnschrift" panose="020B0502040204020203" pitchFamily="34" charset="0"/>
              </a:rPr>
              <a:t>(Résultats SVM)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F08308-FD15-2DB6-8344-A90E6B8A6084}"/>
              </a:ext>
            </a:extLst>
          </p:cNvPr>
          <p:cNvSpPr txBox="1"/>
          <p:nvPr/>
        </p:nvSpPr>
        <p:spPr>
          <a:xfrm>
            <a:off x="1022140" y="960956"/>
            <a:ext cx="2424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>
                <a:latin typeface="Bahnschrift" panose="020B0502040204020203" pitchFamily="34" charset="0"/>
              </a:rPr>
              <a:t>(</a:t>
            </a:r>
            <a:r>
              <a:rPr lang="fr-BE" sz="2400" dirty="0" err="1">
                <a:latin typeface="Bahnschrift" panose="020B0502040204020203" pitchFamily="34" charset="0"/>
              </a:rPr>
              <a:t>Unbalanced</a:t>
            </a:r>
            <a:r>
              <a:rPr lang="fr-BE" sz="2400" dirty="0">
                <a:latin typeface="Bahnschrif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5390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2B26BDA-28E2-098D-949D-9D03C6BE05AC}"/>
              </a:ext>
            </a:extLst>
          </p:cNvPr>
          <p:cNvSpPr/>
          <p:nvPr/>
        </p:nvSpPr>
        <p:spPr>
          <a:xfrm rot="379208" flipH="1">
            <a:off x="3217976" y="-68792"/>
            <a:ext cx="12950045" cy="9614170"/>
          </a:xfrm>
          <a:custGeom>
            <a:avLst/>
            <a:gdLst>
              <a:gd name="connsiteX0" fmla="*/ 12049715 w 13162235"/>
              <a:gd name="connsiteY0" fmla="*/ 7894428 h 9614170"/>
              <a:gd name="connsiteX1" fmla="*/ 3362915 w 13162235"/>
              <a:gd name="connsiteY1" fmla="*/ 4876908 h 9614170"/>
              <a:gd name="connsiteX2" fmla="*/ 5069795 w 13162235"/>
              <a:gd name="connsiteY2" fmla="*/ 108 h 9614170"/>
              <a:gd name="connsiteX3" fmla="*/ 25355 w 13162235"/>
              <a:gd name="connsiteY3" fmla="*/ 5014068 h 9614170"/>
              <a:gd name="connsiteX4" fmla="*/ 7584395 w 13162235"/>
              <a:gd name="connsiteY4" fmla="*/ 9509868 h 9614170"/>
              <a:gd name="connsiteX5" fmla="*/ 13162235 w 13162235"/>
              <a:gd name="connsiteY5" fmla="*/ 8168748 h 9614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62235" h="9614170">
                <a:moveTo>
                  <a:pt x="12049715" y="7894428"/>
                </a:moveTo>
                <a:cubicBezTo>
                  <a:pt x="8287975" y="7043528"/>
                  <a:pt x="4526235" y="6192628"/>
                  <a:pt x="3362915" y="4876908"/>
                </a:cubicBezTo>
                <a:cubicBezTo>
                  <a:pt x="2199595" y="3561188"/>
                  <a:pt x="5626055" y="-22752"/>
                  <a:pt x="5069795" y="108"/>
                </a:cubicBezTo>
                <a:cubicBezTo>
                  <a:pt x="4513535" y="22968"/>
                  <a:pt x="-393745" y="3429108"/>
                  <a:pt x="25355" y="5014068"/>
                </a:cubicBezTo>
                <a:cubicBezTo>
                  <a:pt x="444455" y="6599028"/>
                  <a:pt x="5394915" y="8984088"/>
                  <a:pt x="7584395" y="9509868"/>
                </a:cubicBezTo>
                <a:cubicBezTo>
                  <a:pt x="9773875" y="10035648"/>
                  <a:pt x="11823655" y="8415128"/>
                  <a:pt x="13162235" y="8168748"/>
                </a:cubicBezTo>
              </a:path>
            </a:pathLst>
          </a:custGeom>
          <a:solidFill>
            <a:srgbClr val="5EB3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590CAEB-4C78-975B-F9E5-DCECC524CCD3}"/>
              </a:ext>
            </a:extLst>
          </p:cNvPr>
          <p:cNvSpPr/>
          <p:nvPr/>
        </p:nvSpPr>
        <p:spPr>
          <a:xfrm rot="21376291" flipH="1">
            <a:off x="1234441" y="-1343464"/>
            <a:ext cx="13845238" cy="4326875"/>
          </a:xfrm>
          <a:custGeom>
            <a:avLst/>
            <a:gdLst>
              <a:gd name="connsiteX0" fmla="*/ 2588453 w 14072096"/>
              <a:gd name="connsiteY0" fmla="*/ 4159235 h 4326875"/>
              <a:gd name="connsiteX1" fmla="*/ 5971733 w 14072096"/>
              <a:gd name="connsiteY1" fmla="*/ 577835 h 4326875"/>
              <a:gd name="connsiteX2" fmla="*/ 14003213 w 14072096"/>
              <a:gd name="connsiteY2" fmla="*/ 227315 h 4326875"/>
              <a:gd name="connsiteX3" fmla="*/ 973013 w 14072096"/>
              <a:gd name="connsiteY3" fmla="*/ 349235 h 4326875"/>
              <a:gd name="connsiteX4" fmla="*/ 1948373 w 14072096"/>
              <a:gd name="connsiteY4" fmla="*/ 4326875 h 432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72096" h="4326875">
                <a:moveTo>
                  <a:pt x="2588453" y="4159235"/>
                </a:moveTo>
                <a:cubicBezTo>
                  <a:pt x="3328863" y="2696195"/>
                  <a:pt x="4069273" y="1233155"/>
                  <a:pt x="5971733" y="577835"/>
                </a:cubicBezTo>
                <a:cubicBezTo>
                  <a:pt x="7874193" y="-77485"/>
                  <a:pt x="14836333" y="265415"/>
                  <a:pt x="14003213" y="227315"/>
                </a:cubicBezTo>
                <a:cubicBezTo>
                  <a:pt x="13170093" y="189215"/>
                  <a:pt x="2982153" y="-334025"/>
                  <a:pt x="973013" y="349235"/>
                </a:cubicBezTo>
                <a:cubicBezTo>
                  <a:pt x="-1036127" y="1032495"/>
                  <a:pt x="456123" y="2679685"/>
                  <a:pt x="1948373" y="4326875"/>
                </a:cubicBezTo>
              </a:path>
            </a:pathLst>
          </a:custGeom>
          <a:solidFill>
            <a:srgbClr val="011E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69E405-3407-4350-85F1-20BC46EDFA6B}"/>
              </a:ext>
            </a:extLst>
          </p:cNvPr>
          <p:cNvSpPr/>
          <p:nvPr/>
        </p:nvSpPr>
        <p:spPr>
          <a:xfrm>
            <a:off x="-4324442" y="-426720"/>
            <a:ext cx="16171446" cy="9658290"/>
          </a:xfrm>
          <a:custGeom>
            <a:avLst/>
            <a:gdLst>
              <a:gd name="connsiteX0" fmla="*/ 3791042 w 16171446"/>
              <a:gd name="connsiteY0" fmla="*/ 0 h 9658290"/>
              <a:gd name="connsiteX1" fmla="*/ 6732362 w 16171446"/>
              <a:gd name="connsiteY1" fmla="*/ 8580120 h 9658290"/>
              <a:gd name="connsiteX2" fmla="*/ 16150682 w 16171446"/>
              <a:gd name="connsiteY2" fmla="*/ 8732520 h 9658290"/>
              <a:gd name="connsiteX3" fmla="*/ 9003122 w 16171446"/>
              <a:gd name="connsiteY3" fmla="*/ 9646920 h 9658290"/>
              <a:gd name="connsiteX4" fmla="*/ 316322 w 16171446"/>
              <a:gd name="connsiteY4" fmla="*/ 8016240 h 9658290"/>
              <a:gd name="connsiteX5" fmla="*/ 1947002 w 16171446"/>
              <a:gd name="connsiteY5" fmla="*/ 1402080 h 965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71446" h="9658290">
                <a:moveTo>
                  <a:pt x="3791042" y="0"/>
                </a:moveTo>
                <a:cubicBezTo>
                  <a:pt x="4231732" y="3562350"/>
                  <a:pt x="4672422" y="7124700"/>
                  <a:pt x="6732362" y="8580120"/>
                </a:cubicBezTo>
                <a:cubicBezTo>
                  <a:pt x="8792302" y="10035540"/>
                  <a:pt x="15772222" y="8554720"/>
                  <a:pt x="16150682" y="8732520"/>
                </a:cubicBezTo>
                <a:cubicBezTo>
                  <a:pt x="16529142" y="8910320"/>
                  <a:pt x="11642182" y="9766300"/>
                  <a:pt x="9003122" y="9646920"/>
                </a:cubicBezTo>
                <a:cubicBezTo>
                  <a:pt x="6364062" y="9527540"/>
                  <a:pt x="1492342" y="9390380"/>
                  <a:pt x="316322" y="8016240"/>
                </a:cubicBezTo>
                <a:cubicBezTo>
                  <a:pt x="-859698" y="6642100"/>
                  <a:pt x="1596482" y="2514600"/>
                  <a:pt x="1947002" y="1402080"/>
                </a:cubicBezTo>
              </a:path>
            </a:pathLst>
          </a:custGeom>
          <a:solidFill>
            <a:srgbClr val="9AB6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6E589A-AB85-FC5F-2240-4C5103DA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2B0-7AF1-4D43-9F33-A6298E0E7F18}" type="slidenum">
              <a:rPr lang="en-BE" sz="1800" smtClean="0">
                <a:solidFill>
                  <a:schemeClr val="bg1"/>
                </a:solidFill>
                <a:latin typeface="Bahnschrift" panose="020B0502040204020203" pitchFamily="34" charset="0"/>
              </a:rPr>
              <a:t>14</a:t>
            </a:fld>
            <a:endParaRPr lang="en-BE" sz="1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207EE-FC42-FB11-A8C2-3A6784AD2809}"/>
              </a:ext>
            </a:extLst>
          </p:cNvPr>
          <p:cNvSpPr txBox="1"/>
          <p:nvPr/>
        </p:nvSpPr>
        <p:spPr>
          <a:xfrm>
            <a:off x="470850" y="281364"/>
            <a:ext cx="8139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>
                <a:latin typeface="Bahnschrift" panose="020B0502040204020203" pitchFamily="34" charset="0"/>
              </a:rPr>
              <a:t>(Résultats KNN)</a:t>
            </a:r>
          </a:p>
        </p:txBody>
      </p:sp>
      <p:pic>
        <p:nvPicPr>
          <p:cNvPr id="5" name="Picture 4" descr="A graph with a red line and green line&#10;&#10;Description automatically generated">
            <a:extLst>
              <a:ext uri="{FF2B5EF4-FFF2-40B4-BE49-F238E27FC236}">
                <a16:creationId xmlns:a16="http://schemas.microsoft.com/office/drawing/2014/main" id="{622AEBA0-C89D-BBB4-0AF6-DA5C80117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274" y="888747"/>
            <a:ext cx="7122935" cy="534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96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45028DDB-5829-DF03-B5BC-B127D3A06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730" y="1045315"/>
            <a:ext cx="12192000" cy="5418667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2B26BDA-28E2-098D-949D-9D03C6BE05AC}"/>
              </a:ext>
            </a:extLst>
          </p:cNvPr>
          <p:cNvSpPr/>
          <p:nvPr/>
        </p:nvSpPr>
        <p:spPr>
          <a:xfrm rot="379208" flipH="1">
            <a:off x="3217976" y="-68792"/>
            <a:ext cx="12950045" cy="9614170"/>
          </a:xfrm>
          <a:custGeom>
            <a:avLst/>
            <a:gdLst>
              <a:gd name="connsiteX0" fmla="*/ 12049715 w 13162235"/>
              <a:gd name="connsiteY0" fmla="*/ 7894428 h 9614170"/>
              <a:gd name="connsiteX1" fmla="*/ 3362915 w 13162235"/>
              <a:gd name="connsiteY1" fmla="*/ 4876908 h 9614170"/>
              <a:gd name="connsiteX2" fmla="*/ 5069795 w 13162235"/>
              <a:gd name="connsiteY2" fmla="*/ 108 h 9614170"/>
              <a:gd name="connsiteX3" fmla="*/ 25355 w 13162235"/>
              <a:gd name="connsiteY3" fmla="*/ 5014068 h 9614170"/>
              <a:gd name="connsiteX4" fmla="*/ 7584395 w 13162235"/>
              <a:gd name="connsiteY4" fmla="*/ 9509868 h 9614170"/>
              <a:gd name="connsiteX5" fmla="*/ 13162235 w 13162235"/>
              <a:gd name="connsiteY5" fmla="*/ 8168748 h 9614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62235" h="9614170">
                <a:moveTo>
                  <a:pt x="12049715" y="7894428"/>
                </a:moveTo>
                <a:cubicBezTo>
                  <a:pt x="8287975" y="7043528"/>
                  <a:pt x="4526235" y="6192628"/>
                  <a:pt x="3362915" y="4876908"/>
                </a:cubicBezTo>
                <a:cubicBezTo>
                  <a:pt x="2199595" y="3561188"/>
                  <a:pt x="5626055" y="-22752"/>
                  <a:pt x="5069795" y="108"/>
                </a:cubicBezTo>
                <a:cubicBezTo>
                  <a:pt x="4513535" y="22968"/>
                  <a:pt x="-393745" y="3429108"/>
                  <a:pt x="25355" y="5014068"/>
                </a:cubicBezTo>
                <a:cubicBezTo>
                  <a:pt x="444455" y="6599028"/>
                  <a:pt x="5394915" y="8984088"/>
                  <a:pt x="7584395" y="9509868"/>
                </a:cubicBezTo>
                <a:cubicBezTo>
                  <a:pt x="9773875" y="10035648"/>
                  <a:pt x="11823655" y="8415128"/>
                  <a:pt x="13162235" y="8168748"/>
                </a:cubicBezTo>
              </a:path>
            </a:pathLst>
          </a:custGeom>
          <a:solidFill>
            <a:srgbClr val="5EB3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590CAEB-4C78-975B-F9E5-DCECC524CCD3}"/>
              </a:ext>
            </a:extLst>
          </p:cNvPr>
          <p:cNvSpPr/>
          <p:nvPr/>
        </p:nvSpPr>
        <p:spPr>
          <a:xfrm rot="21376291" flipH="1">
            <a:off x="1234441" y="-1343464"/>
            <a:ext cx="13845238" cy="4326875"/>
          </a:xfrm>
          <a:custGeom>
            <a:avLst/>
            <a:gdLst>
              <a:gd name="connsiteX0" fmla="*/ 2588453 w 14072096"/>
              <a:gd name="connsiteY0" fmla="*/ 4159235 h 4326875"/>
              <a:gd name="connsiteX1" fmla="*/ 5971733 w 14072096"/>
              <a:gd name="connsiteY1" fmla="*/ 577835 h 4326875"/>
              <a:gd name="connsiteX2" fmla="*/ 14003213 w 14072096"/>
              <a:gd name="connsiteY2" fmla="*/ 227315 h 4326875"/>
              <a:gd name="connsiteX3" fmla="*/ 973013 w 14072096"/>
              <a:gd name="connsiteY3" fmla="*/ 349235 h 4326875"/>
              <a:gd name="connsiteX4" fmla="*/ 1948373 w 14072096"/>
              <a:gd name="connsiteY4" fmla="*/ 4326875 h 432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72096" h="4326875">
                <a:moveTo>
                  <a:pt x="2588453" y="4159235"/>
                </a:moveTo>
                <a:cubicBezTo>
                  <a:pt x="3328863" y="2696195"/>
                  <a:pt x="4069273" y="1233155"/>
                  <a:pt x="5971733" y="577835"/>
                </a:cubicBezTo>
                <a:cubicBezTo>
                  <a:pt x="7874193" y="-77485"/>
                  <a:pt x="14836333" y="265415"/>
                  <a:pt x="14003213" y="227315"/>
                </a:cubicBezTo>
                <a:cubicBezTo>
                  <a:pt x="13170093" y="189215"/>
                  <a:pt x="2982153" y="-334025"/>
                  <a:pt x="973013" y="349235"/>
                </a:cubicBezTo>
                <a:cubicBezTo>
                  <a:pt x="-1036127" y="1032495"/>
                  <a:pt x="456123" y="2679685"/>
                  <a:pt x="1948373" y="4326875"/>
                </a:cubicBezTo>
              </a:path>
            </a:pathLst>
          </a:custGeom>
          <a:solidFill>
            <a:srgbClr val="011E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69E405-3407-4350-85F1-20BC46EDFA6B}"/>
              </a:ext>
            </a:extLst>
          </p:cNvPr>
          <p:cNvSpPr/>
          <p:nvPr/>
        </p:nvSpPr>
        <p:spPr>
          <a:xfrm>
            <a:off x="-4324442" y="-426720"/>
            <a:ext cx="16171446" cy="9658290"/>
          </a:xfrm>
          <a:custGeom>
            <a:avLst/>
            <a:gdLst>
              <a:gd name="connsiteX0" fmla="*/ 3791042 w 16171446"/>
              <a:gd name="connsiteY0" fmla="*/ 0 h 9658290"/>
              <a:gd name="connsiteX1" fmla="*/ 6732362 w 16171446"/>
              <a:gd name="connsiteY1" fmla="*/ 8580120 h 9658290"/>
              <a:gd name="connsiteX2" fmla="*/ 16150682 w 16171446"/>
              <a:gd name="connsiteY2" fmla="*/ 8732520 h 9658290"/>
              <a:gd name="connsiteX3" fmla="*/ 9003122 w 16171446"/>
              <a:gd name="connsiteY3" fmla="*/ 9646920 h 9658290"/>
              <a:gd name="connsiteX4" fmla="*/ 316322 w 16171446"/>
              <a:gd name="connsiteY4" fmla="*/ 8016240 h 9658290"/>
              <a:gd name="connsiteX5" fmla="*/ 1947002 w 16171446"/>
              <a:gd name="connsiteY5" fmla="*/ 1402080 h 965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71446" h="9658290">
                <a:moveTo>
                  <a:pt x="3791042" y="0"/>
                </a:moveTo>
                <a:cubicBezTo>
                  <a:pt x="4231732" y="3562350"/>
                  <a:pt x="4672422" y="7124700"/>
                  <a:pt x="6732362" y="8580120"/>
                </a:cubicBezTo>
                <a:cubicBezTo>
                  <a:pt x="8792302" y="10035540"/>
                  <a:pt x="15772222" y="8554720"/>
                  <a:pt x="16150682" y="8732520"/>
                </a:cubicBezTo>
                <a:cubicBezTo>
                  <a:pt x="16529142" y="8910320"/>
                  <a:pt x="11642182" y="9766300"/>
                  <a:pt x="9003122" y="9646920"/>
                </a:cubicBezTo>
                <a:cubicBezTo>
                  <a:pt x="6364062" y="9527540"/>
                  <a:pt x="1492342" y="9390380"/>
                  <a:pt x="316322" y="8016240"/>
                </a:cubicBezTo>
                <a:cubicBezTo>
                  <a:pt x="-859698" y="6642100"/>
                  <a:pt x="1596482" y="2514600"/>
                  <a:pt x="1947002" y="1402080"/>
                </a:cubicBezTo>
              </a:path>
            </a:pathLst>
          </a:custGeom>
          <a:solidFill>
            <a:srgbClr val="9AB6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6E589A-AB85-FC5F-2240-4C5103DA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2B0-7AF1-4D43-9F33-A6298E0E7F18}" type="slidenum">
              <a:rPr lang="en-BE" sz="1800" smtClean="0">
                <a:solidFill>
                  <a:schemeClr val="bg1"/>
                </a:solidFill>
                <a:latin typeface="Bahnschrift" panose="020B0502040204020203" pitchFamily="34" charset="0"/>
              </a:rPr>
              <a:t>15</a:t>
            </a:fld>
            <a:endParaRPr lang="en-BE" sz="1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207EE-FC42-FB11-A8C2-3A6784AD2809}"/>
              </a:ext>
            </a:extLst>
          </p:cNvPr>
          <p:cNvSpPr txBox="1"/>
          <p:nvPr/>
        </p:nvSpPr>
        <p:spPr>
          <a:xfrm>
            <a:off x="460802" y="261268"/>
            <a:ext cx="8139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>
                <a:latin typeface="Bahnschrift" panose="020B0502040204020203" pitchFamily="34" charset="0"/>
              </a:rPr>
              <a:t>(Résultats KNN)</a:t>
            </a:r>
          </a:p>
        </p:txBody>
      </p:sp>
    </p:spTree>
    <p:extLst>
      <p:ext uri="{BB962C8B-B14F-4D97-AF65-F5344CB8AC3E}">
        <p14:creationId xmlns:p14="http://schemas.microsoft.com/office/powerpoint/2010/main" val="2948589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graph with red and green lines&#10;&#10;Description automatically generated">
            <a:extLst>
              <a:ext uri="{FF2B5EF4-FFF2-40B4-BE49-F238E27FC236}">
                <a16:creationId xmlns:a16="http://schemas.microsoft.com/office/drawing/2014/main" id="{2E8D04FB-A25A-673E-0D51-DB936F1D2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631" y="1728105"/>
            <a:ext cx="5852172" cy="4389129"/>
          </a:xfrm>
          <a:prstGeom prst="rect">
            <a:avLst/>
          </a:prstGeom>
        </p:spPr>
      </p:pic>
      <p:pic>
        <p:nvPicPr>
          <p:cNvPr id="5" name="Picture 4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C4B42E90-C52A-B8B7-DC82-B816C9E43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88" y="1711685"/>
            <a:ext cx="5852172" cy="4389129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2B26BDA-28E2-098D-949D-9D03C6BE05AC}"/>
              </a:ext>
            </a:extLst>
          </p:cNvPr>
          <p:cNvSpPr/>
          <p:nvPr/>
        </p:nvSpPr>
        <p:spPr>
          <a:xfrm rot="379208" flipH="1">
            <a:off x="3217976" y="-68792"/>
            <a:ext cx="12950045" cy="9614170"/>
          </a:xfrm>
          <a:custGeom>
            <a:avLst/>
            <a:gdLst>
              <a:gd name="connsiteX0" fmla="*/ 12049715 w 13162235"/>
              <a:gd name="connsiteY0" fmla="*/ 7894428 h 9614170"/>
              <a:gd name="connsiteX1" fmla="*/ 3362915 w 13162235"/>
              <a:gd name="connsiteY1" fmla="*/ 4876908 h 9614170"/>
              <a:gd name="connsiteX2" fmla="*/ 5069795 w 13162235"/>
              <a:gd name="connsiteY2" fmla="*/ 108 h 9614170"/>
              <a:gd name="connsiteX3" fmla="*/ 25355 w 13162235"/>
              <a:gd name="connsiteY3" fmla="*/ 5014068 h 9614170"/>
              <a:gd name="connsiteX4" fmla="*/ 7584395 w 13162235"/>
              <a:gd name="connsiteY4" fmla="*/ 9509868 h 9614170"/>
              <a:gd name="connsiteX5" fmla="*/ 13162235 w 13162235"/>
              <a:gd name="connsiteY5" fmla="*/ 8168748 h 9614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62235" h="9614170">
                <a:moveTo>
                  <a:pt x="12049715" y="7894428"/>
                </a:moveTo>
                <a:cubicBezTo>
                  <a:pt x="8287975" y="7043528"/>
                  <a:pt x="4526235" y="6192628"/>
                  <a:pt x="3362915" y="4876908"/>
                </a:cubicBezTo>
                <a:cubicBezTo>
                  <a:pt x="2199595" y="3561188"/>
                  <a:pt x="5626055" y="-22752"/>
                  <a:pt x="5069795" y="108"/>
                </a:cubicBezTo>
                <a:cubicBezTo>
                  <a:pt x="4513535" y="22968"/>
                  <a:pt x="-393745" y="3429108"/>
                  <a:pt x="25355" y="5014068"/>
                </a:cubicBezTo>
                <a:cubicBezTo>
                  <a:pt x="444455" y="6599028"/>
                  <a:pt x="5394915" y="8984088"/>
                  <a:pt x="7584395" y="9509868"/>
                </a:cubicBezTo>
                <a:cubicBezTo>
                  <a:pt x="9773875" y="10035648"/>
                  <a:pt x="11823655" y="8415128"/>
                  <a:pt x="13162235" y="8168748"/>
                </a:cubicBezTo>
              </a:path>
            </a:pathLst>
          </a:custGeom>
          <a:solidFill>
            <a:srgbClr val="5EB3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590CAEB-4C78-975B-F9E5-DCECC524CCD3}"/>
              </a:ext>
            </a:extLst>
          </p:cNvPr>
          <p:cNvSpPr/>
          <p:nvPr/>
        </p:nvSpPr>
        <p:spPr>
          <a:xfrm rot="21376291" flipH="1">
            <a:off x="1234441" y="-1343464"/>
            <a:ext cx="13845238" cy="4326875"/>
          </a:xfrm>
          <a:custGeom>
            <a:avLst/>
            <a:gdLst>
              <a:gd name="connsiteX0" fmla="*/ 2588453 w 14072096"/>
              <a:gd name="connsiteY0" fmla="*/ 4159235 h 4326875"/>
              <a:gd name="connsiteX1" fmla="*/ 5971733 w 14072096"/>
              <a:gd name="connsiteY1" fmla="*/ 577835 h 4326875"/>
              <a:gd name="connsiteX2" fmla="*/ 14003213 w 14072096"/>
              <a:gd name="connsiteY2" fmla="*/ 227315 h 4326875"/>
              <a:gd name="connsiteX3" fmla="*/ 973013 w 14072096"/>
              <a:gd name="connsiteY3" fmla="*/ 349235 h 4326875"/>
              <a:gd name="connsiteX4" fmla="*/ 1948373 w 14072096"/>
              <a:gd name="connsiteY4" fmla="*/ 4326875 h 432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72096" h="4326875">
                <a:moveTo>
                  <a:pt x="2588453" y="4159235"/>
                </a:moveTo>
                <a:cubicBezTo>
                  <a:pt x="3328863" y="2696195"/>
                  <a:pt x="4069273" y="1233155"/>
                  <a:pt x="5971733" y="577835"/>
                </a:cubicBezTo>
                <a:cubicBezTo>
                  <a:pt x="7874193" y="-77485"/>
                  <a:pt x="14836333" y="265415"/>
                  <a:pt x="14003213" y="227315"/>
                </a:cubicBezTo>
                <a:cubicBezTo>
                  <a:pt x="13170093" y="189215"/>
                  <a:pt x="2982153" y="-334025"/>
                  <a:pt x="973013" y="349235"/>
                </a:cubicBezTo>
                <a:cubicBezTo>
                  <a:pt x="-1036127" y="1032495"/>
                  <a:pt x="456123" y="2679685"/>
                  <a:pt x="1948373" y="4326875"/>
                </a:cubicBezTo>
              </a:path>
            </a:pathLst>
          </a:custGeom>
          <a:solidFill>
            <a:srgbClr val="011E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69E405-3407-4350-85F1-20BC46EDFA6B}"/>
              </a:ext>
            </a:extLst>
          </p:cNvPr>
          <p:cNvSpPr/>
          <p:nvPr/>
        </p:nvSpPr>
        <p:spPr>
          <a:xfrm>
            <a:off x="-4324442" y="-426720"/>
            <a:ext cx="16171446" cy="9658290"/>
          </a:xfrm>
          <a:custGeom>
            <a:avLst/>
            <a:gdLst>
              <a:gd name="connsiteX0" fmla="*/ 3791042 w 16171446"/>
              <a:gd name="connsiteY0" fmla="*/ 0 h 9658290"/>
              <a:gd name="connsiteX1" fmla="*/ 6732362 w 16171446"/>
              <a:gd name="connsiteY1" fmla="*/ 8580120 h 9658290"/>
              <a:gd name="connsiteX2" fmla="*/ 16150682 w 16171446"/>
              <a:gd name="connsiteY2" fmla="*/ 8732520 h 9658290"/>
              <a:gd name="connsiteX3" fmla="*/ 9003122 w 16171446"/>
              <a:gd name="connsiteY3" fmla="*/ 9646920 h 9658290"/>
              <a:gd name="connsiteX4" fmla="*/ 316322 w 16171446"/>
              <a:gd name="connsiteY4" fmla="*/ 8016240 h 9658290"/>
              <a:gd name="connsiteX5" fmla="*/ 1947002 w 16171446"/>
              <a:gd name="connsiteY5" fmla="*/ 1402080 h 965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71446" h="9658290">
                <a:moveTo>
                  <a:pt x="3791042" y="0"/>
                </a:moveTo>
                <a:cubicBezTo>
                  <a:pt x="4231732" y="3562350"/>
                  <a:pt x="4672422" y="7124700"/>
                  <a:pt x="6732362" y="8580120"/>
                </a:cubicBezTo>
                <a:cubicBezTo>
                  <a:pt x="8792302" y="10035540"/>
                  <a:pt x="15772222" y="8554720"/>
                  <a:pt x="16150682" y="8732520"/>
                </a:cubicBezTo>
                <a:cubicBezTo>
                  <a:pt x="16529142" y="8910320"/>
                  <a:pt x="11642182" y="9766300"/>
                  <a:pt x="9003122" y="9646920"/>
                </a:cubicBezTo>
                <a:cubicBezTo>
                  <a:pt x="6364062" y="9527540"/>
                  <a:pt x="1492342" y="9390380"/>
                  <a:pt x="316322" y="8016240"/>
                </a:cubicBezTo>
                <a:cubicBezTo>
                  <a:pt x="-859698" y="6642100"/>
                  <a:pt x="1596482" y="2514600"/>
                  <a:pt x="1947002" y="1402080"/>
                </a:cubicBezTo>
              </a:path>
            </a:pathLst>
          </a:custGeom>
          <a:solidFill>
            <a:srgbClr val="9AB6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6E589A-AB85-FC5F-2240-4C5103DA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2B0-7AF1-4D43-9F33-A6298E0E7F18}" type="slidenum">
              <a:rPr lang="en-BE" sz="1800" smtClean="0">
                <a:solidFill>
                  <a:schemeClr val="bg1"/>
                </a:solidFill>
                <a:latin typeface="Bahnschrift" panose="020B0502040204020203" pitchFamily="34" charset="0"/>
              </a:rPr>
              <a:t>16</a:t>
            </a:fld>
            <a:endParaRPr lang="en-BE" sz="1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207EE-FC42-FB11-A8C2-3A6784AD2809}"/>
              </a:ext>
            </a:extLst>
          </p:cNvPr>
          <p:cNvSpPr txBox="1"/>
          <p:nvPr/>
        </p:nvSpPr>
        <p:spPr>
          <a:xfrm>
            <a:off x="470850" y="281364"/>
            <a:ext cx="8139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>
                <a:latin typeface="Bahnschrift" panose="020B0502040204020203" pitchFamily="34" charset="0"/>
              </a:rPr>
              <a:t>(Résultats BDT)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BA02F4-DB39-A0EB-9964-312F67BCC583}"/>
              </a:ext>
            </a:extLst>
          </p:cNvPr>
          <p:cNvSpPr txBox="1"/>
          <p:nvPr/>
        </p:nvSpPr>
        <p:spPr>
          <a:xfrm>
            <a:off x="997876" y="1343390"/>
            <a:ext cx="173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>
                <a:latin typeface="Bahnschrift" panose="020B0502040204020203" pitchFamily="34" charset="0"/>
              </a:rPr>
              <a:t>(</a:t>
            </a:r>
            <a:r>
              <a:rPr lang="fr-BE" sz="2400" dirty="0" err="1">
                <a:latin typeface="Bahnschrift" panose="020B0502040204020203" pitchFamily="34" charset="0"/>
              </a:rPr>
              <a:t>Balanced</a:t>
            </a:r>
            <a:r>
              <a:rPr lang="fr-BE" sz="2400" dirty="0">
                <a:latin typeface="Bahnschrift" panose="020B0502040204020203" pitchFamily="34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F08308-FD15-2DB6-8344-A90E6B8A6084}"/>
              </a:ext>
            </a:extLst>
          </p:cNvPr>
          <p:cNvSpPr txBox="1"/>
          <p:nvPr/>
        </p:nvSpPr>
        <p:spPr>
          <a:xfrm>
            <a:off x="6880329" y="1329249"/>
            <a:ext cx="2424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>
                <a:latin typeface="Bahnschrift" panose="020B0502040204020203" pitchFamily="34" charset="0"/>
              </a:rPr>
              <a:t>(</a:t>
            </a:r>
            <a:r>
              <a:rPr lang="fr-BE" sz="2400" dirty="0" err="1">
                <a:latin typeface="Bahnschrift" panose="020B0502040204020203" pitchFamily="34" charset="0"/>
              </a:rPr>
              <a:t>Unbalanced</a:t>
            </a:r>
            <a:r>
              <a:rPr lang="fr-BE" sz="2400" dirty="0">
                <a:latin typeface="Bahnschrif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7286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56B6E3DF-3360-AA56-78D7-EEDAEEBCA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730" y="1084156"/>
            <a:ext cx="12192000" cy="5418667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2B26BDA-28E2-098D-949D-9D03C6BE05AC}"/>
              </a:ext>
            </a:extLst>
          </p:cNvPr>
          <p:cNvSpPr/>
          <p:nvPr/>
        </p:nvSpPr>
        <p:spPr>
          <a:xfrm rot="379208" flipH="1">
            <a:off x="3217976" y="-68792"/>
            <a:ext cx="12950045" cy="9614170"/>
          </a:xfrm>
          <a:custGeom>
            <a:avLst/>
            <a:gdLst>
              <a:gd name="connsiteX0" fmla="*/ 12049715 w 13162235"/>
              <a:gd name="connsiteY0" fmla="*/ 7894428 h 9614170"/>
              <a:gd name="connsiteX1" fmla="*/ 3362915 w 13162235"/>
              <a:gd name="connsiteY1" fmla="*/ 4876908 h 9614170"/>
              <a:gd name="connsiteX2" fmla="*/ 5069795 w 13162235"/>
              <a:gd name="connsiteY2" fmla="*/ 108 h 9614170"/>
              <a:gd name="connsiteX3" fmla="*/ 25355 w 13162235"/>
              <a:gd name="connsiteY3" fmla="*/ 5014068 h 9614170"/>
              <a:gd name="connsiteX4" fmla="*/ 7584395 w 13162235"/>
              <a:gd name="connsiteY4" fmla="*/ 9509868 h 9614170"/>
              <a:gd name="connsiteX5" fmla="*/ 13162235 w 13162235"/>
              <a:gd name="connsiteY5" fmla="*/ 8168748 h 9614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62235" h="9614170">
                <a:moveTo>
                  <a:pt x="12049715" y="7894428"/>
                </a:moveTo>
                <a:cubicBezTo>
                  <a:pt x="8287975" y="7043528"/>
                  <a:pt x="4526235" y="6192628"/>
                  <a:pt x="3362915" y="4876908"/>
                </a:cubicBezTo>
                <a:cubicBezTo>
                  <a:pt x="2199595" y="3561188"/>
                  <a:pt x="5626055" y="-22752"/>
                  <a:pt x="5069795" y="108"/>
                </a:cubicBezTo>
                <a:cubicBezTo>
                  <a:pt x="4513535" y="22968"/>
                  <a:pt x="-393745" y="3429108"/>
                  <a:pt x="25355" y="5014068"/>
                </a:cubicBezTo>
                <a:cubicBezTo>
                  <a:pt x="444455" y="6599028"/>
                  <a:pt x="5394915" y="8984088"/>
                  <a:pt x="7584395" y="9509868"/>
                </a:cubicBezTo>
                <a:cubicBezTo>
                  <a:pt x="9773875" y="10035648"/>
                  <a:pt x="11823655" y="8415128"/>
                  <a:pt x="13162235" y="8168748"/>
                </a:cubicBezTo>
              </a:path>
            </a:pathLst>
          </a:custGeom>
          <a:solidFill>
            <a:srgbClr val="5EB3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590CAEB-4C78-975B-F9E5-DCECC524CCD3}"/>
              </a:ext>
            </a:extLst>
          </p:cNvPr>
          <p:cNvSpPr/>
          <p:nvPr/>
        </p:nvSpPr>
        <p:spPr>
          <a:xfrm rot="21376291" flipH="1">
            <a:off x="1234441" y="-1343464"/>
            <a:ext cx="13845238" cy="4326875"/>
          </a:xfrm>
          <a:custGeom>
            <a:avLst/>
            <a:gdLst>
              <a:gd name="connsiteX0" fmla="*/ 2588453 w 14072096"/>
              <a:gd name="connsiteY0" fmla="*/ 4159235 h 4326875"/>
              <a:gd name="connsiteX1" fmla="*/ 5971733 w 14072096"/>
              <a:gd name="connsiteY1" fmla="*/ 577835 h 4326875"/>
              <a:gd name="connsiteX2" fmla="*/ 14003213 w 14072096"/>
              <a:gd name="connsiteY2" fmla="*/ 227315 h 4326875"/>
              <a:gd name="connsiteX3" fmla="*/ 973013 w 14072096"/>
              <a:gd name="connsiteY3" fmla="*/ 349235 h 4326875"/>
              <a:gd name="connsiteX4" fmla="*/ 1948373 w 14072096"/>
              <a:gd name="connsiteY4" fmla="*/ 4326875 h 432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72096" h="4326875">
                <a:moveTo>
                  <a:pt x="2588453" y="4159235"/>
                </a:moveTo>
                <a:cubicBezTo>
                  <a:pt x="3328863" y="2696195"/>
                  <a:pt x="4069273" y="1233155"/>
                  <a:pt x="5971733" y="577835"/>
                </a:cubicBezTo>
                <a:cubicBezTo>
                  <a:pt x="7874193" y="-77485"/>
                  <a:pt x="14836333" y="265415"/>
                  <a:pt x="14003213" y="227315"/>
                </a:cubicBezTo>
                <a:cubicBezTo>
                  <a:pt x="13170093" y="189215"/>
                  <a:pt x="2982153" y="-334025"/>
                  <a:pt x="973013" y="349235"/>
                </a:cubicBezTo>
                <a:cubicBezTo>
                  <a:pt x="-1036127" y="1032495"/>
                  <a:pt x="456123" y="2679685"/>
                  <a:pt x="1948373" y="4326875"/>
                </a:cubicBezTo>
              </a:path>
            </a:pathLst>
          </a:custGeom>
          <a:solidFill>
            <a:srgbClr val="011E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69E405-3407-4350-85F1-20BC46EDFA6B}"/>
              </a:ext>
            </a:extLst>
          </p:cNvPr>
          <p:cNvSpPr/>
          <p:nvPr/>
        </p:nvSpPr>
        <p:spPr>
          <a:xfrm>
            <a:off x="-4324442" y="-426720"/>
            <a:ext cx="16171446" cy="9658290"/>
          </a:xfrm>
          <a:custGeom>
            <a:avLst/>
            <a:gdLst>
              <a:gd name="connsiteX0" fmla="*/ 3791042 w 16171446"/>
              <a:gd name="connsiteY0" fmla="*/ 0 h 9658290"/>
              <a:gd name="connsiteX1" fmla="*/ 6732362 w 16171446"/>
              <a:gd name="connsiteY1" fmla="*/ 8580120 h 9658290"/>
              <a:gd name="connsiteX2" fmla="*/ 16150682 w 16171446"/>
              <a:gd name="connsiteY2" fmla="*/ 8732520 h 9658290"/>
              <a:gd name="connsiteX3" fmla="*/ 9003122 w 16171446"/>
              <a:gd name="connsiteY3" fmla="*/ 9646920 h 9658290"/>
              <a:gd name="connsiteX4" fmla="*/ 316322 w 16171446"/>
              <a:gd name="connsiteY4" fmla="*/ 8016240 h 9658290"/>
              <a:gd name="connsiteX5" fmla="*/ 1947002 w 16171446"/>
              <a:gd name="connsiteY5" fmla="*/ 1402080 h 965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71446" h="9658290">
                <a:moveTo>
                  <a:pt x="3791042" y="0"/>
                </a:moveTo>
                <a:cubicBezTo>
                  <a:pt x="4231732" y="3562350"/>
                  <a:pt x="4672422" y="7124700"/>
                  <a:pt x="6732362" y="8580120"/>
                </a:cubicBezTo>
                <a:cubicBezTo>
                  <a:pt x="8792302" y="10035540"/>
                  <a:pt x="15772222" y="8554720"/>
                  <a:pt x="16150682" y="8732520"/>
                </a:cubicBezTo>
                <a:cubicBezTo>
                  <a:pt x="16529142" y="8910320"/>
                  <a:pt x="11642182" y="9766300"/>
                  <a:pt x="9003122" y="9646920"/>
                </a:cubicBezTo>
                <a:cubicBezTo>
                  <a:pt x="6364062" y="9527540"/>
                  <a:pt x="1492342" y="9390380"/>
                  <a:pt x="316322" y="8016240"/>
                </a:cubicBezTo>
                <a:cubicBezTo>
                  <a:pt x="-859698" y="6642100"/>
                  <a:pt x="1596482" y="2514600"/>
                  <a:pt x="1947002" y="1402080"/>
                </a:cubicBezTo>
              </a:path>
            </a:pathLst>
          </a:custGeom>
          <a:solidFill>
            <a:srgbClr val="9AB6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6E589A-AB85-FC5F-2240-4C5103DA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2B0-7AF1-4D43-9F33-A6298E0E7F18}" type="slidenum">
              <a:rPr lang="en-BE" sz="1800" smtClean="0">
                <a:solidFill>
                  <a:schemeClr val="bg1"/>
                </a:solidFill>
                <a:latin typeface="Bahnschrift" panose="020B0502040204020203" pitchFamily="34" charset="0"/>
              </a:rPr>
              <a:t>17</a:t>
            </a:fld>
            <a:endParaRPr lang="en-BE" sz="1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207EE-FC42-FB11-A8C2-3A6784AD2809}"/>
              </a:ext>
            </a:extLst>
          </p:cNvPr>
          <p:cNvSpPr txBox="1"/>
          <p:nvPr/>
        </p:nvSpPr>
        <p:spPr>
          <a:xfrm>
            <a:off x="470850" y="281364"/>
            <a:ext cx="8139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>
                <a:latin typeface="Bahnschrift" panose="020B0502040204020203" pitchFamily="34" charset="0"/>
              </a:rPr>
              <a:t>(Résultats BDT)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F08308-FD15-2DB6-8344-A90E6B8A6084}"/>
              </a:ext>
            </a:extLst>
          </p:cNvPr>
          <p:cNvSpPr txBox="1"/>
          <p:nvPr/>
        </p:nvSpPr>
        <p:spPr>
          <a:xfrm>
            <a:off x="1022140" y="960956"/>
            <a:ext cx="2424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>
                <a:latin typeface="Bahnschrift" panose="020B0502040204020203" pitchFamily="34" charset="0"/>
              </a:rPr>
              <a:t>(</a:t>
            </a:r>
            <a:r>
              <a:rPr lang="fr-BE" sz="2400" dirty="0" err="1">
                <a:latin typeface="Bahnschrift" panose="020B0502040204020203" pitchFamily="34" charset="0"/>
              </a:rPr>
              <a:t>Unbalanced</a:t>
            </a:r>
            <a:r>
              <a:rPr lang="fr-BE" sz="2400" dirty="0">
                <a:latin typeface="Bahnschrif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562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B84BE264-57CC-F73B-25B5-92B349738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50" y="1539178"/>
            <a:ext cx="5852172" cy="4389129"/>
          </a:xfrm>
          <a:prstGeom prst="rect">
            <a:avLst/>
          </a:prstGeom>
        </p:spPr>
      </p:pic>
      <p:pic>
        <p:nvPicPr>
          <p:cNvPr id="14" name="Picture 13" descr="A graph of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8C14111F-30AD-A5C1-4C70-4ECABA42C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60084"/>
            <a:ext cx="5852172" cy="4389129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2B26BDA-28E2-098D-949D-9D03C6BE05AC}"/>
              </a:ext>
            </a:extLst>
          </p:cNvPr>
          <p:cNvSpPr/>
          <p:nvPr/>
        </p:nvSpPr>
        <p:spPr>
          <a:xfrm rot="379208" flipH="1">
            <a:off x="3217976" y="-68792"/>
            <a:ext cx="12950045" cy="9614170"/>
          </a:xfrm>
          <a:custGeom>
            <a:avLst/>
            <a:gdLst>
              <a:gd name="connsiteX0" fmla="*/ 12049715 w 13162235"/>
              <a:gd name="connsiteY0" fmla="*/ 7894428 h 9614170"/>
              <a:gd name="connsiteX1" fmla="*/ 3362915 w 13162235"/>
              <a:gd name="connsiteY1" fmla="*/ 4876908 h 9614170"/>
              <a:gd name="connsiteX2" fmla="*/ 5069795 w 13162235"/>
              <a:gd name="connsiteY2" fmla="*/ 108 h 9614170"/>
              <a:gd name="connsiteX3" fmla="*/ 25355 w 13162235"/>
              <a:gd name="connsiteY3" fmla="*/ 5014068 h 9614170"/>
              <a:gd name="connsiteX4" fmla="*/ 7584395 w 13162235"/>
              <a:gd name="connsiteY4" fmla="*/ 9509868 h 9614170"/>
              <a:gd name="connsiteX5" fmla="*/ 13162235 w 13162235"/>
              <a:gd name="connsiteY5" fmla="*/ 8168748 h 9614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62235" h="9614170">
                <a:moveTo>
                  <a:pt x="12049715" y="7894428"/>
                </a:moveTo>
                <a:cubicBezTo>
                  <a:pt x="8287975" y="7043528"/>
                  <a:pt x="4526235" y="6192628"/>
                  <a:pt x="3362915" y="4876908"/>
                </a:cubicBezTo>
                <a:cubicBezTo>
                  <a:pt x="2199595" y="3561188"/>
                  <a:pt x="5626055" y="-22752"/>
                  <a:pt x="5069795" y="108"/>
                </a:cubicBezTo>
                <a:cubicBezTo>
                  <a:pt x="4513535" y="22968"/>
                  <a:pt x="-393745" y="3429108"/>
                  <a:pt x="25355" y="5014068"/>
                </a:cubicBezTo>
                <a:cubicBezTo>
                  <a:pt x="444455" y="6599028"/>
                  <a:pt x="5394915" y="8984088"/>
                  <a:pt x="7584395" y="9509868"/>
                </a:cubicBezTo>
                <a:cubicBezTo>
                  <a:pt x="9773875" y="10035648"/>
                  <a:pt x="11823655" y="8415128"/>
                  <a:pt x="13162235" y="8168748"/>
                </a:cubicBezTo>
              </a:path>
            </a:pathLst>
          </a:custGeom>
          <a:solidFill>
            <a:srgbClr val="5EB3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590CAEB-4C78-975B-F9E5-DCECC524CCD3}"/>
              </a:ext>
            </a:extLst>
          </p:cNvPr>
          <p:cNvSpPr/>
          <p:nvPr/>
        </p:nvSpPr>
        <p:spPr>
          <a:xfrm rot="21376291" flipH="1">
            <a:off x="1234441" y="-1343464"/>
            <a:ext cx="13845238" cy="4326875"/>
          </a:xfrm>
          <a:custGeom>
            <a:avLst/>
            <a:gdLst>
              <a:gd name="connsiteX0" fmla="*/ 2588453 w 14072096"/>
              <a:gd name="connsiteY0" fmla="*/ 4159235 h 4326875"/>
              <a:gd name="connsiteX1" fmla="*/ 5971733 w 14072096"/>
              <a:gd name="connsiteY1" fmla="*/ 577835 h 4326875"/>
              <a:gd name="connsiteX2" fmla="*/ 14003213 w 14072096"/>
              <a:gd name="connsiteY2" fmla="*/ 227315 h 4326875"/>
              <a:gd name="connsiteX3" fmla="*/ 973013 w 14072096"/>
              <a:gd name="connsiteY3" fmla="*/ 349235 h 4326875"/>
              <a:gd name="connsiteX4" fmla="*/ 1948373 w 14072096"/>
              <a:gd name="connsiteY4" fmla="*/ 4326875 h 432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72096" h="4326875">
                <a:moveTo>
                  <a:pt x="2588453" y="4159235"/>
                </a:moveTo>
                <a:cubicBezTo>
                  <a:pt x="3328863" y="2696195"/>
                  <a:pt x="4069273" y="1233155"/>
                  <a:pt x="5971733" y="577835"/>
                </a:cubicBezTo>
                <a:cubicBezTo>
                  <a:pt x="7874193" y="-77485"/>
                  <a:pt x="14836333" y="265415"/>
                  <a:pt x="14003213" y="227315"/>
                </a:cubicBezTo>
                <a:cubicBezTo>
                  <a:pt x="13170093" y="189215"/>
                  <a:pt x="2982153" y="-334025"/>
                  <a:pt x="973013" y="349235"/>
                </a:cubicBezTo>
                <a:cubicBezTo>
                  <a:pt x="-1036127" y="1032495"/>
                  <a:pt x="456123" y="2679685"/>
                  <a:pt x="1948373" y="4326875"/>
                </a:cubicBezTo>
              </a:path>
            </a:pathLst>
          </a:custGeom>
          <a:solidFill>
            <a:srgbClr val="011E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69E405-3407-4350-85F1-20BC46EDFA6B}"/>
              </a:ext>
            </a:extLst>
          </p:cNvPr>
          <p:cNvSpPr/>
          <p:nvPr/>
        </p:nvSpPr>
        <p:spPr>
          <a:xfrm>
            <a:off x="-4324442" y="-426720"/>
            <a:ext cx="16171446" cy="9658290"/>
          </a:xfrm>
          <a:custGeom>
            <a:avLst/>
            <a:gdLst>
              <a:gd name="connsiteX0" fmla="*/ 3791042 w 16171446"/>
              <a:gd name="connsiteY0" fmla="*/ 0 h 9658290"/>
              <a:gd name="connsiteX1" fmla="*/ 6732362 w 16171446"/>
              <a:gd name="connsiteY1" fmla="*/ 8580120 h 9658290"/>
              <a:gd name="connsiteX2" fmla="*/ 16150682 w 16171446"/>
              <a:gd name="connsiteY2" fmla="*/ 8732520 h 9658290"/>
              <a:gd name="connsiteX3" fmla="*/ 9003122 w 16171446"/>
              <a:gd name="connsiteY3" fmla="*/ 9646920 h 9658290"/>
              <a:gd name="connsiteX4" fmla="*/ 316322 w 16171446"/>
              <a:gd name="connsiteY4" fmla="*/ 8016240 h 9658290"/>
              <a:gd name="connsiteX5" fmla="*/ 1947002 w 16171446"/>
              <a:gd name="connsiteY5" fmla="*/ 1402080 h 965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71446" h="9658290">
                <a:moveTo>
                  <a:pt x="3791042" y="0"/>
                </a:moveTo>
                <a:cubicBezTo>
                  <a:pt x="4231732" y="3562350"/>
                  <a:pt x="4672422" y="7124700"/>
                  <a:pt x="6732362" y="8580120"/>
                </a:cubicBezTo>
                <a:cubicBezTo>
                  <a:pt x="8792302" y="10035540"/>
                  <a:pt x="15772222" y="8554720"/>
                  <a:pt x="16150682" y="8732520"/>
                </a:cubicBezTo>
                <a:cubicBezTo>
                  <a:pt x="16529142" y="8910320"/>
                  <a:pt x="11642182" y="9766300"/>
                  <a:pt x="9003122" y="9646920"/>
                </a:cubicBezTo>
                <a:cubicBezTo>
                  <a:pt x="6364062" y="9527540"/>
                  <a:pt x="1492342" y="9390380"/>
                  <a:pt x="316322" y="8016240"/>
                </a:cubicBezTo>
                <a:cubicBezTo>
                  <a:pt x="-859698" y="6642100"/>
                  <a:pt x="1596482" y="2514600"/>
                  <a:pt x="1947002" y="1402080"/>
                </a:cubicBezTo>
              </a:path>
            </a:pathLst>
          </a:custGeom>
          <a:solidFill>
            <a:srgbClr val="9AB6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6E589A-AB85-FC5F-2240-4C5103DA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2B0-7AF1-4D43-9F33-A6298E0E7F18}" type="slidenum">
              <a:rPr lang="en-BE" sz="1800" smtClean="0">
                <a:solidFill>
                  <a:schemeClr val="bg1"/>
                </a:solidFill>
                <a:latin typeface="Bahnschrift" panose="020B0502040204020203" pitchFamily="34" charset="0"/>
              </a:rPr>
              <a:t>2</a:t>
            </a:fld>
            <a:endParaRPr lang="en-BE" sz="1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6E5B4-D9AF-A2F1-7884-47B2512399B6}"/>
              </a:ext>
            </a:extLst>
          </p:cNvPr>
          <p:cNvSpPr txBox="1"/>
          <p:nvPr/>
        </p:nvSpPr>
        <p:spPr>
          <a:xfrm>
            <a:off x="470850" y="281364"/>
            <a:ext cx="66936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>
                <a:latin typeface="Bahnschrift" panose="020B0502040204020203" pitchFamily="34" charset="0"/>
              </a:rPr>
              <a:t>Reconstruction des distributions </a:t>
            </a:r>
          </a:p>
          <a:p>
            <a:r>
              <a:rPr lang="fr-BE" sz="3200" dirty="0">
                <a:latin typeface="Bahnschrift" panose="020B0502040204020203" pitchFamily="34" charset="0"/>
              </a:rPr>
              <a:t>à partir du flux de particules</a:t>
            </a:r>
            <a:endParaRPr lang="en-BE" sz="3200" dirty="0">
              <a:latin typeface="Bahnschrift" panose="020B0502040204020203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77837B-442C-9756-95BC-6853C716ED69}"/>
              </a:ext>
            </a:extLst>
          </p:cNvPr>
          <p:cNvSpPr/>
          <p:nvPr/>
        </p:nvSpPr>
        <p:spPr>
          <a:xfrm>
            <a:off x="4401178" y="1684233"/>
            <a:ext cx="874207" cy="509530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EB92D01-5C9A-7E96-E6D6-57B39B47C93B}"/>
              </a:ext>
            </a:extLst>
          </p:cNvPr>
          <p:cNvSpPr/>
          <p:nvPr/>
        </p:nvSpPr>
        <p:spPr>
          <a:xfrm>
            <a:off x="6225578" y="1864828"/>
            <a:ext cx="874207" cy="3876625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DD2657-A62B-2226-C6CA-333ABA0A3994}"/>
              </a:ext>
            </a:extLst>
          </p:cNvPr>
          <p:cNvSpPr/>
          <p:nvPr/>
        </p:nvSpPr>
        <p:spPr>
          <a:xfrm>
            <a:off x="590295" y="1816335"/>
            <a:ext cx="874207" cy="3876625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7110507-2FAB-C6CD-5D10-87537735D6C3}"/>
              </a:ext>
            </a:extLst>
          </p:cNvPr>
          <p:cNvSpPr/>
          <p:nvPr/>
        </p:nvSpPr>
        <p:spPr>
          <a:xfrm>
            <a:off x="4823210" y="2395264"/>
            <a:ext cx="1758462" cy="87420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2674060-72F1-F322-1876-00178E34F41E}"/>
              </a:ext>
            </a:extLst>
          </p:cNvPr>
          <p:cNvSpPr/>
          <p:nvPr/>
        </p:nvSpPr>
        <p:spPr>
          <a:xfrm rot="1226111">
            <a:off x="2201926" y="3855518"/>
            <a:ext cx="417272" cy="149393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FF1CBB2-6F61-DA9E-9F94-2D5022B88A9A}"/>
              </a:ext>
            </a:extLst>
          </p:cNvPr>
          <p:cNvSpPr/>
          <p:nvPr/>
        </p:nvSpPr>
        <p:spPr>
          <a:xfrm rot="1226111">
            <a:off x="7915376" y="3855519"/>
            <a:ext cx="417272" cy="149393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02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B84BE264-57CC-F73B-25B5-92B349738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50" y="1539178"/>
            <a:ext cx="5852172" cy="4389129"/>
          </a:xfrm>
          <a:prstGeom prst="rect">
            <a:avLst/>
          </a:prstGeom>
        </p:spPr>
      </p:pic>
      <p:pic>
        <p:nvPicPr>
          <p:cNvPr id="14" name="Picture 13" descr="A graph of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8C14111F-30AD-A5C1-4C70-4ECABA42C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60084"/>
            <a:ext cx="5852172" cy="4389129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2B26BDA-28E2-098D-949D-9D03C6BE05AC}"/>
              </a:ext>
            </a:extLst>
          </p:cNvPr>
          <p:cNvSpPr/>
          <p:nvPr/>
        </p:nvSpPr>
        <p:spPr>
          <a:xfrm rot="379208" flipH="1">
            <a:off x="3217976" y="-68792"/>
            <a:ext cx="12950045" cy="9614170"/>
          </a:xfrm>
          <a:custGeom>
            <a:avLst/>
            <a:gdLst>
              <a:gd name="connsiteX0" fmla="*/ 12049715 w 13162235"/>
              <a:gd name="connsiteY0" fmla="*/ 7894428 h 9614170"/>
              <a:gd name="connsiteX1" fmla="*/ 3362915 w 13162235"/>
              <a:gd name="connsiteY1" fmla="*/ 4876908 h 9614170"/>
              <a:gd name="connsiteX2" fmla="*/ 5069795 w 13162235"/>
              <a:gd name="connsiteY2" fmla="*/ 108 h 9614170"/>
              <a:gd name="connsiteX3" fmla="*/ 25355 w 13162235"/>
              <a:gd name="connsiteY3" fmla="*/ 5014068 h 9614170"/>
              <a:gd name="connsiteX4" fmla="*/ 7584395 w 13162235"/>
              <a:gd name="connsiteY4" fmla="*/ 9509868 h 9614170"/>
              <a:gd name="connsiteX5" fmla="*/ 13162235 w 13162235"/>
              <a:gd name="connsiteY5" fmla="*/ 8168748 h 9614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62235" h="9614170">
                <a:moveTo>
                  <a:pt x="12049715" y="7894428"/>
                </a:moveTo>
                <a:cubicBezTo>
                  <a:pt x="8287975" y="7043528"/>
                  <a:pt x="4526235" y="6192628"/>
                  <a:pt x="3362915" y="4876908"/>
                </a:cubicBezTo>
                <a:cubicBezTo>
                  <a:pt x="2199595" y="3561188"/>
                  <a:pt x="5626055" y="-22752"/>
                  <a:pt x="5069795" y="108"/>
                </a:cubicBezTo>
                <a:cubicBezTo>
                  <a:pt x="4513535" y="22968"/>
                  <a:pt x="-393745" y="3429108"/>
                  <a:pt x="25355" y="5014068"/>
                </a:cubicBezTo>
                <a:cubicBezTo>
                  <a:pt x="444455" y="6599028"/>
                  <a:pt x="5394915" y="8984088"/>
                  <a:pt x="7584395" y="9509868"/>
                </a:cubicBezTo>
                <a:cubicBezTo>
                  <a:pt x="9773875" y="10035648"/>
                  <a:pt x="11823655" y="8415128"/>
                  <a:pt x="13162235" y="8168748"/>
                </a:cubicBezTo>
              </a:path>
            </a:pathLst>
          </a:custGeom>
          <a:solidFill>
            <a:srgbClr val="5EB3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590CAEB-4C78-975B-F9E5-DCECC524CCD3}"/>
              </a:ext>
            </a:extLst>
          </p:cNvPr>
          <p:cNvSpPr/>
          <p:nvPr/>
        </p:nvSpPr>
        <p:spPr>
          <a:xfrm rot="21376291" flipH="1">
            <a:off x="1234441" y="-1343464"/>
            <a:ext cx="13845238" cy="4326875"/>
          </a:xfrm>
          <a:custGeom>
            <a:avLst/>
            <a:gdLst>
              <a:gd name="connsiteX0" fmla="*/ 2588453 w 14072096"/>
              <a:gd name="connsiteY0" fmla="*/ 4159235 h 4326875"/>
              <a:gd name="connsiteX1" fmla="*/ 5971733 w 14072096"/>
              <a:gd name="connsiteY1" fmla="*/ 577835 h 4326875"/>
              <a:gd name="connsiteX2" fmla="*/ 14003213 w 14072096"/>
              <a:gd name="connsiteY2" fmla="*/ 227315 h 4326875"/>
              <a:gd name="connsiteX3" fmla="*/ 973013 w 14072096"/>
              <a:gd name="connsiteY3" fmla="*/ 349235 h 4326875"/>
              <a:gd name="connsiteX4" fmla="*/ 1948373 w 14072096"/>
              <a:gd name="connsiteY4" fmla="*/ 4326875 h 432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72096" h="4326875">
                <a:moveTo>
                  <a:pt x="2588453" y="4159235"/>
                </a:moveTo>
                <a:cubicBezTo>
                  <a:pt x="3328863" y="2696195"/>
                  <a:pt x="4069273" y="1233155"/>
                  <a:pt x="5971733" y="577835"/>
                </a:cubicBezTo>
                <a:cubicBezTo>
                  <a:pt x="7874193" y="-77485"/>
                  <a:pt x="14836333" y="265415"/>
                  <a:pt x="14003213" y="227315"/>
                </a:cubicBezTo>
                <a:cubicBezTo>
                  <a:pt x="13170093" y="189215"/>
                  <a:pt x="2982153" y="-334025"/>
                  <a:pt x="973013" y="349235"/>
                </a:cubicBezTo>
                <a:cubicBezTo>
                  <a:pt x="-1036127" y="1032495"/>
                  <a:pt x="456123" y="2679685"/>
                  <a:pt x="1948373" y="4326875"/>
                </a:cubicBezTo>
              </a:path>
            </a:pathLst>
          </a:custGeom>
          <a:solidFill>
            <a:srgbClr val="011E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69E405-3407-4350-85F1-20BC46EDFA6B}"/>
              </a:ext>
            </a:extLst>
          </p:cNvPr>
          <p:cNvSpPr/>
          <p:nvPr/>
        </p:nvSpPr>
        <p:spPr>
          <a:xfrm>
            <a:off x="-4324442" y="-426720"/>
            <a:ext cx="16171446" cy="9658290"/>
          </a:xfrm>
          <a:custGeom>
            <a:avLst/>
            <a:gdLst>
              <a:gd name="connsiteX0" fmla="*/ 3791042 w 16171446"/>
              <a:gd name="connsiteY0" fmla="*/ 0 h 9658290"/>
              <a:gd name="connsiteX1" fmla="*/ 6732362 w 16171446"/>
              <a:gd name="connsiteY1" fmla="*/ 8580120 h 9658290"/>
              <a:gd name="connsiteX2" fmla="*/ 16150682 w 16171446"/>
              <a:gd name="connsiteY2" fmla="*/ 8732520 h 9658290"/>
              <a:gd name="connsiteX3" fmla="*/ 9003122 w 16171446"/>
              <a:gd name="connsiteY3" fmla="*/ 9646920 h 9658290"/>
              <a:gd name="connsiteX4" fmla="*/ 316322 w 16171446"/>
              <a:gd name="connsiteY4" fmla="*/ 8016240 h 9658290"/>
              <a:gd name="connsiteX5" fmla="*/ 1947002 w 16171446"/>
              <a:gd name="connsiteY5" fmla="*/ 1402080 h 965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71446" h="9658290">
                <a:moveTo>
                  <a:pt x="3791042" y="0"/>
                </a:moveTo>
                <a:cubicBezTo>
                  <a:pt x="4231732" y="3562350"/>
                  <a:pt x="4672422" y="7124700"/>
                  <a:pt x="6732362" y="8580120"/>
                </a:cubicBezTo>
                <a:cubicBezTo>
                  <a:pt x="8792302" y="10035540"/>
                  <a:pt x="15772222" y="8554720"/>
                  <a:pt x="16150682" y="8732520"/>
                </a:cubicBezTo>
                <a:cubicBezTo>
                  <a:pt x="16529142" y="8910320"/>
                  <a:pt x="11642182" y="9766300"/>
                  <a:pt x="9003122" y="9646920"/>
                </a:cubicBezTo>
                <a:cubicBezTo>
                  <a:pt x="6364062" y="9527540"/>
                  <a:pt x="1492342" y="9390380"/>
                  <a:pt x="316322" y="8016240"/>
                </a:cubicBezTo>
                <a:cubicBezTo>
                  <a:pt x="-859698" y="6642100"/>
                  <a:pt x="1596482" y="2514600"/>
                  <a:pt x="1947002" y="1402080"/>
                </a:cubicBezTo>
              </a:path>
            </a:pathLst>
          </a:custGeom>
          <a:solidFill>
            <a:srgbClr val="9AB6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6E589A-AB85-FC5F-2240-4C5103DA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2B0-7AF1-4D43-9F33-A6298E0E7F18}" type="slidenum">
              <a:rPr lang="en-BE" sz="1800" smtClean="0">
                <a:solidFill>
                  <a:schemeClr val="bg1"/>
                </a:solidFill>
                <a:latin typeface="Bahnschrift" panose="020B0502040204020203" pitchFamily="34" charset="0"/>
              </a:rPr>
              <a:t>3</a:t>
            </a:fld>
            <a:endParaRPr lang="en-BE" sz="1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6E5B4-D9AF-A2F1-7884-47B2512399B6}"/>
              </a:ext>
            </a:extLst>
          </p:cNvPr>
          <p:cNvSpPr txBox="1"/>
          <p:nvPr/>
        </p:nvSpPr>
        <p:spPr>
          <a:xfrm>
            <a:off x="470850" y="281364"/>
            <a:ext cx="66936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>
                <a:latin typeface="Bahnschrift" panose="020B0502040204020203" pitchFamily="34" charset="0"/>
              </a:rPr>
              <a:t>Normalisation des </a:t>
            </a:r>
            <a:r>
              <a:rPr lang="fr-BE" sz="3200" dirty="0" err="1">
                <a:latin typeface="Bahnschrift" panose="020B0502040204020203" pitchFamily="34" charset="0"/>
              </a:rPr>
              <a:t>features</a:t>
            </a:r>
            <a:r>
              <a:rPr lang="fr-BE" sz="3200" dirty="0">
                <a:latin typeface="Bahnschrift" panose="020B0502040204020203" pitchFamily="34" charset="0"/>
              </a:rPr>
              <a:t> par leur déviation standard</a:t>
            </a:r>
            <a:endParaRPr lang="en-BE" sz="3200" dirty="0">
              <a:latin typeface="Bahnschrift" panose="020B0502040204020203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7110507-2FAB-C6CD-5D10-87537735D6C3}"/>
              </a:ext>
            </a:extLst>
          </p:cNvPr>
          <p:cNvSpPr/>
          <p:nvPr/>
        </p:nvSpPr>
        <p:spPr>
          <a:xfrm>
            <a:off x="4823210" y="2395264"/>
            <a:ext cx="1758462" cy="87420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BAAD51F-1846-CA17-856B-167B880B11B3}"/>
              </a:ext>
            </a:extLst>
          </p:cNvPr>
          <p:cNvSpPr/>
          <p:nvPr/>
        </p:nvSpPr>
        <p:spPr>
          <a:xfrm rot="5400000">
            <a:off x="3097643" y="3265419"/>
            <a:ext cx="874207" cy="4888043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610886-DEBF-3239-323E-04D80C8EBE00}"/>
              </a:ext>
            </a:extLst>
          </p:cNvPr>
          <p:cNvSpPr/>
          <p:nvPr/>
        </p:nvSpPr>
        <p:spPr>
          <a:xfrm rot="5400000">
            <a:off x="8647909" y="3259480"/>
            <a:ext cx="874207" cy="4888043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57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energy and energy&#10;&#10;Description automatically generated">
            <a:extLst>
              <a:ext uri="{FF2B5EF4-FFF2-40B4-BE49-F238E27FC236}">
                <a16:creationId xmlns:a16="http://schemas.microsoft.com/office/drawing/2014/main" id="{D4FA345B-1827-B7B0-CB91-8CCE58E91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300" y="1200860"/>
            <a:ext cx="7271553" cy="5453665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2B26BDA-28E2-098D-949D-9D03C6BE05AC}"/>
              </a:ext>
            </a:extLst>
          </p:cNvPr>
          <p:cNvSpPr/>
          <p:nvPr/>
        </p:nvSpPr>
        <p:spPr>
          <a:xfrm rot="379208" flipH="1">
            <a:off x="3217976" y="-68792"/>
            <a:ext cx="12950045" cy="9614170"/>
          </a:xfrm>
          <a:custGeom>
            <a:avLst/>
            <a:gdLst>
              <a:gd name="connsiteX0" fmla="*/ 12049715 w 13162235"/>
              <a:gd name="connsiteY0" fmla="*/ 7894428 h 9614170"/>
              <a:gd name="connsiteX1" fmla="*/ 3362915 w 13162235"/>
              <a:gd name="connsiteY1" fmla="*/ 4876908 h 9614170"/>
              <a:gd name="connsiteX2" fmla="*/ 5069795 w 13162235"/>
              <a:gd name="connsiteY2" fmla="*/ 108 h 9614170"/>
              <a:gd name="connsiteX3" fmla="*/ 25355 w 13162235"/>
              <a:gd name="connsiteY3" fmla="*/ 5014068 h 9614170"/>
              <a:gd name="connsiteX4" fmla="*/ 7584395 w 13162235"/>
              <a:gd name="connsiteY4" fmla="*/ 9509868 h 9614170"/>
              <a:gd name="connsiteX5" fmla="*/ 13162235 w 13162235"/>
              <a:gd name="connsiteY5" fmla="*/ 8168748 h 9614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62235" h="9614170">
                <a:moveTo>
                  <a:pt x="12049715" y="7894428"/>
                </a:moveTo>
                <a:cubicBezTo>
                  <a:pt x="8287975" y="7043528"/>
                  <a:pt x="4526235" y="6192628"/>
                  <a:pt x="3362915" y="4876908"/>
                </a:cubicBezTo>
                <a:cubicBezTo>
                  <a:pt x="2199595" y="3561188"/>
                  <a:pt x="5626055" y="-22752"/>
                  <a:pt x="5069795" y="108"/>
                </a:cubicBezTo>
                <a:cubicBezTo>
                  <a:pt x="4513535" y="22968"/>
                  <a:pt x="-393745" y="3429108"/>
                  <a:pt x="25355" y="5014068"/>
                </a:cubicBezTo>
                <a:cubicBezTo>
                  <a:pt x="444455" y="6599028"/>
                  <a:pt x="5394915" y="8984088"/>
                  <a:pt x="7584395" y="9509868"/>
                </a:cubicBezTo>
                <a:cubicBezTo>
                  <a:pt x="9773875" y="10035648"/>
                  <a:pt x="11823655" y="8415128"/>
                  <a:pt x="13162235" y="8168748"/>
                </a:cubicBezTo>
              </a:path>
            </a:pathLst>
          </a:custGeom>
          <a:solidFill>
            <a:srgbClr val="5EB3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590CAEB-4C78-975B-F9E5-DCECC524CCD3}"/>
              </a:ext>
            </a:extLst>
          </p:cNvPr>
          <p:cNvSpPr/>
          <p:nvPr/>
        </p:nvSpPr>
        <p:spPr>
          <a:xfrm rot="21376291" flipH="1">
            <a:off x="1234441" y="-1343464"/>
            <a:ext cx="13845238" cy="4326875"/>
          </a:xfrm>
          <a:custGeom>
            <a:avLst/>
            <a:gdLst>
              <a:gd name="connsiteX0" fmla="*/ 2588453 w 14072096"/>
              <a:gd name="connsiteY0" fmla="*/ 4159235 h 4326875"/>
              <a:gd name="connsiteX1" fmla="*/ 5971733 w 14072096"/>
              <a:gd name="connsiteY1" fmla="*/ 577835 h 4326875"/>
              <a:gd name="connsiteX2" fmla="*/ 14003213 w 14072096"/>
              <a:gd name="connsiteY2" fmla="*/ 227315 h 4326875"/>
              <a:gd name="connsiteX3" fmla="*/ 973013 w 14072096"/>
              <a:gd name="connsiteY3" fmla="*/ 349235 h 4326875"/>
              <a:gd name="connsiteX4" fmla="*/ 1948373 w 14072096"/>
              <a:gd name="connsiteY4" fmla="*/ 4326875 h 432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72096" h="4326875">
                <a:moveTo>
                  <a:pt x="2588453" y="4159235"/>
                </a:moveTo>
                <a:cubicBezTo>
                  <a:pt x="3328863" y="2696195"/>
                  <a:pt x="4069273" y="1233155"/>
                  <a:pt x="5971733" y="577835"/>
                </a:cubicBezTo>
                <a:cubicBezTo>
                  <a:pt x="7874193" y="-77485"/>
                  <a:pt x="14836333" y="265415"/>
                  <a:pt x="14003213" y="227315"/>
                </a:cubicBezTo>
                <a:cubicBezTo>
                  <a:pt x="13170093" y="189215"/>
                  <a:pt x="2982153" y="-334025"/>
                  <a:pt x="973013" y="349235"/>
                </a:cubicBezTo>
                <a:cubicBezTo>
                  <a:pt x="-1036127" y="1032495"/>
                  <a:pt x="456123" y="2679685"/>
                  <a:pt x="1948373" y="4326875"/>
                </a:cubicBezTo>
              </a:path>
            </a:pathLst>
          </a:custGeom>
          <a:solidFill>
            <a:srgbClr val="011E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69E405-3407-4350-85F1-20BC46EDFA6B}"/>
              </a:ext>
            </a:extLst>
          </p:cNvPr>
          <p:cNvSpPr/>
          <p:nvPr/>
        </p:nvSpPr>
        <p:spPr>
          <a:xfrm>
            <a:off x="-4324442" y="-426720"/>
            <a:ext cx="16171446" cy="9658290"/>
          </a:xfrm>
          <a:custGeom>
            <a:avLst/>
            <a:gdLst>
              <a:gd name="connsiteX0" fmla="*/ 3791042 w 16171446"/>
              <a:gd name="connsiteY0" fmla="*/ 0 h 9658290"/>
              <a:gd name="connsiteX1" fmla="*/ 6732362 w 16171446"/>
              <a:gd name="connsiteY1" fmla="*/ 8580120 h 9658290"/>
              <a:gd name="connsiteX2" fmla="*/ 16150682 w 16171446"/>
              <a:gd name="connsiteY2" fmla="*/ 8732520 h 9658290"/>
              <a:gd name="connsiteX3" fmla="*/ 9003122 w 16171446"/>
              <a:gd name="connsiteY3" fmla="*/ 9646920 h 9658290"/>
              <a:gd name="connsiteX4" fmla="*/ 316322 w 16171446"/>
              <a:gd name="connsiteY4" fmla="*/ 8016240 h 9658290"/>
              <a:gd name="connsiteX5" fmla="*/ 1947002 w 16171446"/>
              <a:gd name="connsiteY5" fmla="*/ 1402080 h 965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71446" h="9658290">
                <a:moveTo>
                  <a:pt x="3791042" y="0"/>
                </a:moveTo>
                <a:cubicBezTo>
                  <a:pt x="4231732" y="3562350"/>
                  <a:pt x="4672422" y="7124700"/>
                  <a:pt x="6732362" y="8580120"/>
                </a:cubicBezTo>
                <a:cubicBezTo>
                  <a:pt x="8792302" y="10035540"/>
                  <a:pt x="15772222" y="8554720"/>
                  <a:pt x="16150682" y="8732520"/>
                </a:cubicBezTo>
                <a:cubicBezTo>
                  <a:pt x="16529142" y="8910320"/>
                  <a:pt x="11642182" y="9766300"/>
                  <a:pt x="9003122" y="9646920"/>
                </a:cubicBezTo>
                <a:cubicBezTo>
                  <a:pt x="6364062" y="9527540"/>
                  <a:pt x="1492342" y="9390380"/>
                  <a:pt x="316322" y="8016240"/>
                </a:cubicBezTo>
                <a:cubicBezTo>
                  <a:pt x="-859698" y="6642100"/>
                  <a:pt x="1596482" y="2514600"/>
                  <a:pt x="1947002" y="1402080"/>
                </a:cubicBezTo>
              </a:path>
            </a:pathLst>
          </a:custGeom>
          <a:solidFill>
            <a:srgbClr val="9AB6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6E589A-AB85-FC5F-2240-4C5103DA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2B0-7AF1-4D43-9F33-A6298E0E7F18}" type="slidenum">
              <a:rPr lang="en-BE" sz="1800" smtClean="0">
                <a:solidFill>
                  <a:schemeClr val="bg1"/>
                </a:solidFill>
                <a:latin typeface="Bahnschrift" panose="020B0502040204020203" pitchFamily="34" charset="0"/>
              </a:rPr>
              <a:t>4</a:t>
            </a:fld>
            <a:endParaRPr lang="en-BE" sz="1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12489-43C1-6129-5864-C754CF01258C}"/>
              </a:ext>
            </a:extLst>
          </p:cNvPr>
          <p:cNvSpPr txBox="1"/>
          <p:nvPr/>
        </p:nvSpPr>
        <p:spPr>
          <a:xfrm>
            <a:off x="470850" y="281364"/>
            <a:ext cx="81397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>
                <a:latin typeface="Bahnschrift" panose="020B0502040204020203" pitchFamily="34" charset="0"/>
              </a:rPr>
              <a:t>Changement de la </a:t>
            </a:r>
            <a:r>
              <a:rPr lang="fr-BE" sz="3200" dirty="0" err="1">
                <a:latin typeface="Bahnschrift" panose="020B0502040204020203" pitchFamily="34" charset="0"/>
              </a:rPr>
              <a:t>feature</a:t>
            </a:r>
            <a:r>
              <a:rPr lang="fr-BE" sz="3200" dirty="0">
                <a:latin typeface="Bahnschrift" panose="020B0502040204020203" pitchFamily="34" charset="0"/>
              </a:rPr>
              <a:t> « </a:t>
            </a:r>
            <a:r>
              <a:rPr lang="fr-BE" sz="3200" dirty="0" err="1">
                <a:latin typeface="Bahnschrift" panose="020B0502040204020203" pitchFamily="34" charset="0"/>
              </a:rPr>
              <a:t>track</a:t>
            </a:r>
            <a:r>
              <a:rPr lang="fr-BE" sz="3200" dirty="0">
                <a:latin typeface="Bahnschrift" panose="020B0502040204020203" pitchFamily="34" charset="0"/>
              </a:rPr>
              <a:t> </a:t>
            </a:r>
            <a:r>
              <a:rPr lang="fr-BE" sz="3200" dirty="0" err="1">
                <a:latin typeface="Bahnschrift" panose="020B0502040204020203" pitchFamily="34" charset="0"/>
              </a:rPr>
              <a:t>energy</a:t>
            </a:r>
            <a:r>
              <a:rPr lang="fr-BE" sz="3200" dirty="0">
                <a:latin typeface="Bahnschrift" panose="020B0502040204020203" pitchFamily="34" charset="0"/>
              </a:rPr>
              <a:t> » par son logarithme</a:t>
            </a:r>
            <a:endParaRPr lang="en-BE" sz="3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09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F8AFCDE-B6A8-0E03-3DB5-A1E208376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7" y="1654774"/>
            <a:ext cx="6163675" cy="4930941"/>
          </a:xfrm>
          <a:prstGeom prst="rect">
            <a:avLst/>
          </a:prstGeom>
        </p:spPr>
      </p:pic>
      <p:pic>
        <p:nvPicPr>
          <p:cNvPr id="6" name="Picture 5" descr="A colorful grid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0868708C-CFE3-9B2E-C4C0-4B65822BE2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1" r="13051" b="7936"/>
          <a:stretch/>
        </p:blipFill>
        <p:spPr>
          <a:xfrm>
            <a:off x="6518733" y="151959"/>
            <a:ext cx="4768663" cy="479298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2B26BDA-28E2-098D-949D-9D03C6BE05AC}"/>
              </a:ext>
            </a:extLst>
          </p:cNvPr>
          <p:cNvSpPr/>
          <p:nvPr/>
        </p:nvSpPr>
        <p:spPr>
          <a:xfrm rot="379208" flipH="1">
            <a:off x="3217976" y="-68792"/>
            <a:ext cx="12950045" cy="9614170"/>
          </a:xfrm>
          <a:custGeom>
            <a:avLst/>
            <a:gdLst>
              <a:gd name="connsiteX0" fmla="*/ 12049715 w 13162235"/>
              <a:gd name="connsiteY0" fmla="*/ 7894428 h 9614170"/>
              <a:gd name="connsiteX1" fmla="*/ 3362915 w 13162235"/>
              <a:gd name="connsiteY1" fmla="*/ 4876908 h 9614170"/>
              <a:gd name="connsiteX2" fmla="*/ 5069795 w 13162235"/>
              <a:gd name="connsiteY2" fmla="*/ 108 h 9614170"/>
              <a:gd name="connsiteX3" fmla="*/ 25355 w 13162235"/>
              <a:gd name="connsiteY3" fmla="*/ 5014068 h 9614170"/>
              <a:gd name="connsiteX4" fmla="*/ 7584395 w 13162235"/>
              <a:gd name="connsiteY4" fmla="*/ 9509868 h 9614170"/>
              <a:gd name="connsiteX5" fmla="*/ 13162235 w 13162235"/>
              <a:gd name="connsiteY5" fmla="*/ 8168748 h 9614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62235" h="9614170">
                <a:moveTo>
                  <a:pt x="12049715" y="7894428"/>
                </a:moveTo>
                <a:cubicBezTo>
                  <a:pt x="8287975" y="7043528"/>
                  <a:pt x="4526235" y="6192628"/>
                  <a:pt x="3362915" y="4876908"/>
                </a:cubicBezTo>
                <a:cubicBezTo>
                  <a:pt x="2199595" y="3561188"/>
                  <a:pt x="5626055" y="-22752"/>
                  <a:pt x="5069795" y="108"/>
                </a:cubicBezTo>
                <a:cubicBezTo>
                  <a:pt x="4513535" y="22968"/>
                  <a:pt x="-393745" y="3429108"/>
                  <a:pt x="25355" y="5014068"/>
                </a:cubicBezTo>
                <a:cubicBezTo>
                  <a:pt x="444455" y="6599028"/>
                  <a:pt x="5394915" y="8984088"/>
                  <a:pt x="7584395" y="9509868"/>
                </a:cubicBezTo>
                <a:cubicBezTo>
                  <a:pt x="9773875" y="10035648"/>
                  <a:pt x="11823655" y="8415128"/>
                  <a:pt x="13162235" y="8168748"/>
                </a:cubicBezTo>
              </a:path>
            </a:pathLst>
          </a:custGeom>
          <a:solidFill>
            <a:srgbClr val="5EB3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590CAEB-4C78-975B-F9E5-DCECC524CCD3}"/>
              </a:ext>
            </a:extLst>
          </p:cNvPr>
          <p:cNvSpPr/>
          <p:nvPr/>
        </p:nvSpPr>
        <p:spPr>
          <a:xfrm rot="21376291" flipH="1">
            <a:off x="1234441" y="-1343464"/>
            <a:ext cx="13845238" cy="4326875"/>
          </a:xfrm>
          <a:custGeom>
            <a:avLst/>
            <a:gdLst>
              <a:gd name="connsiteX0" fmla="*/ 2588453 w 14072096"/>
              <a:gd name="connsiteY0" fmla="*/ 4159235 h 4326875"/>
              <a:gd name="connsiteX1" fmla="*/ 5971733 w 14072096"/>
              <a:gd name="connsiteY1" fmla="*/ 577835 h 4326875"/>
              <a:gd name="connsiteX2" fmla="*/ 14003213 w 14072096"/>
              <a:gd name="connsiteY2" fmla="*/ 227315 h 4326875"/>
              <a:gd name="connsiteX3" fmla="*/ 973013 w 14072096"/>
              <a:gd name="connsiteY3" fmla="*/ 349235 h 4326875"/>
              <a:gd name="connsiteX4" fmla="*/ 1948373 w 14072096"/>
              <a:gd name="connsiteY4" fmla="*/ 4326875 h 432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72096" h="4326875">
                <a:moveTo>
                  <a:pt x="2588453" y="4159235"/>
                </a:moveTo>
                <a:cubicBezTo>
                  <a:pt x="3328863" y="2696195"/>
                  <a:pt x="4069273" y="1233155"/>
                  <a:pt x="5971733" y="577835"/>
                </a:cubicBezTo>
                <a:cubicBezTo>
                  <a:pt x="7874193" y="-77485"/>
                  <a:pt x="14836333" y="265415"/>
                  <a:pt x="14003213" y="227315"/>
                </a:cubicBezTo>
                <a:cubicBezTo>
                  <a:pt x="13170093" y="189215"/>
                  <a:pt x="2982153" y="-334025"/>
                  <a:pt x="973013" y="349235"/>
                </a:cubicBezTo>
                <a:cubicBezTo>
                  <a:pt x="-1036127" y="1032495"/>
                  <a:pt x="456123" y="2679685"/>
                  <a:pt x="1948373" y="4326875"/>
                </a:cubicBezTo>
              </a:path>
            </a:pathLst>
          </a:custGeom>
          <a:solidFill>
            <a:srgbClr val="011E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69E405-3407-4350-85F1-20BC46EDFA6B}"/>
              </a:ext>
            </a:extLst>
          </p:cNvPr>
          <p:cNvSpPr/>
          <p:nvPr/>
        </p:nvSpPr>
        <p:spPr>
          <a:xfrm>
            <a:off x="-4324442" y="-426720"/>
            <a:ext cx="16171446" cy="9658290"/>
          </a:xfrm>
          <a:custGeom>
            <a:avLst/>
            <a:gdLst>
              <a:gd name="connsiteX0" fmla="*/ 3791042 w 16171446"/>
              <a:gd name="connsiteY0" fmla="*/ 0 h 9658290"/>
              <a:gd name="connsiteX1" fmla="*/ 6732362 w 16171446"/>
              <a:gd name="connsiteY1" fmla="*/ 8580120 h 9658290"/>
              <a:gd name="connsiteX2" fmla="*/ 16150682 w 16171446"/>
              <a:gd name="connsiteY2" fmla="*/ 8732520 h 9658290"/>
              <a:gd name="connsiteX3" fmla="*/ 9003122 w 16171446"/>
              <a:gd name="connsiteY3" fmla="*/ 9646920 h 9658290"/>
              <a:gd name="connsiteX4" fmla="*/ 316322 w 16171446"/>
              <a:gd name="connsiteY4" fmla="*/ 8016240 h 9658290"/>
              <a:gd name="connsiteX5" fmla="*/ 1947002 w 16171446"/>
              <a:gd name="connsiteY5" fmla="*/ 1402080 h 965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71446" h="9658290">
                <a:moveTo>
                  <a:pt x="3791042" y="0"/>
                </a:moveTo>
                <a:cubicBezTo>
                  <a:pt x="4231732" y="3562350"/>
                  <a:pt x="4672422" y="7124700"/>
                  <a:pt x="6732362" y="8580120"/>
                </a:cubicBezTo>
                <a:cubicBezTo>
                  <a:pt x="8792302" y="10035540"/>
                  <a:pt x="15772222" y="8554720"/>
                  <a:pt x="16150682" y="8732520"/>
                </a:cubicBezTo>
                <a:cubicBezTo>
                  <a:pt x="16529142" y="8910320"/>
                  <a:pt x="11642182" y="9766300"/>
                  <a:pt x="9003122" y="9646920"/>
                </a:cubicBezTo>
                <a:cubicBezTo>
                  <a:pt x="6364062" y="9527540"/>
                  <a:pt x="1492342" y="9390380"/>
                  <a:pt x="316322" y="8016240"/>
                </a:cubicBezTo>
                <a:cubicBezTo>
                  <a:pt x="-859698" y="6642100"/>
                  <a:pt x="1596482" y="2514600"/>
                  <a:pt x="1947002" y="1402080"/>
                </a:cubicBezTo>
              </a:path>
            </a:pathLst>
          </a:custGeom>
          <a:solidFill>
            <a:srgbClr val="9AB6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6E589A-AB85-FC5F-2240-4C5103DA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2B0-7AF1-4D43-9F33-A6298E0E7F18}" type="slidenum">
              <a:rPr lang="en-BE" sz="1800" smtClean="0">
                <a:solidFill>
                  <a:schemeClr val="bg1"/>
                </a:solidFill>
                <a:latin typeface="Bahnschrift" panose="020B0502040204020203" pitchFamily="34" charset="0"/>
              </a:rPr>
              <a:t>5</a:t>
            </a:fld>
            <a:endParaRPr lang="en-BE" sz="1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207EE-FC42-FB11-A8C2-3A6784AD2809}"/>
              </a:ext>
            </a:extLst>
          </p:cNvPr>
          <p:cNvSpPr txBox="1"/>
          <p:nvPr/>
        </p:nvSpPr>
        <p:spPr>
          <a:xfrm>
            <a:off x="470850" y="281364"/>
            <a:ext cx="8139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>
                <a:latin typeface="Bahnschrift" panose="020B0502040204020203" pitchFamily="34" charset="0"/>
              </a:rPr>
              <a:t>Sélection des </a:t>
            </a:r>
            <a:r>
              <a:rPr lang="fr-BE" sz="3200" dirty="0" err="1">
                <a:latin typeface="Bahnschrift" panose="020B0502040204020203" pitchFamily="34" charset="0"/>
              </a:rPr>
              <a:t>features</a:t>
            </a:r>
            <a:endParaRPr lang="fr-BE" sz="3200" dirty="0">
              <a:latin typeface="Bahnschrif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A2D05A-49B9-B47D-6B6C-1D02885F1152}"/>
              </a:ext>
            </a:extLst>
          </p:cNvPr>
          <p:cNvSpPr txBox="1"/>
          <p:nvPr/>
        </p:nvSpPr>
        <p:spPr>
          <a:xfrm>
            <a:off x="904604" y="960956"/>
            <a:ext cx="8139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>
                <a:latin typeface="Bahnschrift" panose="020B0502040204020203" pitchFamily="34" charset="0"/>
              </a:rPr>
              <a:t>Avant : 44 </a:t>
            </a:r>
            <a:r>
              <a:rPr lang="fr-BE" sz="2800" dirty="0" err="1">
                <a:latin typeface="Bahnschrift" panose="020B0502040204020203" pitchFamily="34" charset="0"/>
              </a:rPr>
              <a:t>features</a:t>
            </a:r>
            <a:endParaRPr lang="fr-BE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64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blue and orange bars&#10;&#10;Description automatically generated">
            <a:extLst>
              <a:ext uri="{FF2B5EF4-FFF2-40B4-BE49-F238E27FC236}">
                <a16:creationId xmlns:a16="http://schemas.microsoft.com/office/drawing/2014/main" id="{7C6E90FE-75D4-2994-A442-C78172A4B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71" y="819973"/>
            <a:ext cx="7376236" cy="590099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2B26BDA-28E2-098D-949D-9D03C6BE05AC}"/>
              </a:ext>
            </a:extLst>
          </p:cNvPr>
          <p:cNvSpPr/>
          <p:nvPr/>
        </p:nvSpPr>
        <p:spPr>
          <a:xfrm rot="379208" flipH="1">
            <a:off x="3217976" y="-68792"/>
            <a:ext cx="12950045" cy="9614170"/>
          </a:xfrm>
          <a:custGeom>
            <a:avLst/>
            <a:gdLst>
              <a:gd name="connsiteX0" fmla="*/ 12049715 w 13162235"/>
              <a:gd name="connsiteY0" fmla="*/ 7894428 h 9614170"/>
              <a:gd name="connsiteX1" fmla="*/ 3362915 w 13162235"/>
              <a:gd name="connsiteY1" fmla="*/ 4876908 h 9614170"/>
              <a:gd name="connsiteX2" fmla="*/ 5069795 w 13162235"/>
              <a:gd name="connsiteY2" fmla="*/ 108 h 9614170"/>
              <a:gd name="connsiteX3" fmla="*/ 25355 w 13162235"/>
              <a:gd name="connsiteY3" fmla="*/ 5014068 h 9614170"/>
              <a:gd name="connsiteX4" fmla="*/ 7584395 w 13162235"/>
              <a:gd name="connsiteY4" fmla="*/ 9509868 h 9614170"/>
              <a:gd name="connsiteX5" fmla="*/ 13162235 w 13162235"/>
              <a:gd name="connsiteY5" fmla="*/ 8168748 h 9614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62235" h="9614170">
                <a:moveTo>
                  <a:pt x="12049715" y="7894428"/>
                </a:moveTo>
                <a:cubicBezTo>
                  <a:pt x="8287975" y="7043528"/>
                  <a:pt x="4526235" y="6192628"/>
                  <a:pt x="3362915" y="4876908"/>
                </a:cubicBezTo>
                <a:cubicBezTo>
                  <a:pt x="2199595" y="3561188"/>
                  <a:pt x="5626055" y="-22752"/>
                  <a:pt x="5069795" y="108"/>
                </a:cubicBezTo>
                <a:cubicBezTo>
                  <a:pt x="4513535" y="22968"/>
                  <a:pt x="-393745" y="3429108"/>
                  <a:pt x="25355" y="5014068"/>
                </a:cubicBezTo>
                <a:cubicBezTo>
                  <a:pt x="444455" y="6599028"/>
                  <a:pt x="5394915" y="8984088"/>
                  <a:pt x="7584395" y="9509868"/>
                </a:cubicBezTo>
                <a:cubicBezTo>
                  <a:pt x="9773875" y="10035648"/>
                  <a:pt x="11823655" y="8415128"/>
                  <a:pt x="13162235" y="8168748"/>
                </a:cubicBezTo>
              </a:path>
            </a:pathLst>
          </a:custGeom>
          <a:solidFill>
            <a:srgbClr val="5EB3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590CAEB-4C78-975B-F9E5-DCECC524CCD3}"/>
              </a:ext>
            </a:extLst>
          </p:cNvPr>
          <p:cNvSpPr/>
          <p:nvPr/>
        </p:nvSpPr>
        <p:spPr>
          <a:xfrm rot="21376291" flipH="1">
            <a:off x="1234441" y="-1343464"/>
            <a:ext cx="13845238" cy="4326875"/>
          </a:xfrm>
          <a:custGeom>
            <a:avLst/>
            <a:gdLst>
              <a:gd name="connsiteX0" fmla="*/ 2588453 w 14072096"/>
              <a:gd name="connsiteY0" fmla="*/ 4159235 h 4326875"/>
              <a:gd name="connsiteX1" fmla="*/ 5971733 w 14072096"/>
              <a:gd name="connsiteY1" fmla="*/ 577835 h 4326875"/>
              <a:gd name="connsiteX2" fmla="*/ 14003213 w 14072096"/>
              <a:gd name="connsiteY2" fmla="*/ 227315 h 4326875"/>
              <a:gd name="connsiteX3" fmla="*/ 973013 w 14072096"/>
              <a:gd name="connsiteY3" fmla="*/ 349235 h 4326875"/>
              <a:gd name="connsiteX4" fmla="*/ 1948373 w 14072096"/>
              <a:gd name="connsiteY4" fmla="*/ 4326875 h 432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72096" h="4326875">
                <a:moveTo>
                  <a:pt x="2588453" y="4159235"/>
                </a:moveTo>
                <a:cubicBezTo>
                  <a:pt x="3328863" y="2696195"/>
                  <a:pt x="4069273" y="1233155"/>
                  <a:pt x="5971733" y="577835"/>
                </a:cubicBezTo>
                <a:cubicBezTo>
                  <a:pt x="7874193" y="-77485"/>
                  <a:pt x="14836333" y="265415"/>
                  <a:pt x="14003213" y="227315"/>
                </a:cubicBezTo>
                <a:cubicBezTo>
                  <a:pt x="13170093" y="189215"/>
                  <a:pt x="2982153" y="-334025"/>
                  <a:pt x="973013" y="349235"/>
                </a:cubicBezTo>
                <a:cubicBezTo>
                  <a:pt x="-1036127" y="1032495"/>
                  <a:pt x="456123" y="2679685"/>
                  <a:pt x="1948373" y="4326875"/>
                </a:cubicBezTo>
              </a:path>
            </a:pathLst>
          </a:custGeom>
          <a:solidFill>
            <a:srgbClr val="011E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69E405-3407-4350-85F1-20BC46EDFA6B}"/>
              </a:ext>
            </a:extLst>
          </p:cNvPr>
          <p:cNvSpPr/>
          <p:nvPr/>
        </p:nvSpPr>
        <p:spPr>
          <a:xfrm>
            <a:off x="-4324442" y="-426720"/>
            <a:ext cx="16171446" cy="9658290"/>
          </a:xfrm>
          <a:custGeom>
            <a:avLst/>
            <a:gdLst>
              <a:gd name="connsiteX0" fmla="*/ 3791042 w 16171446"/>
              <a:gd name="connsiteY0" fmla="*/ 0 h 9658290"/>
              <a:gd name="connsiteX1" fmla="*/ 6732362 w 16171446"/>
              <a:gd name="connsiteY1" fmla="*/ 8580120 h 9658290"/>
              <a:gd name="connsiteX2" fmla="*/ 16150682 w 16171446"/>
              <a:gd name="connsiteY2" fmla="*/ 8732520 h 9658290"/>
              <a:gd name="connsiteX3" fmla="*/ 9003122 w 16171446"/>
              <a:gd name="connsiteY3" fmla="*/ 9646920 h 9658290"/>
              <a:gd name="connsiteX4" fmla="*/ 316322 w 16171446"/>
              <a:gd name="connsiteY4" fmla="*/ 8016240 h 9658290"/>
              <a:gd name="connsiteX5" fmla="*/ 1947002 w 16171446"/>
              <a:gd name="connsiteY5" fmla="*/ 1402080 h 965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71446" h="9658290">
                <a:moveTo>
                  <a:pt x="3791042" y="0"/>
                </a:moveTo>
                <a:cubicBezTo>
                  <a:pt x="4231732" y="3562350"/>
                  <a:pt x="4672422" y="7124700"/>
                  <a:pt x="6732362" y="8580120"/>
                </a:cubicBezTo>
                <a:cubicBezTo>
                  <a:pt x="8792302" y="10035540"/>
                  <a:pt x="15772222" y="8554720"/>
                  <a:pt x="16150682" y="8732520"/>
                </a:cubicBezTo>
                <a:cubicBezTo>
                  <a:pt x="16529142" y="8910320"/>
                  <a:pt x="11642182" y="9766300"/>
                  <a:pt x="9003122" y="9646920"/>
                </a:cubicBezTo>
                <a:cubicBezTo>
                  <a:pt x="6364062" y="9527540"/>
                  <a:pt x="1492342" y="9390380"/>
                  <a:pt x="316322" y="8016240"/>
                </a:cubicBezTo>
                <a:cubicBezTo>
                  <a:pt x="-859698" y="6642100"/>
                  <a:pt x="1596482" y="2514600"/>
                  <a:pt x="1947002" y="1402080"/>
                </a:cubicBezTo>
              </a:path>
            </a:pathLst>
          </a:custGeom>
          <a:solidFill>
            <a:srgbClr val="9AB6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6E589A-AB85-FC5F-2240-4C5103DA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2B0-7AF1-4D43-9F33-A6298E0E7F18}" type="slidenum">
              <a:rPr lang="en-BE" sz="1800" smtClean="0">
                <a:solidFill>
                  <a:schemeClr val="bg1"/>
                </a:solidFill>
                <a:latin typeface="Bahnschrift" panose="020B0502040204020203" pitchFamily="34" charset="0"/>
              </a:rPr>
              <a:t>6</a:t>
            </a:fld>
            <a:endParaRPr lang="en-BE" sz="1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207EE-FC42-FB11-A8C2-3A6784AD2809}"/>
              </a:ext>
            </a:extLst>
          </p:cNvPr>
          <p:cNvSpPr txBox="1"/>
          <p:nvPr/>
        </p:nvSpPr>
        <p:spPr>
          <a:xfrm>
            <a:off x="470850" y="281364"/>
            <a:ext cx="8139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>
                <a:latin typeface="Bahnschrift" panose="020B0502040204020203" pitchFamily="34" charset="0"/>
              </a:rPr>
              <a:t>Sélection des </a:t>
            </a:r>
            <a:r>
              <a:rPr lang="fr-BE" sz="3200" dirty="0" err="1">
                <a:latin typeface="Bahnschrift" panose="020B0502040204020203" pitchFamily="34" charset="0"/>
              </a:rPr>
              <a:t>features</a:t>
            </a:r>
            <a:endParaRPr lang="fr-BE" sz="3200" dirty="0">
              <a:latin typeface="Bahnschrif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95CCCD-CE46-7562-F86A-533077AD8B48}"/>
              </a:ext>
            </a:extLst>
          </p:cNvPr>
          <p:cNvSpPr txBox="1"/>
          <p:nvPr/>
        </p:nvSpPr>
        <p:spPr>
          <a:xfrm>
            <a:off x="904604" y="960956"/>
            <a:ext cx="26223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>
                <a:latin typeface="Bahnschrift" panose="020B0502040204020203" pitchFamily="34" charset="0"/>
              </a:rPr>
              <a:t>Après : </a:t>
            </a:r>
          </a:p>
          <a:p>
            <a:endParaRPr lang="fr-BE" sz="2800" dirty="0">
              <a:latin typeface="Bahnschrif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2800" dirty="0">
                <a:latin typeface="Bahnschrift" panose="020B0502040204020203" pitchFamily="34" charset="0"/>
              </a:rPr>
              <a:t>10 </a:t>
            </a:r>
            <a:r>
              <a:rPr lang="fr-BE" sz="2800" dirty="0" err="1">
                <a:latin typeface="Bahnschrift" panose="020B0502040204020203" pitchFamily="34" charset="0"/>
              </a:rPr>
              <a:t>features</a:t>
            </a:r>
            <a:r>
              <a:rPr lang="fr-BE" sz="2800" dirty="0">
                <a:latin typeface="Bahnschrift" panose="020B0502040204020203" pitchFamily="34" charset="0"/>
              </a:rPr>
              <a:t> (arbitraire)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2800" dirty="0">
              <a:latin typeface="Bahnschrif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2800" dirty="0">
                <a:latin typeface="Bahnschrift" panose="020B0502040204020203" pitchFamily="34" charset="0"/>
              </a:rPr>
              <a:t>Corrélation max = 0.6</a:t>
            </a:r>
          </a:p>
          <a:p>
            <a:endParaRPr lang="fr-BE" sz="2800" dirty="0">
              <a:latin typeface="Bahnschrift" panose="020B0502040204020203" pitchFamily="34" charset="0"/>
            </a:endParaRPr>
          </a:p>
          <a:p>
            <a:endParaRPr lang="fr-BE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4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olorful squares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2D2465E2-4992-51BB-6EC3-78EB359D4E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" t="3964"/>
          <a:stretch/>
        </p:blipFill>
        <p:spPr>
          <a:xfrm>
            <a:off x="4785358" y="46440"/>
            <a:ext cx="6281901" cy="6147085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2B26BDA-28E2-098D-949D-9D03C6BE05AC}"/>
              </a:ext>
            </a:extLst>
          </p:cNvPr>
          <p:cNvSpPr/>
          <p:nvPr/>
        </p:nvSpPr>
        <p:spPr>
          <a:xfrm rot="379208" flipH="1">
            <a:off x="3217976" y="-68792"/>
            <a:ext cx="12950045" cy="9614170"/>
          </a:xfrm>
          <a:custGeom>
            <a:avLst/>
            <a:gdLst>
              <a:gd name="connsiteX0" fmla="*/ 12049715 w 13162235"/>
              <a:gd name="connsiteY0" fmla="*/ 7894428 h 9614170"/>
              <a:gd name="connsiteX1" fmla="*/ 3362915 w 13162235"/>
              <a:gd name="connsiteY1" fmla="*/ 4876908 h 9614170"/>
              <a:gd name="connsiteX2" fmla="*/ 5069795 w 13162235"/>
              <a:gd name="connsiteY2" fmla="*/ 108 h 9614170"/>
              <a:gd name="connsiteX3" fmla="*/ 25355 w 13162235"/>
              <a:gd name="connsiteY3" fmla="*/ 5014068 h 9614170"/>
              <a:gd name="connsiteX4" fmla="*/ 7584395 w 13162235"/>
              <a:gd name="connsiteY4" fmla="*/ 9509868 h 9614170"/>
              <a:gd name="connsiteX5" fmla="*/ 13162235 w 13162235"/>
              <a:gd name="connsiteY5" fmla="*/ 8168748 h 9614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62235" h="9614170">
                <a:moveTo>
                  <a:pt x="12049715" y="7894428"/>
                </a:moveTo>
                <a:cubicBezTo>
                  <a:pt x="8287975" y="7043528"/>
                  <a:pt x="4526235" y="6192628"/>
                  <a:pt x="3362915" y="4876908"/>
                </a:cubicBezTo>
                <a:cubicBezTo>
                  <a:pt x="2199595" y="3561188"/>
                  <a:pt x="5626055" y="-22752"/>
                  <a:pt x="5069795" y="108"/>
                </a:cubicBezTo>
                <a:cubicBezTo>
                  <a:pt x="4513535" y="22968"/>
                  <a:pt x="-393745" y="3429108"/>
                  <a:pt x="25355" y="5014068"/>
                </a:cubicBezTo>
                <a:cubicBezTo>
                  <a:pt x="444455" y="6599028"/>
                  <a:pt x="5394915" y="8984088"/>
                  <a:pt x="7584395" y="9509868"/>
                </a:cubicBezTo>
                <a:cubicBezTo>
                  <a:pt x="9773875" y="10035648"/>
                  <a:pt x="11823655" y="8415128"/>
                  <a:pt x="13162235" y="8168748"/>
                </a:cubicBezTo>
              </a:path>
            </a:pathLst>
          </a:custGeom>
          <a:solidFill>
            <a:srgbClr val="5EB3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590CAEB-4C78-975B-F9E5-DCECC524CCD3}"/>
              </a:ext>
            </a:extLst>
          </p:cNvPr>
          <p:cNvSpPr/>
          <p:nvPr/>
        </p:nvSpPr>
        <p:spPr>
          <a:xfrm rot="21376291" flipH="1">
            <a:off x="1234441" y="-1343464"/>
            <a:ext cx="13845238" cy="4326875"/>
          </a:xfrm>
          <a:custGeom>
            <a:avLst/>
            <a:gdLst>
              <a:gd name="connsiteX0" fmla="*/ 2588453 w 14072096"/>
              <a:gd name="connsiteY0" fmla="*/ 4159235 h 4326875"/>
              <a:gd name="connsiteX1" fmla="*/ 5971733 w 14072096"/>
              <a:gd name="connsiteY1" fmla="*/ 577835 h 4326875"/>
              <a:gd name="connsiteX2" fmla="*/ 14003213 w 14072096"/>
              <a:gd name="connsiteY2" fmla="*/ 227315 h 4326875"/>
              <a:gd name="connsiteX3" fmla="*/ 973013 w 14072096"/>
              <a:gd name="connsiteY3" fmla="*/ 349235 h 4326875"/>
              <a:gd name="connsiteX4" fmla="*/ 1948373 w 14072096"/>
              <a:gd name="connsiteY4" fmla="*/ 4326875 h 432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72096" h="4326875">
                <a:moveTo>
                  <a:pt x="2588453" y="4159235"/>
                </a:moveTo>
                <a:cubicBezTo>
                  <a:pt x="3328863" y="2696195"/>
                  <a:pt x="4069273" y="1233155"/>
                  <a:pt x="5971733" y="577835"/>
                </a:cubicBezTo>
                <a:cubicBezTo>
                  <a:pt x="7874193" y="-77485"/>
                  <a:pt x="14836333" y="265415"/>
                  <a:pt x="14003213" y="227315"/>
                </a:cubicBezTo>
                <a:cubicBezTo>
                  <a:pt x="13170093" y="189215"/>
                  <a:pt x="2982153" y="-334025"/>
                  <a:pt x="973013" y="349235"/>
                </a:cubicBezTo>
                <a:cubicBezTo>
                  <a:pt x="-1036127" y="1032495"/>
                  <a:pt x="456123" y="2679685"/>
                  <a:pt x="1948373" y="4326875"/>
                </a:cubicBezTo>
              </a:path>
            </a:pathLst>
          </a:custGeom>
          <a:solidFill>
            <a:srgbClr val="011E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69E405-3407-4350-85F1-20BC46EDFA6B}"/>
              </a:ext>
            </a:extLst>
          </p:cNvPr>
          <p:cNvSpPr/>
          <p:nvPr/>
        </p:nvSpPr>
        <p:spPr>
          <a:xfrm>
            <a:off x="-4324442" y="-426720"/>
            <a:ext cx="16171446" cy="9658290"/>
          </a:xfrm>
          <a:custGeom>
            <a:avLst/>
            <a:gdLst>
              <a:gd name="connsiteX0" fmla="*/ 3791042 w 16171446"/>
              <a:gd name="connsiteY0" fmla="*/ 0 h 9658290"/>
              <a:gd name="connsiteX1" fmla="*/ 6732362 w 16171446"/>
              <a:gd name="connsiteY1" fmla="*/ 8580120 h 9658290"/>
              <a:gd name="connsiteX2" fmla="*/ 16150682 w 16171446"/>
              <a:gd name="connsiteY2" fmla="*/ 8732520 h 9658290"/>
              <a:gd name="connsiteX3" fmla="*/ 9003122 w 16171446"/>
              <a:gd name="connsiteY3" fmla="*/ 9646920 h 9658290"/>
              <a:gd name="connsiteX4" fmla="*/ 316322 w 16171446"/>
              <a:gd name="connsiteY4" fmla="*/ 8016240 h 9658290"/>
              <a:gd name="connsiteX5" fmla="*/ 1947002 w 16171446"/>
              <a:gd name="connsiteY5" fmla="*/ 1402080 h 965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71446" h="9658290">
                <a:moveTo>
                  <a:pt x="3791042" y="0"/>
                </a:moveTo>
                <a:cubicBezTo>
                  <a:pt x="4231732" y="3562350"/>
                  <a:pt x="4672422" y="7124700"/>
                  <a:pt x="6732362" y="8580120"/>
                </a:cubicBezTo>
                <a:cubicBezTo>
                  <a:pt x="8792302" y="10035540"/>
                  <a:pt x="15772222" y="8554720"/>
                  <a:pt x="16150682" y="8732520"/>
                </a:cubicBezTo>
                <a:cubicBezTo>
                  <a:pt x="16529142" y="8910320"/>
                  <a:pt x="11642182" y="9766300"/>
                  <a:pt x="9003122" y="9646920"/>
                </a:cubicBezTo>
                <a:cubicBezTo>
                  <a:pt x="6364062" y="9527540"/>
                  <a:pt x="1492342" y="9390380"/>
                  <a:pt x="316322" y="8016240"/>
                </a:cubicBezTo>
                <a:cubicBezTo>
                  <a:pt x="-859698" y="6642100"/>
                  <a:pt x="1596482" y="2514600"/>
                  <a:pt x="1947002" y="1402080"/>
                </a:cubicBezTo>
              </a:path>
            </a:pathLst>
          </a:custGeom>
          <a:solidFill>
            <a:srgbClr val="9AB6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6E589A-AB85-FC5F-2240-4C5103DA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2B0-7AF1-4D43-9F33-A6298E0E7F18}" type="slidenum">
              <a:rPr lang="en-BE" sz="1800" smtClean="0">
                <a:solidFill>
                  <a:schemeClr val="bg1"/>
                </a:solidFill>
                <a:latin typeface="Bahnschrift" panose="020B0502040204020203" pitchFamily="34" charset="0"/>
              </a:rPr>
              <a:t>7</a:t>
            </a:fld>
            <a:endParaRPr lang="en-BE" sz="1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207EE-FC42-FB11-A8C2-3A6784AD2809}"/>
              </a:ext>
            </a:extLst>
          </p:cNvPr>
          <p:cNvSpPr txBox="1"/>
          <p:nvPr/>
        </p:nvSpPr>
        <p:spPr>
          <a:xfrm>
            <a:off x="470850" y="281364"/>
            <a:ext cx="8139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>
                <a:latin typeface="Bahnschrift" panose="020B0502040204020203" pitchFamily="34" charset="0"/>
              </a:rPr>
              <a:t>Sélection des </a:t>
            </a:r>
            <a:r>
              <a:rPr lang="fr-BE" sz="3200" dirty="0" err="1">
                <a:latin typeface="Bahnschrift" panose="020B0502040204020203" pitchFamily="34" charset="0"/>
              </a:rPr>
              <a:t>features</a:t>
            </a:r>
            <a:endParaRPr lang="fr-BE" sz="3200" dirty="0">
              <a:latin typeface="Bahnschrif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A2D05A-49B9-B47D-6B6C-1D02885F1152}"/>
              </a:ext>
            </a:extLst>
          </p:cNvPr>
          <p:cNvSpPr txBox="1"/>
          <p:nvPr/>
        </p:nvSpPr>
        <p:spPr>
          <a:xfrm>
            <a:off x="904604" y="960956"/>
            <a:ext cx="43305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>
                <a:latin typeface="Bahnschrift" panose="020B0502040204020203" pitchFamily="34" charset="0"/>
              </a:rPr>
              <a:t>Après : </a:t>
            </a:r>
          </a:p>
          <a:p>
            <a:endParaRPr lang="fr-BE" sz="2800" dirty="0">
              <a:latin typeface="Bahnschrif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2800" dirty="0">
                <a:latin typeface="Bahnschrift" panose="020B0502040204020203" pitchFamily="34" charset="0"/>
              </a:rPr>
              <a:t>10 </a:t>
            </a:r>
            <a:r>
              <a:rPr lang="fr-BE" sz="2800" dirty="0" err="1">
                <a:latin typeface="Bahnschrift" panose="020B0502040204020203" pitchFamily="34" charset="0"/>
              </a:rPr>
              <a:t>features</a:t>
            </a:r>
            <a:r>
              <a:rPr lang="fr-BE" sz="2800" dirty="0">
                <a:latin typeface="Bahnschrift" panose="020B0502040204020203" pitchFamily="34" charset="0"/>
              </a:rPr>
              <a:t> (arbitraire)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2800" dirty="0">
              <a:latin typeface="Bahnschrif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2800" dirty="0">
                <a:latin typeface="Bahnschrift" panose="020B0502040204020203" pitchFamily="34" charset="0"/>
              </a:rPr>
              <a:t>Corrélation max = 0.6</a:t>
            </a:r>
          </a:p>
          <a:p>
            <a:endParaRPr lang="fr-BE" sz="2800" dirty="0">
              <a:latin typeface="Bahnschrift" panose="020B0502040204020203" pitchFamily="34" charset="0"/>
            </a:endParaRPr>
          </a:p>
          <a:p>
            <a:endParaRPr lang="fr-BE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790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2B26BDA-28E2-098D-949D-9D03C6BE05AC}"/>
              </a:ext>
            </a:extLst>
          </p:cNvPr>
          <p:cNvSpPr/>
          <p:nvPr/>
        </p:nvSpPr>
        <p:spPr>
          <a:xfrm rot="379208" flipH="1">
            <a:off x="3217976" y="-68792"/>
            <a:ext cx="12950045" cy="9614170"/>
          </a:xfrm>
          <a:custGeom>
            <a:avLst/>
            <a:gdLst>
              <a:gd name="connsiteX0" fmla="*/ 12049715 w 13162235"/>
              <a:gd name="connsiteY0" fmla="*/ 7894428 h 9614170"/>
              <a:gd name="connsiteX1" fmla="*/ 3362915 w 13162235"/>
              <a:gd name="connsiteY1" fmla="*/ 4876908 h 9614170"/>
              <a:gd name="connsiteX2" fmla="*/ 5069795 w 13162235"/>
              <a:gd name="connsiteY2" fmla="*/ 108 h 9614170"/>
              <a:gd name="connsiteX3" fmla="*/ 25355 w 13162235"/>
              <a:gd name="connsiteY3" fmla="*/ 5014068 h 9614170"/>
              <a:gd name="connsiteX4" fmla="*/ 7584395 w 13162235"/>
              <a:gd name="connsiteY4" fmla="*/ 9509868 h 9614170"/>
              <a:gd name="connsiteX5" fmla="*/ 13162235 w 13162235"/>
              <a:gd name="connsiteY5" fmla="*/ 8168748 h 9614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62235" h="9614170">
                <a:moveTo>
                  <a:pt x="12049715" y="7894428"/>
                </a:moveTo>
                <a:cubicBezTo>
                  <a:pt x="8287975" y="7043528"/>
                  <a:pt x="4526235" y="6192628"/>
                  <a:pt x="3362915" y="4876908"/>
                </a:cubicBezTo>
                <a:cubicBezTo>
                  <a:pt x="2199595" y="3561188"/>
                  <a:pt x="5626055" y="-22752"/>
                  <a:pt x="5069795" y="108"/>
                </a:cubicBezTo>
                <a:cubicBezTo>
                  <a:pt x="4513535" y="22968"/>
                  <a:pt x="-393745" y="3429108"/>
                  <a:pt x="25355" y="5014068"/>
                </a:cubicBezTo>
                <a:cubicBezTo>
                  <a:pt x="444455" y="6599028"/>
                  <a:pt x="5394915" y="8984088"/>
                  <a:pt x="7584395" y="9509868"/>
                </a:cubicBezTo>
                <a:cubicBezTo>
                  <a:pt x="9773875" y="10035648"/>
                  <a:pt x="11823655" y="8415128"/>
                  <a:pt x="13162235" y="8168748"/>
                </a:cubicBezTo>
              </a:path>
            </a:pathLst>
          </a:custGeom>
          <a:solidFill>
            <a:srgbClr val="5EB3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590CAEB-4C78-975B-F9E5-DCECC524CCD3}"/>
              </a:ext>
            </a:extLst>
          </p:cNvPr>
          <p:cNvSpPr/>
          <p:nvPr/>
        </p:nvSpPr>
        <p:spPr>
          <a:xfrm rot="21376291" flipH="1">
            <a:off x="1234441" y="-1343464"/>
            <a:ext cx="13845238" cy="4326875"/>
          </a:xfrm>
          <a:custGeom>
            <a:avLst/>
            <a:gdLst>
              <a:gd name="connsiteX0" fmla="*/ 2588453 w 14072096"/>
              <a:gd name="connsiteY0" fmla="*/ 4159235 h 4326875"/>
              <a:gd name="connsiteX1" fmla="*/ 5971733 w 14072096"/>
              <a:gd name="connsiteY1" fmla="*/ 577835 h 4326875"/>
              <a:gd name="connsiteX2" fmla="*/ 14003213 w 14072096"/>
              <a:gd name="connsiteY2" fmla="*/ 227315 h 4326875"/>
              <a:gd name="connsiteX3" fmla="*/ 973013 w 14072096"/>
              <a:gd name="connsiteY3" fmla="*/ 349235 h 4326875"/>
              <a:gd name="connsiteX4" fmla="*/ 1948373 w 14072096"/>
              <a:gd name="connsiteY4" fmla="*/ 4326875 h 432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72096" h="4326875">
                <a:moveTo>
                  <a:pt x="2588453" y="4159235"/>
                </a:moveTo>
                <a:cubicBezTo>
                  <a:pt x="3328863" y="2696195"/>
                  <a:pt x="4069273" y="1233155"/>
                  <a:pt x="5971733" y="577835"/>
                </a:cubicBezTo>
                <a:cubicBezTo>
                  <a:pt x="7874193" y="-77485"/>
                  <a:pt x="14836333" y="265415"/>
                  <a:pt x="14003213" y="227315"/>
                </a:cubicBezTo>
                <a:cubicBezTo>
                  <a:pt x="13170093" y="189215"/>
                  <a:pt x="2982153" y="-334025"/>
                  <a:pt x="973013" y="349235"/>
                </a:cubicBezTo>
                <a:cubicBezTo>
                  <a:pt x="-1036127" y="1032495"/>
                  <a:pt x="456123" y="2679685"/>
                  <a:pt x="1948373" y="4326875"/>
                </a:cubicBezTo>
              </a:path>
            </a:pathLst>
          </a:custGeom>
          <a:solidFill>
            <a:srgbClr val="011E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69E405-3407-4350-85F1-20BC46EDFA6B}"/>
              </a:ext>
            </a:extLst>
          </p:cNvPr>
          <p:cNvSpPr/>
          <p:nvPr/>
        </p:nvSpPr>
        <p:spPr>
          <a:xfrm>
            <a:off x="-4324442" y="-426720"/>
            <a:ext cx="16171446" cy="9658290"/>
          </a:xfrm>
          <a:custGeom>
            <a:avLst/>
            <a:gdLst>
              <a:gd name="connsiteX0" fmla="*/ 3791042 w 16171446"/>
              <a:gd name="connsiteY0" fmla="*/ 0 h 9658290"/>
              <a:gd name="connsiteX1" fmla="*/ 6732362 w 16171446"/>
              <a:gd name="connsiteY1" fmla="*/ 8580120 h 9658290"/>
              <a:gd name="connsiteX2" fmla="*/ 16150682 w 16171446"/>
              <a:gd name="connsiteY2" fmla="*/ 8732520 h 9658290"/>
              <a:gd name="connsiteX3" fmla="*/ 9003122 w 16171446"/>
              <a:gd name="connsiteY3" fmla="*/ 9646920 h 9658290"/>
              <a:gd name="connsiteX4" fmla="*/ 316322 w 16171446"/>
              <a:gd name="connsiteY4" fmla="*/ 8016240 h 9658290"/>
              <a:gd name="connsiteX5" fmla="*/ 1947002 w 16171446"/>
              <a:gd name="connsiteY5" fmla="*/ 1402080 h 965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71446" h="9658290">
                <a:moveTo>
                  <a:pt x="3791042" y="0"/>
                </a:moveTo>
                <a:cubicBezTo>
                  <a:pt x="4231732" y="3562350"/>
                  <a:pt x="4672422" y="7124700"/>
                  <a:pt x="6732362" y="8580120"/>
                </a:cubicBezTo>
                <a:cubicBezTo>
                  <a:pt x="8792302" y="10035540"/>
                  <a:pt x="15772222" y="8554720"/>
                  <a:pt x="16150682" y="8732520"/>
                </a:cubicBezTo>
                <a:cubicBezTo>
                  <a:pt x="16529142" y="8910320"/>
                  <a:pt x="11642182" y="9766300"/>
                  <a:pt x="9003122" y="9646920"/>
                </a:cubicBezTo>
                <a:cubicBezTo>
                  <a:pt x="6364062" y="9527540"/>
                  <a:pt x="1492342" y="9390380"/>
                  <a:pt x="316322" y="8016240"/>
                </a:cubicBezTo>
                <a:cubicBezTo>
                  <a:pt x="-859698" y="6642100"/>
                  <a:pt x="1596482" y="2514600"/>
                  <a:pt x="1947002" y="1402080"/>
                </a:cubicBezTo>
              </a:path>
            </a:pathLst>
          </a:custGeom>
          <a:solidFill>
            <a:srgbClr val="9AB6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6E589A-AB85-FC5F-2240-4C5103DA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2B0-7AF1-4D43-9F33-A6298E0E7F18}" type="slidenum">
              <a:rPr lang="en-BE" sz="1800" smtClean="0">
                <a:solidFill>
                  <a:schemeClr val="bg1"/>
                </a:solidFill>
                <a:latin typeface="Bahnschrift" panose="020B0502040204020203" pitchFamily="34" charset="0"/>
              </a:rPr>
              <a:t>8</a:t>
            </a:fld>
            <a:endParaRPr lang="en-BE" sz="1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207EE-FC42-FB11-A8C2-3A6784AD2809}"/>
              </a:ext>
            </a:extLst>
          </p:cNvPr>
          <p:cNvSpPr txBox="1"/>
          <p:nvPr/>
        </p:nvSpPr>
        <p:spPr>
          <a:xfrm>
            <a:off x="470850" y="281364"/>
            <a:ext cx="8139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>
                <a:latin typeface="Bahnschrift" panose="020B0502040204020203" pitchFamily="34" charset="0"/>
              </a:rPr>
              <a:t>Création du pipeline d’entrainement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11E1EE-39A6-AFF7-E5F5-EA84E71C73C6}"/>
              </a:ext>
            </a:extLst>
          </p:cNvPr>
          <p:cNvSpPr/>
          <p:nvPr/>
        </p:nvSpPr>
        <p:spPr>
          <a:xfrm>
            <a:off x="959925" y="1328138"/>
            <a:ext cx="1024932" cy="974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84CC5E-0567-81F1-5A4F-92A749259821}"/>
              </a:ext>
            </a:extLst>
          </p:cNvPr>
          <p:cNvSpPr/>
          <p:nvPr/>
        </p:nvSpPr>
        <p:spPr>
          <a:xfrm>
            <a:off x="646760" y="2651385"/>
            <a:ext cx="1642886" cy="9746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Split Train/Test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Kfold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0341E5-B6FE-A058-CD88-7772C3D9962A}"/>
              </a:ext>
            </a:extLst>
          </p:cNvPr>
          <p:cNvSpPr/>
          <p:nvPr/>
        </p:nvSpPr>
        <p:spPr>
          <a:xfrm>
            <a:off x="3405604" y="4073499"/>
            <a:ext cx="1795987" cy="64767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Standardisation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6DEDE2-BD56-61A7-CE11-DEE1974EC81E}"/>
              </a:ext>
            </a:extLst>
          </p:cNvPr>
          <p:cNvSpPr/>
          <p:nvPr/>
        </p:nvSpPr>
        <p:spPr>
          <a:xfrm>
            <a:off x="2089606" y="3906714"/>
            <a:ext cx="1024932" cy="974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 Set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4D2CE2-56F8-D9C4-18EA-B40C1A8BEB8C}"/>
              </a:ext>
            </a:extLst>
          </p:cNvPr>
          <p:cNvSpPr/>
          <p:nvPr/>
        </p:nvSpPr>
        <p:spPr>
          <a:xfrm>
            <a:off x="2089606" y="5008911"/>
            <a:ext cx="1024932" cy="974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F58736-4DD4-A5E0-0F7D-C7758A039236}"/>
              </a:ext>
            </a:extLst>
          </p:cNvPr>
          <p:cNvSpPr/>
          <p:nvPr/>
        </p:nvSpPr>
        <p:spPr>
          <a:xfrm>
            <a:off x="3399937" y="5177942"/>
            <a:ext cx="3469349" cy="6476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Transformation standard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AE5085-4274-F1EB-8FDF-4EC07D5CEDF1}"/>
              </a:ext>
            </a:extLst>
          </p:cNvPr>
          <p:cNvSpPr/>
          <p:nvPr/>
        </p:nvSpPr>
        <p:spPr>
          <a:xfrm>
            <a:off x="3405604" y="2802271"/>
            <a:ext cx="1795987" cy="64767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Sélction</a:t>
            </a:r>
            <a:r>
              <a:rPr lang="en-GB" dirty="0">
                <a:solidFill>
                  <a:schemeClr val="tx1"/>
                </a:solidFill>
              </a:rPr>
              <a:t> des features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3648F1-B9F0-5B87-D638-D14159EEDE71}"/>
              </a:ext>
            </a:extLst>
          </p:cNvPr>
          <p:cNvSpPr/>
          <p:nvPr/>
        </p:nvSpPr>
        <p:spPr>
          <a:xfrm>
            <a:off x="3397024" y="1510368"/>
            <a:ext cx="1795987" cy="64767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Entrainement</a:t>
            </a:r>
            <a:r>
              <a:rPr lang="en-GB" dirty="0">
                <a:solidFill>
                  <a:schemeClr val="tx1"/>
                </a:solidFill>
              </a:rPr>
              <a:t> du </a:t>
            </a:r>
            <a:r>
              <a:rPr lang="en-GB" dirty="0" err="1">
                <a:solidFill>
                  <a:schemeClr val="tx1"/>
                </a:solidFill>
              </a:rPr>
              <a:t>modèle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933FC7-7DE0-0382-88D9-1E059DE6AF7A}"/>
              </a:ext>
            </a:extLst>
          </p:cNvPr>
          <p:cNvSpPr/>
          <p:nvPr/>
        </p:nvSpPr>
        <p:spPr>
          <a:xfrm>
            <a:off x="5679658" y="1191789"/>
            <a:ext cx="1311033" cy="12848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Modèle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54DCAD-2E59-AE0A-03AA-32D5F3F98301}"/>
              </a:ext>
            </a:extLst>
          </p:cNvPr>
          <p:cNvSpPr/>
          <p:nvPr/>
        </p:nvSpPr>
        <p:spPr>
          <a:xfrm>
            <a:off x="7487104" y="1191789"/>
            <a:ext cx="1864897" cy="197255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Utilisation du </a:t>
            </a:r>
            <a:r>
              <a:rPr lang="en-GB" dirty="0" err="1">
                <a:solidFill>
                  <a:schemeClr val="tx1"/>
                </a:solidFill>
              </a:rPr>
              <a:t>modèle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75C88D-F176-D8BB-749E-A96239583E6A}"/>
              </a:ext>
            </a:extLst>
          </p:cNvPr>
          <p:cNvSpPr/>
          <p:nvPr/>
        </p:nvSpPr>
        <p:spPr>
          <a:xfrm>
            <a:off x="7544555" y="3457751"/>
            <a:ext cx="1749535" cy="17494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Prédictions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52F9DF-873B-7348-5103-A1025758AE00}"/>
              </a:ext>
            </a:extLst>
          </p:cNvPr>
          <p:cNvSpPr/>
          <p:nvPr/>
        </p:nvSpPr>
        <p:spPr>
          <a:xfrm>
            <a:off x="9780968" y="4043606"/>
            <a:ext cx="1864897" cy="5717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Analyse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B52AE8C-5682-A1F1-74DA-1FEA238E101B}"/>
              </a:ext>
            </a:extLst>
          </p:cNvPr>
          <p:cNvSpPr/>
          <p:nvPr/>
        </p:nvSpPr>
        <p:spPr>
          <a:xfrm>
            <a:off x="9838648" y="2028088"/>
            <a:ext cx="1749535" cy="17494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ROC</a:t>
            </a:r>
          </a:p>
          <a:p>
            <a:pPr algn="ctr"/>
            <a:r>
              <a:rPr lang="en-GB" dirty="0"/>
              <a:t>Recall</a:t>
            </a:r>
          </a:p>
          <a:p>
            <a:pPr algn="ctr"/>
            <a:r>
              <a:rPr lang="en-GB" dirty="0"/>
              <a:t>Precision</a:t>
            </a:r>
          </a:p>
          <a:p>
            <a:pPr algn="ctr"/>
            <a:r>
              <a:rPr lang="en-GB" dirty="0" err="1"/>
              <a:t>Probas</a:t>
            </a:r>
            <a:r>
              <a:rPr lang="en-GB" dirty="0"/>
              <a:t>…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FAC3D7-D20C-B349-B6C6-852693380238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1468203" y="2302828"/>
            <a:ext cx="4188" cy="3485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E287654-5D24-0A23-1A04-786C5FEF477B}"/>
              </a:ext>
            </a:extLst>
          </p:cNvPr>
          <p:cNvCxnSpPr>
            <a:stCxn id="6" idx="2"/>
            <a:endCxn id="11" idx="2"/>
          </p:cNvCxnSpPr>
          <p:nvPr/>
        </p:nvCxnSpPr>
        <p:spPr>
          <a:xfrm rot="16200000" flipH="1">
            <a:off x="1394912" y="3699365"/>
            <a:ext cx="767984" cy="62140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0CC4135-5FBD-FCF8-1F18-F1638C026788}"/>
              </a:ext>
            </a:extLst>
          </p:cNvPr>
          <p:cNvCxnSpPr>
            <a:stCxn id="6" idx="2"/>
            <a:endCxn id="13" idx="2"/>
          </p:cNvCxnSpPr>
          <p:nvPr/>
        </p:nvCxnSpPr>
        <p:spPr>
          <a:xfrm rot="16200000" flipH="1">
            <a:off x="843814" y="4250463"/>
            <a:ext cx="1870181" cy="62140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3A57DD3-C10C-6EC8-2FE7-CFDDFD145C5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08359" y="3399197"/>
            <a:ext cx="2405564" cy="1151926"/>
          </a:xfrm>
          <a:prstGeom prst="bentConnector3">
            <a:avLst>
              <a:gd name="adj1" fmla="val 10012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2FFCC78-98BE-B50A-9FBF-99B6509653FD}"/>
              </a:ext>
            </a:extLst>
          </p:cNvPr>
          <p:cNvCxnSpPr>
            <a:cxnSpLocks/>
            <a:stCxn id="14" idx="3"/>
            <a:endCxn id="21" idx="2"/>
          </p:cNvCxnSpPr>
          <p:nvPr/>
        </p:nvCxnSpPr>
        <p:spPr>
          <a:xfrm flipV="1">
            <a:off x="6869286" y="4615354"/>
            <a:ext cx="3844131" cy="88642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6971A-6D0D-F3CC-C180-214F5465C9B9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8419323" y="3164341"/>
            <a:ext cx="230" cy="29341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B055780-D654-0A88-EBAD-FAD6851A428F}"/>
              </a:ext>
            </a:extLst>
          </p:cNvPr>
          <p:cNvCxnSpPr>
            <a:stCxn id="17" idx="6"/>
          </p:cNvCxnSpPr>
          <p:nvPr/>
        </p:nvCxnSpPr>
        <p:spPr>
          <a:xfrm>
            <a:off x="6990691" y="1834205"/>
            <a:ext cx="496413" cy="52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74D6A5F-0B38-AFCF-7496-E2BBE12CAA05}"/>
              </a:ext>
            </a:extLst>
          </p:cNvPr>
          <p:cNvCxnSpPr>
            <a:stCxn id="21" idx="0"/>
            <a:endCxn id="22" idx="4"/>
          </p:cNvCxnSpPr>
          <p:nvPr/>
        </p:nvCxnSpPr>
        <p:spPr>
          <a:xfrm flipH="1" flipV="1">
            <a:off x="10713416" y="3777556"/>
            <a:ext cx="1" cy="26605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D027202-7385-6C7D-40E5-3D3C3876850C}"/>
              </a:ext>
            </a:extLst>
          </p:cNvPr>
          <p:cNvCxnSpPr>
            <a:stCxn id="20" idx="6"/>
            <a:endCxn id="21" idx="1"/>
          </p:cNvCxnSpPr>
          <p:nvPr/>
        </p:nvCxnSpPr>
        <p:spPr>
          <a:xfrm flipV="1">
            <a:off x="9294090" y="4329480"/>
            <a:ext cx="486878" cy="30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2141A66-9611-D5B1-38BC-C95E21D45010}"/>
              </a:ext>
            </a:extLst>
          </p:cNvPr>
          <p:cNvCxnSpPr>
            <a:stCxn id="11" idx="6"/>
            <a:endCxn id="9" idx="1"/>
          </p:cNvCxnSpPr>
          <p:nvPr/>
        </p:nvCxnSpPr>
        <p:spPr>
          <a:xfrm>
            <a:off x="3114538" y="4394059"/>
            <a:ext cx="291066" cy="32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611D7C6-4325-078B-981B-D07C1AEEA3B9}"/>
              </a:ext>
            </a:extLst>
          </p:cNvPr>
          <p:cNvCxnSpPr>
            <a:stCxn id="16" idx="3"/>
            <a:endCxn id="17" idx="2"/>
          </p:cNvCxnSpPr>
          <p:nvPr/>
        </p:nvCxnSpPr>
        <p:spPr>
          <a:xfrm>
            <a:off x="5193011" y="1834205"/>
            <a:ext cx="486647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1A73045-BE35-0F50-004F-19BCABEB67DF}"/>
              </a:ext>
            </a:extLst>
          </p:cNvPr>
          <p:cNvCxnSpPr>
            <a:stCxn id="9" idx="0"/>
            <a:endCxn id="15" idx="2"/>
          </p:cNvCxnSpPr>
          <p:nvPr/>
        </p:nvCxnSpPr>
        <p:spPr>
          <a:xfrm flipV="1">
            <a:off x="4303598" y="3449945"/>
            <a:ext cx="0" cy="6235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118AB5C-58F9-2182-FA43-3149470ECBAE}"/>
              </a:ext>
            </a:extLst>
          </p:cNvPr>
          <p:cNvCxnSpPr>
            <a:stCxn id="15" idx="0"/>
            <a:endCxn id="16" idx="2"/>
          </p:cNvCxnSpPr>
          <p:nvPr/>
        </p:nvCxnSpPr>
        <p:spPr>
          <a:xfrm flipH="1" flipV="1">
            <a:off x="4295018" y="2158042"/>
            <a:ext cx="8580" cy="6442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0C814B5-C52E-70B9-37D5-AD9C518DEE1C}"/>
              </a:ext>
            </a:extLst>
          </p:cNvPr>
          <p:cNvCxnSpPr>
            <a:stCxn id="13" idx="6"/>
            <a:endCxn id="14" idx="1"/>
          </p:cNvCxnSpPr>
          <p:nvPr/>
        </p:nvCxnSpPr>
        <p:spPr>
          <a:xfrm>
            <a:off x="3114538" y="5496256"/>
            <a:ext cx="285399" cy="55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26DB33A8-E857-8EC2-F4B4-F4BA991C71C2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rot="16200000" flipH="1">
            <a:off x="4490721" y="4534050"/>
            <a:ext cx="456769" cy="831014"/>
          </a:xfrm>
          <a:prstGeom prst="bentConnector3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239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2B26BDA-28E2-098D-949D-9D03C6BE05AC}"/>
              </a:ext>
            </a:extLst>
          </p:cNvPr>
          <p:cNvSpPr/>
          <p:nvPr/>
        </p:nvSpPr>
        <p:spPr>
          <a:xfrm rot="379208" flipH="1">
            <a:off x="3217976" y="-68792"/>
            <a:ext cx="12950045" cy="9614170"/>
          </a:xfrm>
          <a:custGeom>
            <a:avLst/>
            <a:gdLst>
              <a:gd name="connsiteX0" fmla="*/ 12049715 w 13162235"/>
              <a:gd name="connsiteY0" fmla="*/ 7894428 h 9614170"/>
              <a:gd name="connsiteX1" fmla="*/ 3362915 w 13162235"/>
              <a:gd name="connsiteY1" fmla="*/ 4876908 h 9614170"/>
              <a:gd name="connsiteX2" fmla="*/ 5069795 w 13162235"/>
              <a:gd name="connsiteY2" fmla="*/ 108 h 9614170"/>
              <a:gd name="connsiteX3" fmla="*/ 25355 w 13162235"/>
              <a:gd name="connsiteY3" fmla="*/ 5014068 h 9614170"/>
              <a:gd name="connsiteX4" fmla="*/ 7584395 w 13162235"/>
              <a:gd name="connsiteY4" fmla="*/ 9509868 h 9614170"/>
              <a:gd name="connsiteX5" fmla="*/ 13162235 w 13162235"/>
              <a:gd name="connsiteY5" fmla="*/ 8168748 h 9614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62235" h="9614170">
                <a:moveTo>
                  <a:pt x="12049715" y="7894428"/>
                </a:moveTo>
                <a:cubicBezTo>
                  <a:pt x="8287975" y="7043528"/>
                  <a:pt x="4526235" y="6192628"/>
                  <a:pt x="3362915" y="4876908"/>
                </a:cubicBezTo>
                <a:cubicBezTo>
                  <a:pt x="2199595" y="3561188"/>
                  <a:pt x="5626055" y="-22752"/>
                  <a:pt x="5069795" y="108"/>
                </a:cubicBezTo>
                <a:cubicBezTo>
                  <a:pt x="4513535" y="22968"/>
                  <a:pt x="-393745" y="3429108"/>
                  <a:pt x="25355" y="5014068"/>
                </a:cubicBezTo>
                <a:cubicBezTo>
                  <a:pt x="444455" y="6599028"/>
                  <a:pt x="5394915" y="8984088"/>
                  <a:pt x="7584395" y="9509868"/>
                </a:cubicBezTo>
                <a:cubicBezTo>
                  <a:pt x="9773875" y="10035648"/>
                  <a:pt x="11823655" y="8415128"/>
                  <a:pt x="13162235" y="8168748"/>
                </a:cubicBezTo>
              </a:path>
            </a:pathLst>
          </a:custGeom>
          <a:solidFill>
            <a:srgbClr val="5EB3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590CAEB-4C78-975B-F9E5-DCECC524CCD3}"/>
              </a:ext>
            </a:extLst>
          </p:cNvPr>
          <p:cNvSpPr/>
          <p:nvPr/>
        </p:nvSpPr>
        <p:spPr>
          <a:xfrm rot="21376291" flipH="1">
            <a:off x="1234441" y="-1343464"/>
            <a:ext cx="13845238" cy="4326875"/>
          </a:xfrm>
          <a:custGeom>
            <a:avLst/>
            <a:gdLst>
              <a:gd name="connsiteX0" fmla="*/ 2588453 w 14072096"/>
              <a:gd name="connsiteY0" fmla="*/ 4159235 h 4326875"/>
              <a:gd name="connsiteX1" fmla="*/ 5971733 w 14072096"/>
              <a:gd name="connsiteY1" fmla="*/ 577835 h 4326875"/>
              <a:gd name="connsiteX2" fmla="*/ 14003213 w 14072096"/>
              <a:gd name="connsiteY2" fmla="*/ 227315 h 4326875"/>
              <a:gd name="connsiteX3" fmla="*/ 973013 w 14072096"/>
              <a:gd name="connsiteY3" fmla="*/ 349235 h 4326875"/>
              <a:gd name="connsiteX4" fmla="*/ 1948373 w 14072096"/>
              <a:gd name="connsiteY4" fmla="*/ 4326875 h 432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72096" h="4326875">
                <a:moveTo>
                  <a:pt x="2588453" y="4159235"/>
                </a:moveTo>
                <a:cubicBezTo>
                  <a:pt x="3328863" y="2696195"/>
                  <a:pt x="4069273" y="1233155"/>
                  <a:pt x="5971733" y="577835"/>
                </a:cubicBezTo>
                <a:cubicBezTo>
                  <a:pt x="7874193" y="-77485"/>
                  <a:pt x="14836333" y="265415"/>
                  <a:pt x="14003213" y="227315"/>
                </a:cubicBezTo>
                <a:cubicBezTo>
                  <a:pt x="13170093" y="189215"/>
                  <a:pt x="2982153" y="-334025"/>
                  <a:pt x="973013" y="349235"/>
                </a:cubicBezTo>
                <a:cubicBezTo>
                  <a:pt x="-1036127" y="1032495"/>
                  <a:pt x="456123" y="2679685"/>
                  <a:pt x="1948373" y="4326875"/>
                </a:cubicBezTo>
              </a:path>
            </a:pathLst>
          </a:custGeom>
          <a:solidFill>
            <a:srgbClr val="011E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69E405-3407-4350-85F1-20BC46EDFA6B}"/>
              </a:ext>
            </a:extLst>
          </p:cNvPr>
          <p:cNvSpPr/>
          <p:nvPr/>
        </p:nvSpPr>
        <p:spPr>
          <a:xfrm>
            <a:off x="-4324442" y="-426720"/>
            <a:ext cx="16171446" cy="9658290"/>
          </a:xfrm>
          <a:custGeom>
            <a:avLst/>
            <a:gdLst>
              <a:gd name="connsiteX0" fmla="*/ 3791042 w 16171446"/>
              <a:gd name="connsiteY0" fmla="*/ 0 h 9658290"/>
              <a:gd name="connsiteX1" fmla="*/ 6732362 w 16171446"/>
              <a:gd name="connsiteY1" fmla="*/ 8580120 h 9658290"/>
              <a:gd name="connsiteX2" fmla="*/ 16150682 w 16171446"/>
              <a:gd name="connsiteY2" fmla="*/ 8732520 h 9658290"/>
              <a:gd name="connsiteX3" fmla="*/ 9003122 w 16171446"/>
              <a:gd name="connsiteY3" fmla="*/ 9646920 h 9658290"/>
              <a:gd name="connsiteX4" fmla="*/ 316322 w 16171446"/>
              <a:gd name="connsiteY4" fmla="*/ 8016240 h 9658290"/>
              <a:gd name="connsiteX5" fmla="*/ 1947002 w 16171446"/>
              <a:gd name="connsiteY5" fmla="*/ 1402080 h 965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71446" h="9658290">
                <a:moveTo>
                  <a:pt x="3791042" y="0"/>
                </a:moveTo>
                <a:cubicBezTo>
                  <a:pt x="4231732" y="3562350"/>
                  <a:pt x="4672422" y="7124700"/>
                  <a:pt x="6732362" y="8580120"/>
                </a:cubicBezTo>
                <a:cubicBezTo>
                  <a:pt x="8792302" y="10035540"/>
                  <a:pt x="15772222" y="8554720"/>
                  <a:pt x="16150682" y="8732520"/>
                </a:cubicBezTo>
                <a:cubicBezTo>
                  <a:pt x="16529142" y="8910320"/>
                  <a:pt x="11642182" y="9766300"/>
                  <a:pt x="9003122" y="9646920"/>
                </a:cubicBezTo>
                <a:cubicBezTo>
                  <a:pt x="6364062" y="9527540"/>
                  <a:pt x="1492342" y="9390380"/>
                  <a:pt x="316322" y="8016240"/>
                </a:cubicBezTo>
                <a:cubicBezTo>
                  <a:pt x="-859698" y="6642100"/>
                  <a:pt x="1596482" y="2514600"/>
                  <a:pt x="1947002" y="1402080"/>
                </a:cubicBezTo>
              </a:path>
            </a:pathLst>
          </a:custGeom>
          <a:solidFill>
            <a:srgbClr val="9AB6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6E589A-AB85-FC5F-2240-4C5103DA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2B0-7AF1-4D43-9F33-A6298E0E7F18}" type="slidenum">
              <a:rPr lang="en-BE" sz="1800" smtClean="0">
                <a:solidFill>
                  <a:schemeClr val="bg1"/>
                </a:solidFill>
                <a:latin typeface="Bahnschrift" panose="020B0502040204020203" pitchFamily="34" charset="0"/>
              </a:rPr>
              <a:t>9</a:t>
            </a:fld>
            <a:endParaRPr lang="en-BE" sz="1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207EE-FC42-FB11-A8C2-3A6784AD2809}"/>
              </a:ext>
            </a:extLst>
          </p:cNvPr>
          <p:cNvSpPr txBox="1"/>
          <p:nvPr/>
        </p:nvSpPr>
        <p:spPr>
          <a:xfrm>
            <a:off x="470850" y="281364"/>
            <a:ext cx="8139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>
                <a:latin typeface="Bahnschrift" panose="020B0502040204020203" pitchFamily="34" charset="0"/>
              </a:rPr>
              <a:t>Entrainement des premiers modèles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FF4FE1-B566-0ADC-5266-56D757A3DB31}"/>
              </a:ext>
            </a:extLst>
          </p:cNvPr>
          <p:cNvSpPr txBox="1"/>
          <p:nvPr/>
        </p:nvSpPr>
        <p:spPr>
          <a:xfrm>
            <a:off x="1108408" y="1453325"/>
            <a:ext cx="94552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2800" dirty="0">
                <a:latin typeface="Bahnschrift" panose="020B0502040204020203" pitchFamily="34" charset="0"/>
              </a:rPr>
              <a:t>Multi-Layer-Perceptron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2800" dirty="0">
              <a:latin typeface="Bahnschrif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2800" dirty="0">
                <a:latin typeface="Bahnschrift" panose="020B0502040204020203" pitchFamily="34" charset="0"/>
              </a:rPr>
              <a:t>Support </a:t>
            </a:r>
            <a:r>
              <a:rPr lang="fr-BE" sz="2800" dirty="0" err="1">
                <a:latin typeface="Bahnschrift" panose="020B0502040204020203" pitchFamily="34" charset="0"/>
              </a:rPr>
              <a:t>Vector</a:t>
            </a:r>
            <a:r>
              <a:rPr lang="fr-BE" sz="2800" dirty="0">
                <a:latin typeface="Bahnschrift" panose="020B0502040204020203" pitchFamily="34" charset="0"/>
              </a:rPr>
              <a:t> Machine (RBF/</a:t>
            </a:r>
            <a:r>
              <a:rPr lang="fr-BE" sz="2800" dirty="0" err="1">
                <a:latin typeface="Bahnschrift" panose="020B0502040204020203" pitchFamily="34" charset="0"/>
              </a:rPr>
              <a:t>Gaussian</a:t>
            </a:r>
            <a:r>
              <a:rPr lang="fr-BE" sz="2800" dirty="0">
                <a:latin typeface="Bahnschrift" panose="020B0502040204020203" pitchFamily="34" charset="0"/>
              </a:rPr>
              <a:t> kernel)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2800" dirty="0">
              <a:latin typeface="Bahnschrif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2800" dirty="0" err="1">
                <a:latin typeface="Bahnschrift" panose="020B0502040204020203" pitchFamily="34" charset="0"/>
              </a:rPr>
              <a:t>Boosted</a:t>
            </a:r>
            <a:r>
              <a:rPr lang="fr-BE" sz="2800" dirty="0">
                <a:latin typeface="Bahnschrift" panose="020B0502040204020203" pitchFamily="34" charset="0"/>
              </a:rPr>
              <a:t> </a:t>
            </a:r>
            <a:r>
              <a:rPr lang="fr-BE" sz="2800" dirty="0" err="1">
                <a:latin typeface="Bahnschrift" panose="020B0502040204020203" pitchFamily="34" charset="0"/>
              </a:rPr>
              <a:t>Decision</a:t>
            </a:r>
            <a:r>
              <a:rPr lang="fr-BE" sz="2800" dirty="0">
                <a:latin typeface="Bahnschrift" panose="020B0502040204020203" pitchFamily="34" charset="0"/>
              </a:rPr>
              <a:t> </a:t>
            </a:r>
            <a:r>
              <a:rPr lang="fr-BE" sz="2800" dirty="0" err="1">
                <a:latin typeface="Bahnschrift" panose="020B0502040204020203" pitchFamily="34" charset="0"/>
              </a:rPr>
              <a:t>Tree</a:t>
            </a:r>
            <a:endParaRPr lang="fr-BE" sz="2800" dirty="0">
              <a:latin typeface="Bahnschrif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2800" dirty="0">
              <a:latin typeface="Bahnschrif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2800" dirty="0">
                <a:latin typeface="Bahnschrift" panose="020B0502040204020203" pitchFamily="34" charset="0"/>
              </a:rPr>
              <a:t>K-</a:t>
            </a:r>
            <a:r>
              <a:rPr lang="fr-BE" sz="2800" dirty="0" err="1">
                <a:latin typeface="Bahnschrift" panose="020B0502040204020203" pitchFamily="34" charset="0"/>
              </a:rPr>
              <a:t>Nearest</a:t>
            </a:r>
            <a:r>
              <a:rPr lang="fr-BE" sz="2800" dirty="0">
                <a:latin typeface="Bahnschrift" panose="020B0502040204020203" pitchFamily="34" charset="0"/>
              </a:rPr>
              <a:t>-Neighbors</a:t>
            </a:r>
          </a:p>
        </p:txBody>
      </p:sp>
    </p:spTree>
    <p:extLst>
      <p:ext uri="{BB962C8B-B14F-4D97-AF65-F5344CB8AC3E}">
        <p14:creationId xmlns:p14="http://schemas.microsoft.com/office/powerpoint/2010/main" val="753903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209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Lovat</dc:creator>
  <cp:lastModifiedBy>Louis Lovat</cp:lastModifiedBy>
  <cp:revision>22</cp:revision>
  <dcterms:created xsi:type="dcterms:W3CDTF">2023-11-21T14:34:34Z</dcterms:created>
  <dcterms:modified xsi:type="dcterms:W3CDTF">2023-12-12T13:15:07Z</dcterms:modified>
</cp:coreProperties>
</file>