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8"/>
  </p:notesMasterIdLst>
  <p:sldIdLst>
    <p:sldId id="309" r:id="rId2"/>
    <p:sldId id="311" r:id="rId3"/>
    <p:sldId id="261" r:id="rId4"/>
    <p:sldId id="257" r:id="rId5"/>
    <p:sldId id="293" r:id="rId6"/>
    <p:sldId id="291" r:id="rId7"/>
    <p:sldId id="267" r:id="rId8"/>
    <p:sldId id="259" r:id="rId9"/>
    <p:sldId id="298" r:id="rId10"/>
    <p:sldId id="260" r:id="rId11"/>
    <p:sldId id="299" r:id="rId12"/>
    <p:sldId id="302" r:id="rId13"/>
    <p:sldId id="305" r:id="rId14"/>
    <p:sldId id="308" r:id="rId15"/>
    <p:sldId id="306" r:id="rId16"/>
    <p:sldId id="266" r:id="rId17"/>
    <p:sldId id="268" r:id="rId18"/>
    <p:sldId id="269" r:id="rId19"/>
    <p:sldId id="270" r:id="rId20"/>
    <p:sldId id="294" r:id="rId21"/>
    <p:sldId id="295" r:id="rId22"/>
    <p:sldId id="296" r:id="rId23"/>
    <p:sldId id="297" r:id="rId24"/>
    <p:sldId id="272" r:id="rId25"/>
    <p:sldId id="273" r:id="rId26"/>
    <p:sldId id="300" r:id="rId27"/>
    <p:sldId id="277" r:id="rId28"/>
    <p:sldId id="276" r:id="rId29"/>
    <p:sldId id="280" r:id="rId30"/>
    <p:sldId id="281" r:id="rId31"/>
    <p:sldId id="282" r:id="rId32"/>
    <p:sldId id="283" r:id="rId33"/>
    <p:sldId id="285" r:id="rId34"/>
    <p:sldId id="287" r:id="rId35"/>
    <p:sldId id="303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FBB775-7070-40ED-A205-591A38800462}">
          <p14:sldIdLst>
            <p14:sldId id="309"/>
            <p14:sldId id="311"/>
            <p14:sldId id="261"/>
            <p14:sldId id="257"/>
            <p14:sldId id="293"/>
            <p14:sldId id="291"/>
          </p14:sldIdLst>
        </p14:section>
        <p14:section name="Database-centric and domain-centric approaches" id="{222A3A4A-A5C5-4B6D-8783-76F713843AB8}">
          <p14:sldIdLst>
            <p14:sldId id="267"/>
            <p14:sldId id="259"/>
            <p14:sldId id="298"/>
            <p14:sldId id="260"/>
            <p14:sldId id="299"/>
            <p14:sldId id="302"/>
            <p14:sldId id="305"/>
            <p14:sldId id="308"/>
            <p14:sldId id="306"/>
            <p14:sldId id="266"/>
          </p14:sldIdLst>
        </p14:section>
        <p14:section name="The Clean Architecture" id="{95280A37-3969-470C-851A-343A60DFE62C}">
          <p14:sldIdLst>
            <p14:sldId id="268"/>
            <p14:sldId id="269"/>
            <p14:sldId id="270"/>
            <p14:sldId id="294"/>
            <p14:sldId id="295"/>
            <p14:sldId id="296"/>
            <p14:sldId id="297"/>
            <p14:sldId id="272"/>
            <p14:sldId id="273"/>
            <p14:sldId id="300"/>
            <p14:sldId id="277"/>
            <p14:sldId id="276"/>
          </p14:sldIdLst>
        </p14:section>
        <p14:section name="Screaming Architecture" id="{E055BFED-7B49-46F5-B31C-BE2CD3E757B3}">
          <p14:sldIdLst>
            <p14:sldId id="280"/>
            <p14:sldId id="281"/>
            <p14:sldId id="282"/>
            <p14:sldId id="283"/>
            <p14:sldId id="285"/>
          </p14:sldIdLst>
        </p14:section>
        <p14:section name="FInal" id="{FAD9F077-B9A7-4F0D-BE31-D6919CCFF790}">
          <p14:sldIdLst>
            <p14:sldId id="287"/>
            <p14:sldId id="30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19C"/>
    <a:srgbClr val="FFA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2268" autoAdjust="0"/>
  </p:normalViewPr>
  <p:slideViewPr>
    <p:cSldViewPr snapToGrid="0">
      <p:cViewPr varScale="1">
        <p:scale>
          <a:sx n="82" d="100"/>
          <a:sy n="82" d="100"/>
        </p:scale>
        <p:origin x="1632" y="90"/>
      </p:cViewPr>
      <p:guideLst/>
    </p:cSldViewPr>
  </p:slideViewPr>
  <p:notesTextViewPr>
    <p:cViewPr>
      <p:scale>
        <a:sx n="94" d="100"/>
        <a:sy n="9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081A2-B60A-4A7E-A434-2CDE67D7832D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6F134-7CD3-46AD-87FA-1E0D7AAF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8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2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8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1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9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1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4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0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6F134-7CD3-46AD-87FA-1E0D7AAFF8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Final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EBF-681C-4D6B-BEB1-B317C9EF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A666-C682-4F40-B79A-8C6A8285B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48941-4C6A-4D6A-8AB9-A2209770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C232-8C18-461A-96DB-0DC4B0C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6C59-CBB0-4D2B-A6DA-C6ACB8E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4F8-3D53-4135-BE27-ED226C8D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7467864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7B9F-E29D-4A01-A01B-2D7BA68A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CBFB-C742-49E3-9728-E73AA6B2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3475-1F9F-4528-8B67-3552CC9F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638DA9-7114-44CA-B587-1249CCCD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978B-A2D9-4C8B-9A90-D2038A39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C953-2EAC-41EB-A881-4F8E2BF0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2367-51AB-4C2D-AA50-D4304F4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BC93-53F5-47CE-84CA-018E9FE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C648CD-B7FE-40E3-A806-1F239955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FD2-7FF6-43DB-98B6-76515D2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20675"/>
            <a:ext cx="74027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2BC2-C8C5-4214-934B-15A5A411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0474-8441-4C02-BCD8-6879107E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0CEC-BD79-47F5-A14E-A372A399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60E5-B2D5-4F58-948C-3603B8F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F4D662C-F1B0-4E2E-A94C-1090967C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22-554B-4E4F-8E16-65CF2E93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6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29A4-BD13-41E8-944F-7DB08CB2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F3C0-6B41-467C-B36D-BFC5BDB05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3001-3270-4ADE-96BD-5466FA72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D027-5927-484A-9708-31DC1CC44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6C0C9-CC6D-4456-86A8-9C0D59D4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D6340-CB4D-4189-9D3D-E540DBA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CF2C9B0-F8F9-412C-B0FD-6C1F267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D18-DDDE-4103-8263-81BE10C8C3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815" y="2766218"/>
            <a:ext cx="1041037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D08C7-D492-4E8C-8EAD-EFB54411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5DA2-B73B-4C5E-BF75-715D680C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90410E-7A3F-4259-A7F2-5BEA71B0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F8C9-7536-423A-82F3-6EBCA6E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F66E-66A6-4B90-A089-84297991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3BB6BC-A280-45C5-80C4-00D1AE3F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688A-C71C-43CC-AE7A-F6CEBECE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2EC-3E6B-44FD-BD92-6E864C6E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0CE-9236-4A50-AF49-D26111D3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5F41-A5A5-4AEC-9E94-6D980FD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BCDA-4307-4E7F-8A3C-46048ED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BDA5DDB-BCC5-4367-99DE-05F8601D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D9F-3C15-4957-AEFA-F20D4E6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3EFE7-BAD4-43F9-9920-58FCC6300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0F66-99A4-4AEC-B8A4-611E2CD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E5C8-9F47-45FD-B348-7DA283DB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308E-E645-45B2-8ACB-FAA7B7D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4FC35AC-448F-46C1-8D32-3A42302D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D359-4C01-4518-9DDA-03008056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3652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DFD67-BE8D-4351-B6B1-AFF971CA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71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EA29-BE13-4E06-A73F-A6A87E97E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7F71-0958-4EEE-8ABD-C9B6892BC753}" type="datetimeFigureOut">
              <a:rPr lang="en-US" smtClean="0"/>
              <a:t>16-Jan-20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C616-C090-43CC-BC93-3325749C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30FE-5441-4705-B12C-2710173C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0E6C-E45A-4FDC-BAC2-289DE4F4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ug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jeffreypalermo.com/2008/07/the-onion-architecture-part-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hyperlink" Target="https://blog.cleancoder.com/uncle-bob/2012/08/13/the-clean-architecture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eancoders/CleanCodeCaseStudy" TargetMode="External"/><Relationship Id="rId13" Type="http://schemas.openxmlformats.org/officeDocument/2006/relationships/hyperlink" Target="https://github.com/Dermendzhiev/database-vs-domain-centric-architecture" TargetMode="External"/><Relationship Id="rId3" Type="http://schemas.openxmlformats.org/officeDocument/2006/relationships/hyperlink" Target="https://blog.cleancoder.com/uncle-bob/2012/08/13/the-clean-architecture.html" TargetMode="External"/><Relationship Id="rId7" Type="http://schemas.openxmlformats.org/officeDocument/2006/relationships/hyperlink" Target="https://codereview.stackexchange.com/questions/148809/a-button-as-a-clean-architecture-plugin" TargetMode="External"/><Relationship Id="rId12" Type="http://schemas.openxmlformats.org/officeDocument/2006/relationships/hyperlink" Target="https://scottsauber.com/2016/04/25/feature-folder-structure-in-asp-net-cor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engineering.stackexchange.com/questions/357052/clean-architecture-use-case-containing-the-presenter-or-returning-data" TargetMode="External"/><Relationship Id="rId11" Type="http://schemas.openxmlformats.org/officeDocument/2006/relationships/hyperlink" Target="https://www.codingblocks.net/podcast/clean-architecture-make-your-architecture-scream/" TargetMode="External"/><Relationship Id="rId5" Type="http://schemas.openxmlformats.org/officeDocument/2006/relationships/hyperlink" Target="https://youtu.be/o_TH-Y78tt4" TargetMode="External"/><Relationship Id="rId15" Type="http://schemas.openxmlformats.org/officeDocument/2006/relationships/hyperlink" Target="http://xunitpatterns.com/Humble%20Object.html" TargetMode="External"/><Relationship Id="rId10" Type="http://schemas.openxmlformats.org/officeDocument/2006/relationships/hyperlink" Target="https://blog.cleancoder.com/uncle-bob/2011/09/30/Screaming-Architecture.html" TargetMode="External"/><Relationship Id="rId4" Type="http://schemas.openxmlformats.org/officeDocument/2006/relationships/hyperlink" Target="https://www.goodreads.com/book/show/36239393-clean-architecture" TargetMode="External"/><Relationship Id="rId9" Type="http://schemas.openxmlformats.org/officeDocument/2006/relationships/hyperlink" Target="https://ebi.readthedocs.io/en/latest/" TargetMode="External"/><Relationship Id="rId14" Type="http://schemas.openxmlformats.org/officeDocument/2006/relationships/hyperlink" Target="https://github.com/Dermendzhiev/clean-architecture-aspnetc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blog.cleancoder.com/uncle-bob/2012/08/13/the-clean-architectur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CFA-AEFC-4B55-A27B-3349BD18E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4980"/>
            <a:ext cx="9144000" cy="2387600"/>
          </a:xfrm>
        </p:spPr>
        <p:txBody>
          <a:bodyPr/>
          <a:lstStyle/>
          <a:p>
            <a:r>
              <a:rPr lang="en-US" dirty="0"/>
              <a:t>The Clean Architecture with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5E531-A10F-4EFD-8CE1-AE220F98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4655"/>
            <a:ext cx="9144000" cy="2711676"/>
          </a:xfrm>
        </p:spPr>
        <p:txBody>
          <a:bodyPr>
            <a:normAutofit/>
          </a:bodyPr>
          <a:lstStyle/>
          <a:p>
            <a:r>
              <a:rPr lang="en-US" sz="3200" dirty="0"/>
              <a:t>by Nikolay Dermendzhiev</a:t>
            </a:r>
          </a:p>
          <a:p>
            <a:endParaRPr lang="en-US" sz="3200" dirty="0"/>
          </a:p>
          <a:p>
            <a:pPr algn="l"/>
            <a:r>
              <a:rPr lang="en-US" sz="2800" dirty="0"/>
              <a:t>Software Developer @</a:t>
            </a:r>
            <a:r>
              <a:rPr lang="en-US" sz="2800" dirty="0" err="1"/>
              <a:t>ZingaSoft</a:t>
            </a:r>
            <a:endParaRPr lang="en-US" sz="2800" dirty="0"/>
          </a:p>
          <a:p>
            <a:pPr algn="l"/>
            <a:r>
              <a:rPr lang="en-US" sz="2800" dirty="0"/>
              <a:t>Leader </a:t>
            </a:r>
            <a:r>
              <a:rPr lang="bg-BG" sz="2800" dirty="0"/>
              <a:t>@</a:t>
            </a:r>
            <a:r>
              <a:rPr lang="en-US" dirty="0"/>
              <a:t>.NET Bulgaria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46021-8BA2-4E37-B8B9-BE541D81D866}"/>
              </a:ext>
            </a:extLst>
          </p:cNvPr>
          <p:cNvSpPr txBox="1">
            <a:spLocks/>
          </p:cNvSpPr>
          <p:nvPr/>
        </p:nvSpPr>
        <p:spPr>
          <a:xfrm>
            <a:off x="-485714" y="6248586"/>
            <a:ext cx="4815343" cy="50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https://dotnetug.bg/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6F1F-3D64-401D-AACA-854B4BFB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8218516" cy="1325563"/>
          </a:xfrm>
        </p:spPr>
        <p:txBody>
          <a:bodyPr/>
          <a:lstStyle/>
          <a:p>
            <a:r>
              <a:rPr lang="en-US" dirty="0"/>
              <a:t>Domain-centric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273-EA58-4756-BCCC-FFA96D49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>
            <a:normAutofit/>
          </a:bodyPr>
          <a:lstStyle/>
          <a:p>
            <a:r>
              <a:rPr lang="en-US" b="1" dirty="0"/>
              <a:t>Domain</a:t>
            </a:r>
            <a:r>
              <a:rPr lang="en-US" dirty="0"/>
              <a:t> and </a:t>
            </a:r>
            <a:r>
              <a:rPr lang="en-US" b="1" dirty="0"/>
              <a:t>use cases </a:t>
            </a:r>
            <a:r>
              <a:rPr lang="en-US" dirty="0"/>
              <a:t>are essential</a:t>
            </a:r>
            <a:endParaRPr lang="en-US" b="1" dirty="0"/>
          </a:p>
          <a:p>
            <a:r>
              <a:rPr lang="en-US" dirty="0"/>
              <a:t>All dependencies point towards the domain</a:t>
            </a:r>
            <a:endParaRPr lang="bg-BG" dirty="0"/>
          </a:p>
          <a:p>
            <a:pPr lvl="1"/>
            <a:r>
              <a:rPr lang="en-US" dirty="0"/>
              <a:t>inversion of control</a:t>
            </a:r>
          </a:p>
          <a:p>
            <a:r>
              <a:rPr lang="en-US" dirty="0"/>
              <a:t>Presentation and databases are just a </a:t>
            </a:r>
            <a:r>
              <a:rPr lang="en-US" b="1" dirty="0"/>
              <a:t>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1B65-B023-4989-80D8-499426854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825625"/>
            <a:ext cx="2106979" cy="4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4BE42-5ABE-49C7-B65F-926C6F18C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278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7DA8AA-2ABC-4595-BEFE-E1EFC89C6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4" y="1130140"/>
            <a:ext cx="5294716" cy="459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0BAD55-D33D-49A6-A16C-7CFAAD933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64" y="643467"/>
            <a:ext cx="2659820" cy="557106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09AE3B-6C04-4549-9701-C4E568DD7A6D}"/>
              </a:ext>
            </a:extLst>
          </p:cNvPr>
          <p:cNvSpPr/>
          <p:nvPr/>
        </p:nvSpPr>
        <p:spPr>
          <a:xfrm>
            <a:off x="6096000" y="3141234"/>
            <a:ext cx="1412838" cy="40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937-AFF8-4645-A590-8DDFBAE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Domain-centric architecture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3746-9811-4063-B52E-A8F7FA26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>
                <a:cs typeface="Arial" panose="020B0604020202020204" pitchFamily="34" charset="0"/>
              </a:rPr>
              <a:t>Hexagonal Architecture (a.k.a. Ports and Adapters)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1F5E5-721F-427A-AED9-5E1EA7CBA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16" y="25117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937-AFF8-4645-A590-8DDFBAE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Domain-centric architecture types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3746-9811-4063-B52E-A8F7FA26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>
                <a:cs typeface="Arial" panose="020B0604020202020204" pitchFamily="34" charset="0"/>
                <a:hlinkClick r:id="rId4"/>
              </a:rPr>
              <a:t>The Onion Architecture</a:t>
            </a:r>
            <a:endParaRPr lang="en-US" altLang="de-DE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FE1B7-5B04-4A8E-BFFA-8F905BF9B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84" y="254604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6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937-AFF8-4645-A590-8DDFBAE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Domain-centric architecture types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3746-9811-4063-B52E-A8F7FA26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>
                <a:cs typeface="Arial" panose="020B0604020202020204" pitchFamily="34" charset="0"/>
                <a:hlinkClick r:id="rId4"/>
              </a:rPr>
              <a:t>The Clean Architecture</a:t>
            </a:r>
            <a:endParaRPr lang="en-US" altLang="de-DE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EC3E1-836F-457A-BB8C-E1CA3305B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31" y="2395801"/>
            <a:ext cx="5374338" cy="39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6AD-3044-4EF4-81F6-6145015C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D759-949A-4A55-8407-17965A86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Database-centric </a:t>
            </a:r>
          </a:p>
          <a:p>
            <a:pPr lvl="1"/>
            <a:r>
              <a:rPr lang="en-US" dirty="0"/>
              <a:t>dependencies are pointing </a:t>
            </a:r>
            <a:r>
              <a:rPr lang="en-US" b="1" dirty="0"/>
              <a:t>towards</a:t>
            </a:r>
            <a:r>
              <a:rPr lang="en-US" dirty="0"/>
              <a:t> the database</a:t>
            </a:r>
          </a:p>
          <a:p>
            <a:r>
              <a:rPr lang="en-US" dirty="0"/>
              <a:t>Domain-centric</a:t>
            </a:r>
          </a:p>
          <a:p>
            <a:pPr lvl="1"/>
            <a:r>
              <a:rPr lang="en-US" dirty="0"/>
              <a:t>domain and use cases are </a:t>
            </a:r>
            <a:r>
              <a:rPr lang="en-US" b="1" dirty="0"/>
              <a:t>essential</a:t>
            </a:r>
          </a:p>
          <a:p>
            <a:pPr lvl="1"/>
            <a:r>
              <a:rPr lang="en-US" dirty="0"/>
              <a:t>database is a </a:t>
            </a:r>
            <a:r>
              <a:rPr lang="en-US" b="1" dirty="0"/>
              <a:t>detail</a:t>
            </a:r>
          </a:p>
          <a:p>
            <a:r>
              <a:rPr lang="en-US" dirty="0"/>
              <a:t>Various domain-centric architectures types</a:t>
            </a:r>
          </a:p>
        </p:txBody>
      </p:sp>
    </p:spTree>
    <p:extLst>
      <p:ext uri="{BB962C8B-B14F-4D97-AF65-F5344CB8AC3E}">
        <p14:creationId xmlns:p14="http://schemas.microsoft.com/office/powerpoint/2010/main" val="22359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57D36-4864-490F-BEBD-DAD8D716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5653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D4AF-0DC3-45D4-8436-1345B931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Clean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6C679-4023-459F-AA31-8D27CFD8C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580" y="2153342"/>
            <a:ext cx="5692420" cy="4351338"/>
          </a:xfrm>
        </p:spPr>
        <p:txBody>
          <a:bodyPr/>
          <a:lstStyle/>
          <a:p>
            <a:r>
              <a:rPr lang="en-US" dirty="0"/>
              <a:t>Independent of frameworks</a:t>
            </a:r>
          </a:p>
          <a:p>
            <a:r>
              <a:rPr lang="en-US" dirty="0"/>
              <a:t>Testable</a:t>
            </a:r>
          </a:p>
          <a:p>
            <a:r>
              <a:rPr lang="en-US" dirty="0"/>
              <a:t>Independent of UI</a:t>
            </a:r>
          </a:p>
          <a:p>
            <a:r>
              <a:rPr lang="en-US" dirty="0"/>
              <a:t>Independent of database</a:t>
            </a:r>
          </a:p>
          <a:p>
            <a:r>
              <a:rPr lang="en-US" dirty="0"/>
              <a:t>Independent of any external agency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8E0E-8010-4B96-8132-1F3F40F2A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82" y="2153342"/>
            <a:ext cx="5374338" cy="39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FC3-EDA5-4A71-884D-8E32A17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" y="86060"/>
            <a:ext cx="8570259" cy="1186311"/>
          </a:xfrm>
        </p:spPr>
        <p:txBody>
          <a:bodyPr/>
          <a:lstStyle/>
          <a:p>
            <a:r>
              <a:rPr lang="en-US" dirty="0"/>
              <a:t>The dependency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DE66-B23E-4F53-8B09-D58E1C7E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9" y="1364447"/>
            <a:ext cx="8656320" cy="934515"/>
          </a:xfrm>
        </p:spPr>
        <p:txBody>
          <a:bodyPr/>
          <a:lstStyle/>
          <a:p>
            <a:r>
              <a:rPr lang="en-US" dirty="0"/>
              <a:t>Dependencies can only point </a:t>
            </a:r>
            <a:r>
              <a:rPr lang="en-US" b="1" dirty="0"/>
              <a:t>inwards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2AD9A-F3E2-4481-8F8C-0577149AC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55" y="2083809"/>
            <a:ext cx="5634884" cy="41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5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7C4BB-82EA-42FC-BC87-6E14CD3B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07" y="3006541"/>
            <a:ext cx="7187305" cy="13255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6DB9E0-FC8B-441B-AA5A-F5BBC491E7FD}"/>
              </a:ext>
            </a:extLst>
          </p:cNvPr>
          <p:cNvSpPr txBox="1">
            <a:spLocks/>
          </p:cNvSpPr>
          <p:nvPr/>
        </p:nvSpPr>
        <p:spPr>
          <a:xfrm>
            <a:off x="2610196" y="320675"/>
            <a:ext cx="95818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 for your partnership</a:t>
            </a:r>
          </a:p>
        </p:txBody>
      </p:sp>
    </p:spTree>
    <p:extLst>
      <p:ext uri="{BB962C8B-B14F-4D97-AF65-F5344CB8AC3E}">
        <p14:creationId xmlns:p14="http://schemas.microsoft.com/office/powerpoint/2010/main" val="31106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25825-2958-43B8-B639-7378F090C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B21000-961A-403B-AF4C-D1F87EA0F53D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53351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B3160-7B5B-4739-BFEE-E148B4FF9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529EA4-55BE-4996-B30E-10D75A509A42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43471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EEE25-2EEB-4DCE-83A4-BB9C3A103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77BD6E-2309-48ED-91AF-D68C3BF4F86F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Interface Adapters</a:t>
            </a:r>
          </a:p>
        </p:txBody>
      </p:sp>
    </p:spTree>
    <p:extLst>
      <p:ext uri="{BB962C8B-B14F-4D97-AF65-F5344CB8AC3E}">
        <p14:creationId xmlns:p14="http://schemas.microsoft.com/office/powerpoint/2010/main" val="74853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542D1-6471-468D-A9C2-45BEC4380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54CA30-5D49-4A34-854E-2697C39EEDE9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Frameworks and Drivers</a:t>
            </a:r>
          </a:p>
        </p:txBody>
      </p:sp>
    </p:spTree>
    <p:extLst>
      <p:ext uri="{BB962C8B-B14F-4D97-AF65-F5344CB8AC3E}">
        <p14:creationId xmlns:p14="http://schemas.microsoft.com/office/powerpoint/2010/main" val="300885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D5E0D-D60D-4DF1-87A2-89613A41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84" y="1646238"/>
            <a:ext cx="6041831" cy="44407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324EE9-1568-4845-BBB0-5CA14596DE99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Crossing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18778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CD2C-BF67-45BD-96C0-E66AB63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746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Uses an interface implementation, composition, has-a relation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Implements an interface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Shows a </a:t>
            </a:r>
            <a:r>
              <a:rPr lang="en-US" sz="2400" b="1" dirty="0"/>
              <a:t>real flow of execution</a:t>
            </a:r>
            <a:r>
              <a:rPr lang="en-US" sz="2400" dirty="0"/>
              <a:t>, from the programming point of view it could be represented as a stack of function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D57D-40B4-4311-9BED-F4E451551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6" y="1677218"/>
            <a:ext cx="4592948" cy="459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06E603-4F08-4257-8A40-7C405A54F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2" y="3246075"/>
            <a:ext cx="254858" cy="976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808A4-82B5-4498-90BD-2EC6FB066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9" y="1690688"/>
            <a:ext cx="254858" cy="944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5D8C9-58B7-4E24-9FD2-331B9DBB31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3" y="4547751"/>
            <a:ext cx="180637" cy="976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7960089-004A-434B-B7C2-3C2A578DCD69}"/>
              </a:ext>
            </a:extLst>
          </p:cNvPr>
          <p:cNvSpPr txBox="1">
            <a:spLocks/>
          </p:cNvSpPr>
          <p:nvPr/>
        </p:nvSpPr>
        <p:spPr>
          <a:xfrm>
            <a:off x="4038600" y="32067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Crossing boundaries (2)</a:t>
            </a:r>
          </a:p>
        </p:txBody>
      </p:sp>
    </p:spTree>
    <p:extLst>
      <p:ext uri="{BB962C8B-B14F-4D97-AF65-F5344CB8AC3E}">
        <p14:creationId xmlns:p14="http://schemas.microsoft.com/office/powerpoint/2010/main" val="28177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AFE04-9070-4792-9130-CA076156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086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FD11-5123-48CD-848A-380ED1F8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and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054D-FE46-459B-98A2-EC4D9DFA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conventions</a:t>
            </a:r>
          </a:p>
          <a:p>
            <a:pPr lvl="1"/>
            <a:r>
              <a:rPr lang="en-US" dirty="0" err="1"/>
              <a:t>IGetClientInputPort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IGetClientUseCase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IGetClient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IGetClientService</a:t>
            </a:r>
            <a:endParaRPr lang="en-US" dirty="0"/>
          </a:p>
          <a:p>
            <a:pPr lvl="1"/>
            <a:r>
              <a:rPr lang="en-US" dirty="0" err="1"/>
              <a:t>IClientGateway</a:t>
            </a:r>
            <a:r>
              <a:rPr lang="en-US" dirty="0"/>
              <a:t> </a:t>
            </a:r>
            <a:r>
              <a:rPr lang="en-US" b="1" dirty="0"/>
              <a:t>vs</a:t>
            </a:r>
            <a:r>
              <a:rPr lang="en-US" dirty="0"/>
              <a:t> </a:t>
            </a:r>
            <a:r>
              <a:rPr lang="en-US" dirty="0" err="1"/>
              <a:t>IClientRepository</a:t>
            </a:r>
            <a:endParaRPr lang="en-US" dirty="0"/>
          </a:p>
          <a:p>
            <a:r>
              <a:rPr lang="en-US" b="1" dirty="0"/>
              <a:t>Exceptions</a:t>
            </a:r>
            <a:r>
              <a:rPr lang="en-US" dirty="0"/>
              <a:t>/</a:t>
            </a:r>
            <a:r>
              <a:rPr lang="en-US" b="1" dirty="0"/>
              <a:t>result objects</a:t>
            </a:r>
            <a:r>
              <a:rPr lang="en-US" dirty="0"/>
              <a:t>/</a:t>
            </a:r>
            <a:r>
              <a:rPr lang="en-US" b="1" dirty="0"/>
              <a:t>output port</a:t>
            </a:r>
          </a:p>
          <a:p>
            <a:r>
              <a:rPr lang="en-US" dirty="0"/>
              <a:t>Handling use case result inside the presenter</a:t>
            </a:r>
          </a:p>
          <a:p>
            <a:pPr lvl="1"/>
            <a:r>
              <a:rPr lang="en-US" dirty="0"/>
              <a:t>Present </a:t>
            </a:r>
            <a:r>
              <a:rPr lang="en-US" b="1" dirty="0"/>
              <a:t>vs</a:t>
            </a:r>
            <a:r>
              <a:rPr lang="en-US" dirty="0"/>
              <a:t> Handle </a:t>
            </a:r>
            <a:r>
              <a:rPr lang="en-US" b="1" dirty="0"/>
              <a:t>vs</a:t>
            </a:r>
            <a:r>
              <a:rPr lang="en-US" dirty="0"/>
              <a:t> Success/Fail </a:t>
            </a:r>
            <a:r>
              <a:rPr lang="en-US" b="1" dirty="0"/>
              <a:t>vs</a:t>
            </a:r>
            <a:r>
              <a:rPr lang="en-US" dirty="0"/>
              <a:t> Found/</a:t>
            </a:r>
            <a:r>
              <a:rPr lang="en-US" dirty="0" err="1"/>
              <a:t>NotFound</a:t>
            </a:r>
            <a:r>
              <a:rPr lang="en-US" dirty="0"/>
              <a:t>/Created/Updated</a:t>
            </a:r>
          </a:p>
          <a:p>
            <a:r>
              <a:rPr lang="en-US" dirty="0"/>
              <a:t>Use of base classes and interfaces inside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E1B7-6081-4FC5-A107-73D8C0D8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58C9-35E3-402B-9CCB-A0BB8954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59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Independence of frameworks and tools (UI, DB, infrastructure, 3rd party)</a:t>
            </a:r>
            <a:endParaRPr lang="bg-BG" sz="2000" dirty="0"/>
          </a:p>
          <a:p>
            <a:pPr lvl="1"/>
            <a:r>
              <a:rPr lang="en-US" sz="2000" dirty="0"/>
              <a:t>Excellent testability</a:t>
            </a:r>
          </a:p>
          <a:p>
            <a:pPr lvl="1"/>
            <a:r>
              <a:rPr lang="en-US" sz="2000" dirty="0"/>
              <a:t>Clear separation of concerns</a:t>
            </a:r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More complex</a:t>
            </a:r>
          </a:p>
          <a:p>
            <a:pPr lvl="1"/>
            <a:r>
              <a:rPr lang="en-US" sz="2000" dirty="0"/>
              <a:t>Lots of additional code (classes and interfaces)</a:t>
            </a:r>
          </a:p>
          <a:p>
            <a:pPr lvl="1"/>
            <a:r>
              <a:rPr lang="en-US" sz="2000" dirty="0"/>
              <a:t>More DTOs and conversions</a:t>
            </a:r>
          </a:p>
          <a:p>
            <a:r>
              <a:rPr lang="en-US" sz="2400" dirty="0"/>
              <a:t>Violations</a:t>
            </a:r>
          </a:p>
          <a:p>
            <a:pPr lvl="1"/>
            <a:r>
              <a:rPr lang="en-US" sz="2000" dirty="0"/>
              <a:t>Depending on frameworks, UI, database, external agency</a:t>
            </a:r>
          </a:p>
          <a:p>
            <a:r>
              <a:rPr lang="en-US" sz="2400" dirty="0"/>
              <a:t>Where can it be applied?</a:t>
            </a:r>
          </a:p>
          <a:p>
            <a:pPr lvl="1"/>
            <a:r>
              <a:rPr lang="en-US" sz="2000" dirty="0"/>
              <a:t>Almost everywhere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2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57D36-4864-490F-BEBD-DAD8D716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SCREAMING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686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D1B6E1-C2FC-44CD-B919-06E27E25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08" y="2427514"/>
            <a:ext cx="3974461" cy="3102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CA0B28-E998-4711-B9F5-63E51811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96" y="320675"/>
            <a:ext cx="9581804" cy="1325563"/>
          </a:xfrm>
        </p:spPr>
        <p:txBody>
          <a:bodyPr/>
          <a:lstStyle/>
          <a:p>
            <a:r>
              <a:rPr lang="en-US" dirty="0"/>
              <a:t>Thank you for your partnership</a:t>
            </a:r>
          </a:p>
        </p:txBody>
      </p:sp>
    </p:spTree>
    <p:extLst>
      <p:ext uri="{BB962C8B-B14F-4D97-AF65-F5344CB8AC3E}">
        <p14:creationId xmlns:p14="http://schemas.microsoft.com/office/powerpoint/2010/main" val="404042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E6F0F8-6197-4E6E-9A4A-BFA8AAA8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87" y="1303221"/>
            <a:ext cx="6813899" cy="50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508D7-EF3E-43A3-A294-17F07F72E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63" y="722583"/>
            <a:ext cx="6893473" cy="54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3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DD4-ED19-43ED-978A-AA36AB25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2C5E-C24A-4AD5-87B4-AC452E2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architectures are centered </a:t>
            </a:r>
            <a:r>
              <a:rPr lang="en-US" b="1" dirty="0"/>
              <a:t>around use-cases</a:t>
            </a:r>
          </a:p>
          <a:p>
            <a:r>
              <a:rPr lang="en-US" dirty="0"/>
              <a:t>Your architectures should tell readers about </a:t>
            </a:r>
            <a:r>
              <a:rPr lang="en-US" b="1" dirty="0"/>
              <a:t>the system</a:t>
            </a:r>
            <a:r>
              <a:rPr lang="en-US" dirty="0"/>
              <a:t>, not about the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25FAA-A707-4972-BA66-CDAE4F08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951" y="3887233"/>
            <a:ext cx="4514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AFE04-9070-4792-9130-CA076156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7790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7010BB-08A6-4285-A9FA-5235C8F7C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58284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0DE23-E9E4-4CE1-A382-E234FFF40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490537"/>
            <a:ext cx="45148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56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C647-F537-4F7C-8225-45C2E98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1CC5-E734-4A6B-BED0-18189263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592836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de-DE" sz="1600" dirty="0">
                <a:hlinkClick r:id="rId3"/>
              </a:rPr>
              <a:t>The Clean Architecture [article]</a:t>
            </a:r>
            <a:endParaRPr lang="en-US" altLang="de-DE" sz="1600" dirty="0"/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4"/>
              </a:rPr>
              <a:t>Clean Architecture: A Craftsman's Guide to Software Structure and Design (Robert C. Martin Series) [book]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5"/>
              </a:rPr>
              <a:t>The Principles of Clean Architecture by Uncle Bob Martin [video]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6"/>
              </a:rPr>
              <a:t>Clean Architecture: Use case containing the presenter or returning data? [question]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7"/>
              </a:rPr>
              <a:t>A button, as a “Clean Architecture” plugin [code review]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8"/>
              </a:rPr>
              <a:t>Clean Code Case Study [demo project]</a:t>
            </a:r>
            <a:endParaRPr lang="en-US" altLang="de-DE" sz="1600" dirty="0"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9FC1-5D2D-4B5B-BCBF-EB421A0AD01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9"/>
              </a:rPr>
              <a:t>Entity—Boundary—Interactor [collection of articles]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0"/>
              </a:rPr>
              <a:t>Screaming Architecture [article]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1"/>
              </a:rPr>
              <a:t>Clean Architecture – Make Your Architecture Scream [podcast]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2"/>
              </a:rPr>
              <a:t>Feature Folder Structure in ASP.NET Core [article]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3"/>
              </a:rPr>
              <a:t>Database-centric vs domain-centric architecture in ASP.NET Core 3.0 [demo project]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4"/>
              </a:rPr>
              <a:t>Clean Architecture in ASP.NET Core [demo project]</a:t>
            </a:r>
            <a:endParaRPr lang="bg-BG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de-DE" sz="1600" dirty="0">
                <a:cs typeface="Arial" panose="020B0604020202020204" pitchFamily="34" charset="0"/>
                <a:hlinkClick r:id="rId15"/>
              </a:rPr>
              <a:t>Humble Object [article]</a:t>
            </a:r>
            <a:endParaRPr lang="en-US" altLang="de-DE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de-DE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8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BCED-3B48-416B-9C3A-38CF983D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05E-1A9B-4E89-8A86-13A1DC53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C0F65-B3B6-4BA9-887E-E7A88E981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1"/>
          <a:stretch/>
        </p:blipFill>
        <p:spPr>
          <a:xfrm>
            <a:off x="20" y="10"/>
            <a:ext cx="12436455" cy="69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CF6F-C094-40A1-9A32-13275AF1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770" y="320675"/>
            <a:ext cx="756657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</a:rPr>
              <a:t>It’s </a:t>
            </a:r>
            <a:r>
              <a:rPr lang="en-US" sz="3700" b="1" kern="1200" dirty="0">
                <a:solidFill>
                  <a:schemeClr val="tx1"/>
                </a:solidFill>
              </a:rPr>
              <a:t>the</a:t>
            </a:r>
            <a:r>
              <a:rPr lang="en-US" sz="3700" kern="1200" dirty="0">
                <a:solidFill>
                  <a:schemeClr val="tx1"/>
                </a:solidFill>
              </a:rPr>
              <a:t> Clean Architecture, </a:t>
            </a:r>
            <a:br>
              <a:rPr lang="en-US" sz="3700" kern="1200" dirty="0">
                <a:solidFill>
                  <a:schemeClr val="tx1"/>
                </a:solidFill>
              </a:rPr>
            </a:br>
            <a:r>
              <a:rPr lang="en-US" sz="3700" kern="1200" dirty="0">
                <a:solidFill>
                  <a:schemeClr val="tx1"/>
                </a:solidFill>
              </a:rPr>
              <a:t>Not </a:t>
            </a:r>
            <a:r>
              <a:rPr lang="en-US" sz="3700" b="1" kern="1200" dirty="0">
                <a:solidFill>
                  <a:schemeClr val="tx1"/>
                </a:solidFill>
              </a:rPr>
              <a:t>a</a:t>
            </a:r>
            <a:r>
              <a:rPr lang="en-US" sz="3700" kern="1200" dirty="0">
                <a:solidFill>
                  <a:schemeClr val="tx1"/>
                </a:solidFill>
              </a:rPr>
              <a:t> Clean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8274B-4680-42C0-8AB9-A5D7A724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6317773"/>
            <a:ext cx="9536430" cy="4391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https://blog.cleancoder.com/uncle-bob/2012/08/13/the-clean-architecture.html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A6E5E-7387-4724-9724-822FC0014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91" y="2149560"/>
            <a:ext cx="6785817" cy="3358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5499-132F-4D6F-90A5-EE0910E0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7DE6-D4F3-4EFF-A324-74B5B057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database-centric vs domain-centric approaches</a:t>
            </a:r>
          </a:p>
          <a:p>
            <a:r>
              <a:rPr lang="en-US" dirty="0"/>
              <a:t>Domain-centric architecture types</a:t>
            </a:r>
          </a:p>
          <a:p>
            <a:r>
              <a:rPr lang="en-US" dirty="0"/>
              <a:t>The Clean Architecture</a:t>
            </a:r>
          </a:p>
          <a:p>
            <a:r>
              <a:rPr lang="en-US" dirty="0"/>
              <a:t>Screaming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02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57D36-4864-490F-BEBD-DAD8D7168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691" y="2235200"/>
            <a:ext cx="965661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DATABASE-CENTRIC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DOMAIN-CENTRIC </a:t>
            </a:r>
          </a:p>
        </p:txBody>
      </p:sp>
    </p:spTree>
    <p:extLst>
      <p:ext uri="{BB962C8B-B14F-4D97-AF65-F5344CB8AC3E}">
        <p14:creationId xmlns:p14="http://schemas.microsoft.com/office/powerpoint/2010/main" val="41771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7EDC-7D49-4017-9654-0E8F08BA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database-centric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1E11-8559-41EA-B389-78FC1A44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10026" cy="4467599"/>
          </a:xfrm>
        </p:spPr>
        <p:txBody>
          <a:bodyPr>
            <a:normAutofit/>
          </a:bodyPr>
          <a:lstStyle/>
          <a:p>
            <a:r>
              <a:rPr lang="en-US" dirty="0"/>
              <a:t>Traditional architecture</a:t>
            </a:r>
          </a:p>
          <a:p>
            <a:pPr lvl="1"/>
            <a:r>
              <a:rPr lang="en-US" dirty="0"/>
              <a:t>Presentation layer</a:t>
            </a:r>
          </a:p>
          <a:p>
            <a:pPr lvl="1"/>
            <a:r>
              <a:rPr lang="en-US" dirty="0"/>
              <a:t>Business layer</a:t>
            </a:r>
          </a:p>
          <a:p>
            <a:pPr lvl="1"/>
            <a:r>
              <a:rPr lang="en-US" dirty="0"/>
              <a:t>Data access layer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Database is in the </a:t>
            </a:r>
            <a:r>
              <a:rPr lang="en-US" b="1" dirty="0"/>
              <a:t>center</a:t>
            </a:r>
          </a:p>
          <a:p>
            <a:r>
              <a:rPr lang="en-US" dirty="0"/>
              <a:t>Application code is often considered to be </a:t>
            </a:r>
            <a:r>
              <a:rPr lang="en-US" b="1" dirty="0"/>
              <a:t>secondary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CEA8-84A2-4FAD-9E34-60D197834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49" y="2497809"/>
            <a:ext cx="4038135" cy="35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4BE42-5ABE-49C7-B65F-926C6F18C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4080669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ug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dotnetug template</Template>
  <TotalTime>734</TotalTime>
  <Words>568</Words>
  <Application>Microsoft Office PowerPoint</Application>
  <PresentationFormat>Widescreen</PresentationFormat>
  <Paragraphs>136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Segoe UI</vt:lpstr>
      <vt:lpstr>dotnetug template</vt:lpstr>
      <vt:lpstr>The Clean Architecture with .NET Core</vt:lpstr>
      <vt:lpstr>PowerPoint Presentation</vt:lpstr>
      <vt:lpstr>Thank you for your partnership</vt:lpstr>
      <vt:lpstr>PowerPoint Presentation</vt:lpstr>
      <vt:lpstr>It’s the Clean Architecture,  Not a Clean Architecture</vt:lpstr>
      <vt:lpstr>Agenda</vt:lpstr>
      <vt:lpstr>TRADITIONAL DATABASE-CENTRIC  vs  DOMAIN-CENTRIC </vt:lpstr>
      <vt:lpstr>Traditional database-centric approach</vt:lpstr>
      <vt:lpstr>DEMO</vt:lpstr>
      <vt:lpstr>Domain-centric approach</vt:lpstr>
      <vt:lpstr>DEMO</vt:lpstr>
      <vt:lpstr>PowerPoint Presentation</vt:lpstr>
      <vt:lpstr>Domain-centric architecture types</vt:lpstr>
      <vt:lpstr>Domain-centric architecture types (2)</vt:lpstr>
      <vt:lpstr>Domain-centric architecture types (3)</vt:lpstr>
      <vt:lpstr>Summary</vt:lpstr>
      <vt:lpstr>THE CLEAN ARCHITECTURE</vt:lpstr>
      <vt:lpstr>The Clean Architecture</vt:lpstr>
      <vt:lpstr>The dependency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Flavors and variations</vt:lpstr>
      <vt:lpstr>The Clean Architecture</vt:lpstr>
      <vt:lpstr>SCREAMING ARCHITECTURE</vt:lpstr>
      <vt:lpstr>PowerPoint Presentation</vt:lpstr>
      <vt:lpstr>PowerPoint Presentation</vt:lpstr>
      <vt:lpstr>Screaming Architecture</vt:lpstr>
      <vt:lpstr>DEMO</vt:lpstr>
      <vt:lpstr>Questions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Clean Architecture</dc:title>
  <dc:creator>Nikolay Dermendzhiev</dc:creator>
  <cp:lastModifiedBy>Nikolay Dermendzhiev</cp:lastModifiedBy>
  <cp:revision>164</cp:revision>
  <dcterms:created xsi:type="dcterms:W3CDTF">2020-01-12T17:06:27Z</dcterms:created>
  <dcterms:modified xsi:type="dcterms:W3CDTF">2020-01-16T20:02:14Z</dcterms:modified>
</cp:coreProperties>
</file>