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FEE4-7311-4477-A17A-154B42ED9B5B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6710-136F-4070-AE15-606DFAC5E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7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FEE4-7311-4477-A17A-154B42ED9B5B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6710-136F-4070-AE15-606DFAC5E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1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FEE4-7311-4477-A17A-154B42ED9B5B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6710-136F-4070-AE15-606DFAC5E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2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FEE4-7311-4477-A17A-154B42ED9B5B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6710-136F-4070-AE15-606DFAC5E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0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FEE4-7311-4477-A17A-154B42ED9B5B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6710-136F-4070-AE15-606DFAC5E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4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FEE4-7311-4477-A17A-154B42ED9B5B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6710-136F-4070-AE15-606DFAC5E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5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FEE4-7311-4477-A17A-154B42ED9B5B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6710-136F-4070-AE15-606DFAC5E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7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FEE4-7311-4477-A17A-154B42ED9B5B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6710-136F-4070-AE15-606DFAC5E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7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FEE4-7311-4477-A17A-154B42ED9B5B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6710-136F-4070-AE15-606DFAC5E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0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FEE4-7311-4477-A17A-154B42ED9B5B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6710-136F-4070-AE15-606DFAC5E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7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FEE4-7311-4477-A17A-154B42ED9B5B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6710-136F-4070-AE15-606DFAC5E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2FEE4-7311-4477-A17A-154B42ED9B5B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C6710-136F-4070-AE15-606DFAC5E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78341"/>
            <a:ext cx="7772400" cy="2387600"/>
          </a:xfrm>
        </p:spPr>
        <p:txBody>
          <a:bodyPr/>
          <a:lstStyle/>
          <a:p>
            <a:r>
              <a:rPr lang="en-US" altLang="zh-CN" dirty="0" smtClean="0"/>
              <a:t>Basic </a:t>
            </a:r>
            <a:r>
              <a:rPr lang="en-US" altLang="zh-CN" dirty="0" err="1" smtClean="0"/>
              <a:t>ChIP</a:t>
            </a:r>
            <a:r>
              <a:rPr lang="en-US" altLang="zh-CN" dirty="0" smtClean="0"/>
              <a:t> analysis pipeline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258016"/>
            <a:ext cx="6858000" cy="165576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Chen 2017.11.20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29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4566" y="267772"/>
            <a:ext cx="382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9</a:t>
            </a:r>
            <a:r>
              <a:rPr lang="en-US" altLang="zh-CN" b="1" u="sng" dirty="0" smtClean="0"/>
              <a:t>. Normalization and IGV visualization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5685" y="1176950"/>
            <a:ext cx="880654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Tools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deeptools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bamCompare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bamCoverage</a:t>
            </a:r>
            <a:r>
              <a:rPr lang="en-US" altLang="zh-CN" dirty="0" smtClean="0"/>
              <a:t> ----- to get bigwig files (Normalize to 1M or 10M)</a:t>
            </a:r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Commands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bamCoverage</a:t>
            </a:r>
            <a:r>
              <a:rPr lang="en-US" altLang="zh-CN" dirty="0" smtClean="0"/>
              <a:t>  --</a:t>
            </a:r>
            <a:r>
              <a:rPr lang="en-US" altLang="zh-CN" dirty="0" err="1" smtClean="0"/>
              <a:t>scaleFactor</a:t>
            </a:r>
            <a:r>
              <a:rPr lang="en-US" altLang="zh-CN" dirty="0" smtClean="0"/>
              <a:t>   1,000,000/reads  -b  </a:t>
            </a:r>
            <a:r>
              <a:rPr lang="en-US" altLang="zh-CN" dirty="0" err="1" smtClean="0"/>
              <a:t>deduplicated.bam</a:t>
            </a:r>
            <a:r>
              <a:rPr lang="en-US" altLang="zh-CN" dirty="0" smtClean="0"/>
              <a:t>  -o  file.bw</a:t>
            </a:r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r>
              <a:rPr lang="en-US" altLang="zh-CN" b="1" dirty="0" smtClean="0"/>
              <a:t>Key points</a:t>
            </a:r>
            <a:r>
              <a:rPr lang="en-US" altLang="zh-CN" dirty="0" smtClean="0"/>
              <a:t>: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CN" dirty="0" smtClean="0"/>
              <a:t>1M or 10M, it depends on the number of reads left;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CN" dirty="0" smtClean="0"/>
              <a:t>We often use </a:t>
            </a:r>
            <a:r>
              <a:rPr lang="en-US" altLang="zh-CN" dirty="0" err="1" smtClean="0"/>
              <a:t>bamCoverage</a:t>
            </a:r>
            <a:r>
              <a:rPr lang="en-US" altLang="zh-CN" dirty="0" smtClean="0"/>
              <a:t> but not </a:t>
            </a:r>
            <a:r>
              <a:rPr lang="en-US" altLang="zh-CN" dirty="0" err="1" smtClean="0"/>
              <a:t>bamCompare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30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566" y="1176950"/>
            <a:ext cx="8242064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Tools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fastqc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Commands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fastqc</a:t>
            </a:r>
            <a:r>
              <a:rPr lang="en-US" altLang="zh-CN" dirty="0" smtClean="0"/>
              <a:t>  (–o   output-file)   reads.fastq.gz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Key points</a:t>
            </a:r>
            <a:r>
              <a:rPr lang="en-US" altLang="zh-CN" dirty="0" smtClean="0"/>
              <a:t>: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1. Reads number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Indicate that if the depth is ok (20-40 million is proper)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2. </a:t>
            </a:r>
            <a:r>
              <a:rPr lang="en-US" altLang="zh-CN" dirty="0"/>
              <a:t>Duplication</a:t>
            </a:r>
            <a:r>
              <a:rPr lang="en-US" altLang="zh-CN" dirty="0" smtClean="0"/>
              <a:t> level</a:t>
            </a:r>
          </a:p>
          <a:p>
            <a:r>
              <a:rPr lang="en-US" altLang="zh-CN" dirty="0" smtClean="0"/>
              <a:t>          The rate calculated by </a:t>
            </a:r>
            <a:r>
              <a:rPr lang="en-US" altLang="zh-CN" dirty="0" err="1" smtClean="0"/>
              <a:t>fastqc</a:t>
            </a:r>
            <a:r>
              <a:rPr lang="en-US" altLang="zh-CN" dirty="0" smtClean="0"/>
              <a:t> is similar to that got from </a:t>
            </a:r>
            <a:r>
              <a:rPr lang="en-US" altLang="zh-CN" dirty="0" err="1" smtClean="0"/>
              <a:t>samtool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rmdup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picard</a:t>
            </a:r>
            <a:r>
              <a:rPr lang="en-US" altLang="zh-CN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3. Adapter content</a:t>
            </a:r>
          </a:p>
          <a:p>
            <a:r>
              <a:rPr lang="en-US" altLang="zh-CN" dirty="0" smtClean="0"/>
              <a:t>          Can indicate what kinds of adapters are needed to be trimmed in the next step.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4566" y="267772"/>
            <a:ext cx="27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/>
              <a:t>1. Raw data 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319163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4566" y="267772"/>
            <a:ext cx="176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2</a:t>
            </a:r>
            <a:r>
              <a:rPr lang="en-US" altLang="zh-CN" b="1" u="sng" dirty="0" smtClean="0"/>
              <a:t>. Trim and filter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4566" y="1176950"/>
            <a:ext cx="8554329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Tools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cutadapt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trimmomatic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Commands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cutadapt</a:t>
            </a:r>
            <a:r>
              <a:rPr lang="en-US" altLang="zh-CN" dirty="0" smtClean="0"/>
              <a:t>   –b   read1_adapter_sequence   -B   read2_adapter_sequence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</a:t>
            </a:r>
            <a:r>
              <a:rPr lang="en-US" altLang="zh-CN" dirty="0" smtClean="0"/>
              <a:t> </a:t>
            </a:r>
            <a:r>
              <a:rPr lang="en-US" altLang="zh-CN" dirty="0" smtClean="0"/>
              <a:t>-q 20   -O 10   --trim-n   -m 30   --max-n 0.1 </a:t>
            </a:r>
            <a:r>
              <a:rPr lang="en-US" altLang="zh-CN" dirty="0" smtClean="0"/>
              <a:t>  </a:t>
            </a:r>
            <a:r>
              <a:rPr lang="en-US" altLang="zh-CN" dirty="0" smtClean="0"/>
              <a:t>-o read1_trimmed.fastq.gz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-p read2_trimmed.fastq.gz   Read1. fastq.gz    Read2. fastq.gz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Key points</a:t>
            </a:r>
            <a:r>
              <a:rPr lang="en-US" altLang="zh-CN" dirty="0" smtClean="0"/>
              <a:t>: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1. Adapter sequence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According to </a:t>
            </a:r>
            <a:r>
              <a:rPr lang="en-US" altLang="zh-CN" dirty="0" err="1" smtClean="0"/>
              <a:t>fastqc</a:t>
            </a:r>
            <a:r>
              <a:rPr lang="en-US" altLang="zh-CN" dirty="0" smtClean="0"/>
              <a:t> results, we can know what adapters are needed to be trimmed.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2. 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utadapt</a:t>
            </a:r>
            <a:r>
              <a:rPr lang="en-US" altLang="zh-CN" dirty="0" smtClean="0"/>
              <a:t> is faster and more convenient than </a:t>
            </a:r>
            <a:r>
              <a:rPr lang="en-US" altLang="zh-CN" dirty="0" err="1" smtClean="0"/>
              <a:t>trimmomatic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23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4566" y="26777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/>
              <a:t>3. </a:t>
            </a:r>
            <a:r>
              <a:rPr lang="en-US" altLang="zh-CN" b="1" u="sng" dirty="0"/>
              <a:t>M</a:t>
            </a:r>
            <a:r>
              <a:rPr lang="en-US" altLang="zh-CN" b="1" u="sng" dirty="0" smtClean="0"/>
              <a:t>apping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4567" y="1176950"/>
            <a:ext cx="8528364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Tools</a:t>
            </a:r>
            <a:r>
              <a:rPr lang="en-US" altLang="zh-CN" dirty="0" smtClean="0"/>
              <a:t>: bowtie2 or bowtie or </a:t>
            </a:r>
            <a:r>
              <a:rPr lang="en-US" altLang="zh-CN" dirty="0" err="1" smtClean="0"/>
              <a:t>bwa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Commands</a:t>
            </a:r>
            <a:r>
              <a:rPr lang="en-US" altLang="zh-CN" dirty="0" smtClean="0"/>
              <a:t>: bowtie2   -X mm10   -1 R1_trimmed.fastq.gz   -2 R2_trimmed.fastq.gz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-S </a:t>
            </a:r>
            <a:r>
              <a:rPr lang="en-US" altLang="zh-CN" dirty="0" err="1" smtClean="0"/>
              <a:t>mapped.sam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(About bowtie &amp; </a:t>
            </a:r>
            <a:r>
              <a:rPr lang="en-US" altLang="zh-CN" dirty="0" err="1" smtClean="0"/>
              <a:t>bwa</a:t>
            </a:r>
            <a:r>
              <a:rPr lang="en-US" altLang="zh-CN" dirty="0" smtClean="0"/>
              <a:t>, the official websites can be </a:t>
            </a:r>
            <a:r>
              <a:rPr lang="en-US" altLang="zh-CN" dirty="0" err="1" smtClean="0"/>
              <a:t>refered</a:t>
            </a:r>
            <a:r>
              <a:rPr lang="en-US" altLang="zh-CN" dirty="0" smtClean="0"/>
              <a:t> to. )</a:t>
            </a:r>
          </a:p>
          <a:p>
            <a:endParaRPr lang="en-US" altLang="zh-CN" dirty="0"/>
          </a:p>
          <a:p>
            <a:r>
              <a:rPr lang="en-US" altLang="zh-CN" b="1" dirty="0" smtClean="0"/>
              <a:t>Key points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In bowtie2, The description as “Aligned concordantly exactly 1 time” means unique mapping</a:t>
            </a:r>
            <a:r>
              <a:rPr lang="en-US" altLang="zh-CN" dirty="0"/>
              <a:t>;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Pay attention to mm9 or mm10;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Reference genome can be got from UCSC.</a:t>
            </a:r>
          </a:p>
        </p:txBody>
      </p:sp>
    </p:spTree>
    <p:extLst>
      <p:ext uri="{BB962C8B-B14F-4D97-AF65-F5344CB8AC3E}">
        <p14:creationId xmlns:p14="http://schemas.microsoft.com/office/powerpoint/2010/main" val="364466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4566" y="267772"/>
            <a:ext cx="2487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/>
              <a:t>4. Transfer .</a:t>
            </a:r>
            <a:r>
              <a:rPr lang="en-US" altLang="zh-CN" b="1" u="sng" dirty="0" err="1" smtClean="0"/>
              <a:t>sam</a:t>
            </a:r>
            <a:r>
              <a:rPr lang="en-US" altLang="zh-CN" b="1" u="sng" dirty="0" smtClean="0"/>
              <a:t> to .bam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4566" y="1176950"/>
            <a:ext cx="67338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Tools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samtools</a:t>
            </a:r>
            <a:r>
              <a:rPr lang="en-US" altLang="zh-CN" dirty="0" smtClean="0"/>
              <a:t> view</a:t>
            </a:r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Commands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samtools</a:t>
            </a:r>
            <a:r>
              <a:rPr lang="en-US" altLang="zh-CN" dirty="0" smtClean="0"/>
              <a:t> view  -h  –b   –S   </a:t>
            </a:r>
            <a:r>
              <a:rPr lang="en-US" altLang="zh-CN" dirty="0" err="1" smtClean="0"/>
              <a:t>mapped.sam</a:t>
            </a:r>
            <a:r>
              <a:rPr lang="en-US" altLang="zh-CN" dirty="0" smtClean="0"/>
              <a:t>   &gt;   </a:t>
            </a:r>
            <a:r>
              <a:rPr lang="en-US" altLang="zh-CN" dirty="0" err="1" smtClean="0"/>
              <a:t>mapped.bam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r>
              <a:rPr lang="en-US" altLang="zh-CN" b="1" dirty="0" smtClean="0"/>
              <a:t>Key points</a:t>
            </a:r>
            <a:r>
              <a:rPr lang="en-US" altLang="zh-CN" dirty="0" smtClean="0"/>
              <a:t>: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CN" dirty="0" smtClean="0"/>
              <a:t>Remember to check the head of .</a:t>
            </a:r>
            <a:r>
              <a:rPr lang="en-US" altLang="zh-CN" dirty="0" err="1" smtClean="0"/>
              <a:t>sam</a:t>
            </a:r>
            <a:r>
              <a:rPr lang="en-US" altLang="zh-CN" dirty="0" smtClean="0"/>
              <a:t> files by “</a:t>
            </a:r>
            <a:r>
              <a:rPr lang="en-US" altLang="zh-CN" dirty="0" err="1" smtClean="0"/>
              <a:t>samtools</a:t>
            </a:r>
            <a:r>
              <a:rPr lang="en-US" altLang="zh-CN" dirty="0" smtClean="0"/>
              <a:t> view -H”.</a:t>
            </a:r>
          </a:p>
        </p:txBody>
      </p:sp>
    </p:spTree>
    <p:extLst>
      <p:ext uri="{BB962C8B-B14F-4D97-AF65-F5344CB8AC3E}">
        <p14:creationId xmlns:p14="http://schemas.microsoft.com/office/powerpoint/2010/main" val="104850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4566" y="267772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5</a:t>
            </a:r>
            <a:r>
              <a:rPr lang="en-US" altLang="zh-CN" b="1" u="sng" dirty="0" smtClean="0"/>
              <a:t>. Sort .bam files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4566" y="1176950"/>
            <a:ext cx="65705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Tools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samtools</a:t>
            </a:r>
            <a:r>
              <a:rPr lang="en-US" altLang="zh-CN" dirty="0" smtClean="0"/>
              <a:t> sort</a:t>
            </a:r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Commands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samtools</a:t>
            </a:r>
            <a:r>
              <a:rPr lang="en-US" altLang="zh-CN" dirty="0" smtClean="0"/>
              <a:t> sort   –o   </a:t>
            </a:r>
            <a:r>
              <a:rPr lang="en-US" altLang="zh-CN" dirty="0" err="1" smtClean="0"/>
              <a:t>mapped_sorted.bam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mapped.bam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r>
              <a:rPr lang="en-US" altLang="zh-CN" b="1" dirty="0" smtClean="0"/>
              <a:t>Key points</a:t>
            </a:r>
            <a:r>
              <a:rPr lang="en-US" altLang="zh-CN" dirty="0" smtClean="0"/>
              <a:t>: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CN" dirty="0" smtClean="0"/>
              <a:t>Remember to check the head of .bam files.</a:t>
            </a:r>
          </a:p>
        </p:txBody>
      </p:sp>
    </p:spTree>
    <p:extLst>
      <p:ext uri="{BB962C8B-B14F-4D97-AF65-F5344CB8AC3E}">
        <p14:creationId xmlns:p14="http://schemas.microsoft.com/office/powerpoint/2010/main" val="365187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4566" y="267772"/>
            <a:ext cx="3299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/>
              <a:t>6. Get unique mapped .bam files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4566" y="1176950"/>
            <a:ext cx="6378669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Tools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samtools</a:t>
            </a:r>
            <a:r>
              <a:rPr lang="en-US" altLang="zh-CN" dirty="0" smtClean="0"/>
              <a:t> view</a:t>
            </a:r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Commands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samtools</a:t>
            </a:r>
            <a:r>
              <a:rPr lang="en-US" altLang="zh-CN" dirty="0" smtClean="0"/>
              <a:t> view –h –</a:t>
            </a:r>
            <a:r>
              <a:rPr lang="en-US" altLang="zh-CN" dirty="0" err="1" smtClean="0"/>
              <a:t>bq</a:t>
            </a:r>
            <a:r>
              <a:rPr lang="en-US" altLang="zh-CN" dirty="0" smtClean="0"/>
              <a:t> 30  </a:t>
            </a:r>
            <a:r>
              <a:rPr lang="en-US" altLang="zh-CN" dirty="0" err="1" smtClean="0"/>
              <a:t>file.bam</a:t>
            </a:r>
            <a:r>
              <a:rPr lang="en-US" altLang="zh-CN" dirty="0" smtClean="0"/>
              <a:t>  &gt;  </a:t>
            </a:r>
            <a:r>
              <a:rPr lang="en-US" altLang="zh-CN" dirty="0" err="1" smtClean="0"/>
              <a:t>sorted_file.bam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r>
              <a:rPr lang="en-US" altLang="zh-CN" b="1" dirty="0" smtClean="0"/>
              <a:t>Key points</a:t>
            </a:r>
            <a:r>
              <a:rPr lang="en-US" altLang="zh-CN" dirty="0" smtClean="0"/>
              <a:t>: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CN" dirty="0" smtClean="0"/>
              <a:t>MAPQ &gt;= 30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CN" dirty="0" smtClean="0"/>
              <a:t>Also can be filtered with tags.</a:t>
            </a:r>
          </a:p>
        </p:txBody>
      </p:sp>
    </p:spTree>
    <p:extLst>
      <p:ext uri="{BB962C8B-B14F-4D97-AF65-F5344CB8AC3E}">
        <p14:creationId xmlns:p14="http://schemas.microsoft.com/office/powerpoint/2010/main" val="297097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4566" y="267772"/>
            <a:ext cx="221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7</a:t>
            </a:r>
            <a:r>
              <a:rPr lang="en-US" altLang="zh-CN" b="1" u="sng" dirty="0" smtClean="0"/>
              <a:t>. Remove duplicates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4566" y="1176950"/>
            <a:ext cx="7287444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Tools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samtools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rmdup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Commands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samtools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rmdup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sorted.bam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deduplicated.bam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r>
              <a:rPr lang="en-US" altLang="zh-CN" b="1" dirty="0" smtClean="0"/>
              <a:t>Key points</a:t>
            </a:r>
            <a:r>
              <a:rPr lang="en-US" altLang="zh-CN" dirty="0" smtClean="0"/>
              <a:t>: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CN" dirty="0" smtClean="0"/>
              <a:t>The rates in the end of the output on the screen is the duplication rates;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CN" dirty="0" smtClean="0"/>
              <a:t>It is default that 1 read of duplication will be kept. (the same as Picard)</a:t>
            </a:r>
          </a:p>
        </p:txBody>
      </p:sp>
    </p:spTree>
    <p:extLst>
      <p:ext uri="{BB962C8B-B14F-4D97-AF65-F5344CB8AC3E}">
        <p14:creationId xmlns:p14="http://schemas.microsoft.com/office/powerpoint/2010/main" val="90485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4566" y="267772"/>
            <a:ext cx="136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/>
              <a:t>8. Call peaks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4566" y="1024549"/>
            <a:ext cx="806717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Tools</a:t>
            </a:r>
            <a:r>
              <a:rPr lang="en-US" altLang="zh-CN" dirty="0" smtClean="0"/>
              <a:t>: macs2</a:t>
            </a:r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Commands</a:t>
            </a:r>
            <a:r>
              <a:rPr lang="en-US" altLang="zh-CN" dirty="0" smtClean="0"/>
              <a:t>: 8 sets of parameters (According to what you need.)</a:t>
            </a:r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>
              <a:spcBef>
                <a:spcPts val="600"/>
              </a:spcBef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36" y="1900266"/>
            <a:ext cx="6482282" cy="46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8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1407</TotalTime>
  <Words>488</Words>
  <Application>Microsoft Office PowerPoint</Application>
  <PresentationFormat>全屏显示(4:3)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Basic ChIP analysis pipeline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itChIP analysis pipeline</dc:title>
  <dc:creator>Microsoft 帐户</dc:creator>
  <cp:lastModifiedBy>Microsoft 帐户</cp:lastModifiedBy>
  <cp:revision>30</cp:revision>
  <dcterms:created xsi:type="dcterms:W3CDTF">2017-07-09T15:53:52Z</dcterms:created>
  <dcterms:modified xsi:type="dcterms:W3CDTF">2017-12-05T13:28:43Z</dcterms:modified>
</cp:coreProperties>
</file>