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3cd22579a_1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a3cd22579a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410e106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410e106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3cd22579a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a3cd22579a_1_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a3cd22579a_1_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410e10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410e10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cd22579a_1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3cd22579a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cd22579a_1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a3cd22579a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caea3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caea3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3caea37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3caea37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410e106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410e106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3caea37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3caea37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3caea37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3caea37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caea37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3caea37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671050" y="2706330"/>
            <a:ext cx="8067369" cy="159282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626807" y="4299156"/>
            <a:ext cx="8133735"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489807"/>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48966" y="1260987"/>
            <a:ext cx="8246070" cy="360133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2300075" y="443407"/>
            <a:ext cx="6371979"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a:off x="2293374" y="1177436"/>
            <a:ext cx="6393428"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554814" y="389635"/>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a:off x="536879" y="1508033"/>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17"/>
          <p:cNvSpPr txBox="1"/>
          <p:nvPr>
            <p:ph idx="2" type="body"/>
          </p:nvPr>
        </p:nvSpPr>
        <p:spPr>
          <a:xfrm>
            <a:off x="536879" y="1980430"/>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17"/>
          <p:cNvSpPr txBox="1"/>
          <p:nvPr>
            <p:ph idx="3" type="body"/>
          </p:nvPr>
        </p:nvSpPr>
        <p:spPr>
          <a:xfrm>
            <a:off x="4572000" y="1508033"/>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17"/>
          <p:cNvSpPr txBox="1"/>
          <p:nvPr>
            <p:ph idx="4" type="body"/>
          </p:nvPr>
        </p:nvSpPr>
        <p:spPr>
          <a:xfrm>
            <a:off x="4572000" y="1980430"/>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7" name="Google Shape;97;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8" name="Google Shape;9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9" name="Google Shape;109;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p:nvPr>
            <p:ph idx="2" type="pic"/>
          </p:nvPr>
        </p:nvSpPr>
        <p:spPr>
          <a:xfrm>
            <a:off x="1792288" y="459581"/>
            <a:ext cx="5486400" cy="3086100"/>
          </a:xfrm>
          <a:prstGeom prst="rect">
            <a:avLst/>
          </a:prstGeom>
          <a:noFill/>
          <a:ln>
            <a:noFill/>
          </a:ln>
        </p:spPr>
      </p:sp>
      <p:sp>
        <p:nvSpPr>
          <p:cNvPr id="116" name="Google Shape;116;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7" name="Google Shape;11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132" name="Google Shape;132;p25"/>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ctrTitle"/>
          </p:nvPr>
        </p:nvSpPr>
        <p:spPr>
          <a:xfrm>
            <a:off x="0" y="3330725"/>
            <a:ext cx="8790600" cy="8652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Calibri"/>
              <a:buNone/>
            </a:pPr>
            <a:r>
              <a:rPr lang="en">
                <a:latin typeface="Impact"/>
                <a:ea typeface="Impact"/>
                <a:cs typeface="Impact"/>
                <a:sym typeface="Impact"/>
              </a:rPr>
              <a:t>Using Deep learning to decode the stock market</a:t>
            </a:r>
            <a:endParaRPr>
              <a:latin typeface="Impact"/>
              <a:ea typeface="Impact"/>
              <a:cs typeface="Impact"/>
              <a:sym typeface="Impact"/>
            </a:endParaRPr>
          </a:p>
        </p:txBody>
      </p:sp>
      <p:sp>
        <p:nvSpPr>
          <p:cNvPr id="138" name="Google Shape;138;p26"/>
          <p:cNvSpPr txBox="1"/>
          <p:nvPr>
            <p:ph idx="1" type="subTitle"/>
          </p:nvPr>
        </p:nvSpPr>
        <p:spPr>
          <a:xfrm>
            <a:off x="825903" y="4195915"/>
            <a:ext cx="7853517" cy="73004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lt1"/>
              </a:buClr>
              <a:buSzPct val="100000"/>
              <a:buNone/>
            </a:pPr>
            <a:r>
              <a:rPr lang="en"/>
              <a:t>A brief overview into how we can use deep learning techniques can be used for stock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2467625" y="72875"/>
            <a:ext cx="6208500" cy="249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latin typeface="Impact"/>
                <a:ea typeface="Impact"/>
                <a:cs typeface="Impact"/>
                <a:sym typeface="Impact"/>
              </a:rPr>
              <a:t>Accuracy</a:t>
            </a:r>
            <a:r>
              <a:rPr lang="en"/>
              <a:t> </a:t>
            </a:r>
            <a:r>
              <a:rPr lang="en">
                <a:latin typeface="Impact"/>
                <a:ea typeface="Impact"/>
                <a:cs typeface="Impact"/>
                <a:sym typeface="Impact"/>
              </a:rPr>
              <a:t>of the model</a:t>
            </a:r>
            <a:endParaRPr>
              <a:latin typeface="Impact"/>
              <a:ea typeface="Impact"/>
              <a:cs typeface="Impact"/>
              <a:sym typeface="Impact"/>
            </a:endParaRPr>
          </a:p>
        </p:txBody>
      </p:sp>
      <p:sp>
        <p:nvSpPr>
          <p:cNvPr id="198" name="Google Shape;198;p35"/>
          <p:cNvSpPr txBox="1"/>
          <p:nvPr>
            <p:ph idx="1" type="body"/>
          </p:nvPr>
        </p:nvSpPr>
        <p:spPr>
          <a:xfrm>
            <a:off x="2144850" y="541425"/>
            <a:ext cx="3602700" cy="4393800"/>
          </a:xfrm>
          <a:prstGeom prst="rect">
            <a:avLst/>
          </a:prstGeom>
        </p:spPr>
        <p:txBody>
          <a:bodyPr anchorCtr="0" anchor="t" bIns="45700" lIns="91425" spcFirstLastPara="1" rIns="91425" wrap="square" tIns="45700">
            <a:normAutofit fontScale="47500" lnSpcReduction="10000"/>
          </a:bodyPr>
          <a:lstStyle/>
          <a:p>
            <a:pPr indent="0" lvl="0" marL="0" rtl="0" algn="l">
              <a:lnSpc>
                <a:spcPct val="115000"/>
              </a:lnSpc>
              <a:spcBef>
                <a:spcPts val="1800"/>
              </a:spcBef>
              <a:spcAft>
                <a:spcPts val="0"/>
              </a:spcAft>
              <a:buNone/>
            </a:pPr>
            <a:r>
              <a:rPr lang="en" sz="2113">
                <a:solidFill>
                  <a:srgbClr val="1F1F1F"/>
                </a:solidFill>
                <a:highlight>
                  <a:srgbClr val="FFFFFF"/>
                </a:highlight>
                <a:latin typeface="Arial"/>
                <a:ea typeface="Arial"/>
                <a:cs typeface="Arial"/>
                <a:sym typeface="Arial"/>
              </a:rPr>
              <a:t>Here are a few points to consider regarding the accuracy of the model:</a:t>
            </a:r>
            <a:endParaRPr sz="2113">
              <a:solidFill>
                <a:srgbClr val="1F1F1F"/>
              </a:solidFill>
              <a:highlight>
                <a:srgbClr val="FFFFFF"/>
              </a:highlight>
              <a:latin typeface="Arial"/>
              <a:ea typeface="Arial"/>
              <a:cs typeface="Arial"/>
              <a:sym typeface="Arial"/>
            </a:endParaRPr>
          </a:p>
          <a:p>
            <a:pPr indent="-292338" lvl="0" marL="457200" rtl="0" algn="l">
              <a:lnSpc>
                <a:spcPct val="115000"/>
              </a:lnSpc>
              <a:spcBef>
                <a:spcPts val="1800"/>
              </a:spcBef>
              <a:spcAft>
                <a:spcPts val="0"/>
              </a:spcAft>
              <a:buClr>
                <a:srgbClr val="1F1F1F"/>
              </a:buClr>
              <a:buSzPct val="100000"/>
              <a:buFont typeface="Arial"/>
              <a:buChar char="•"/>
            </a:pPr>
            <a:r>
              <a:rPr lang="en" sz="2113">
                <a:solidFill>
                  <a:srgbClr val="1F1F1F"/>
                </a:solidFill>
                <a:highlight>
                  <a:srgbClr val="FFFFFF"/>
                </a:highlight>
                <a:latin typeface="Arial"/>
                <a:ea typeface="Arial"/>
                <a:cs typeface="Arial"/>
                <a:sym typeface="Arial"/>
              </a:rPr>
              <a:t>The Mean Squared Error value of 3.737603401851672 represents the average squared difference between the predicted and actual values.</a:t>
            </a:r>
            <a:endParaRPr sz="2113">
              <a:solidFill>
                <a:srgbClr val="1F1F1F"/>
              </a:solidFill>
              <a:highlight>
                <a:srgbClr val="FFFFFF"/>
              </a:highlight>
              <a:latin typeface="Arial"/>
              <a:ea typeface="Arial"/>
              <a:cs typeface="Arial"/>
              <a:sym typeface="Arial"/>
            </a:endParaRPr>
          </a:p>
          <a:p>
            <a:pPr indent="-292338" lvl="0" marL="457200" rtl="0" algn="l">
              <a:lnSpc>
                <a:spcPct val="115000"/>
              </a:lnSpc>
              <a:spcBef>
                <a:spcPts val="0"/>
              </a:spcBef>
              <a:spcAft>
                <a:spcPts val="0"/>
              </a:spcAft>
              <a:buClr>
                <a:srgbClr val="1F1F1F"/>
              </a:buClr>
              <a:buSzPct val="100000"/>
              <a:buFont typeface="Arial"/>
              <a:buChar char="•"/>
            </a:pPr>
            <a:r>
              <a:rPr lang="en" sz="2113">
                <a:solidFill>
                  <a:srgbClr val="1F1F1F"/>
                </a:solidFill>
                <a:highlight>
                  <a:srgbClr val="FFFFFF"/>
                </a:highlight>
                <a:latin typeface="Arial"/>
                <a:ea typeface="Arial"/>
                <a:cs typeface="Arial"/>
                <a:sym typeface="Arial"/>
              </a:rPr>
              <a:t>This means that on average, the predictions deviate from the actual values by approximately 2.5% of the possible range (between 50 and 150).</a:t>
            </a:r>
            <a:endParaRPr sz="2113">
              <a:solidFill>
                <a:srgbClr val="1F1F1F"/>
              </a:solidFill>
              <a:highlight>
                <a:srgbClr val="FFFFFF"/>
              </a:highlight>
              <a:latin typeface="Arial"/>
              <a:ea typeface="Arial"/>
              <a:cs typeface="Arial"/>
              <a:sym typeface="Arial"/>
            </a:endParaRPr>
          </a:p>
          <a:p>
            <a:pPr indent="-292338" lvl="0" marL="457200" rtl="0" algn="l">
              <a:lnSpc>
                <a:spcPct val="115000"/>
              </a:lnSpc>
              <a:spcBef>
                <a:spcPts val="0"/>
              </a:spcBef>
              <a:spcAft>
                <a:spcPts val="0"/>
              </a:spcAft>
              <a:buClr>
                <a:srgbClr val="1F1F1F"/>
              </a:buClr>
              <a:buSzPct val="100000"/>
              <a:buFont typeface="Arial"/>
              <a:buChar char="•"/>
            </a:pPr>
            <a:r>
              <a:rPr lang="en" sz="2113">
                <a:solidFill>
                  <a:srgbClr val="1F1F1F"/>
                </a:solidFill>
                <a:highlight>
                  <a:srgbClr val="FFFFFF"/>
                </a:highlight>
                <a:latin typeface="Arial"/>
                <a:ea typeface="Arial"/>
                <a:cs typeface="Arial"/>
                <a:sym typeface="Arial"/>
              </a:rPr>
              <a:t>While the relative error might seem small, the magnitude of the error in absolute terms is between 1.25 and 3.75.</a:t>
            </a:r>
            <a:endParaRPr sz="2113">
              <a:solidFill>
                <a:srgbClr val="1F1F1F"/>
              </a:solidFill>
              <a:highlight>
                <a:srgbClr val="FFFFFF"/>
              </a:highlight>
              <a:latin typeface="Arial"/>
              <a:ea typeface="Arial"/>
              <a:cs typeface="Arial"/>
              <a:sym typeface="Arial"/>
            </a:endParaRPr>
          </a:p>
          <a:p>
            <a:pPr indent="-292338" lvl="0" marL="457200" rtl="0" algn="l">
              <a:lnSpc>
                <a:spcPct val="115000"/>
              </a:lnSpc>
              <a:spcBef>
                <a:spcPts val="0"/>
              </a:spcBef>
              <a:spcAft>
                <a:spcPts val="0"/>
              </a:spcAft>
              <a:buSzPct val="100000"/>
              <a:buChar char="•"/>
            </a:pPr>
            <a:r>
              <a:rPr lang="en" sz="2113">
                <a:solidFill>
                  <a:srgbClr val="1F1F1F"/>
                </a:solidFill>
                <a:highlight>
                  <a:srgbClr val="FFFFFF"/>
                </a:highlight>
                <a:latin typeface="Arial"/>
                <a:ea typeface="Arial"/>
                <a:cs typeface="Arial"/>
                <a:sym typeface="Arial"/>
              </a:rPr>
              <a:t>The Mean Absolute Error value is 1.56 which means that </a:t>
            </a:r>
            <a:r>
              <a:rPr lang="en" sz="2113">
                <a:solidFill>
                  <a:srgbClr val="374151"/>
                </a:solidFill>
                <a:latin typeface="Roboto"/>
                <a:ea typeface="Roboto"/>
                <a:cs typeface="Roboto"/>
                <a:sym typeface="Roboto"/>
              </a:rPr>
              <a:t>on average, the squared difference between predicted and actual values is relatively small, which means good predictive accuracy.</a:t>
            </a:r>
            <a:endParaRPr sz="2113">
              <a:solidFill>
                <a:srgbClr val="1F1F1F"/>
              </a:solidFill>
              <a:highlight>
                <a:srgbClr val="FFFFFF"/>
              </a:highlight>
              <a:latin typeface="Arial"/>
              <a:ea typeface="Arial"/>
              <a:cs typeface="Arial"/>
              <a:sym typeface="Arial"/>
            </a:endParaRPr>
          </a:p>
          <a:p>
            <a:pPr indent="-292338" lvl="0" marL="457200" rtl="0" algn="l">
              <a:lnSpc>
                <a:spcPct val="115000"/>
              </a:lnSpc>
              <a:spcBef>
                <a:spcPts val="0"/>
              </a:spcBef>
              <a:spcAft>
                <a:spcPts val="0"/>
              </a:spcAft>
              <a:buSzPct val="100000"/>
              <a:buChar char="•"/>
            </a:pPr>
            <a:r>
              <a:rPr lang="en" sz="2113">
                <a:solidFill>
                  <a:srgbClr val="1F1F1F"/>
                </a:solidFill>
                <a:highlight>
                  <a:srgbClr val="FFFFFF"/>
                </a:highlight>
                <a:latin typeface="Arial"/>
                <a:ea typeface="Arial"/>
                <a:cs typeface="Arial"/>
                <a:sym typeface="Arial"/>
              </a:rPr>
              <a:t>The model has a R squared value of </a:t>
            </a:r>
            <a:r>
              <a:rPr lang="en" sz="2113">
                <a:latin typeface="Roboto"/>
                <a:ea typeface="Roboto"/>
                <a:cs typeface="Roboto"/>
                <a:sym typeface="Roboto"/>
              </a:rPr>
              <a:t>0.6235 which means </a:t>
            </a:r>
            <a:r>
              <a:rPr lang="en" sz="2113">
                <a:solidFill>
                  <a:srgbClr val="374151"/>
                </a:solidFill>
                <a:latin typeface="Roboto"/>
                <a:ea typeface="Roboto"/>
                <a:cs typeface="Roboto"/>
                <a:sym typeface="Roboto"/>
              </a:rPr>
              <a:t>approximately 62.35% of the variance in the target variable is explained by the model. </a:t>
            </a:r>
            <a:endParaRPr sz="2113">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pic>
        <p:nvPicPr>
          <p:cNvPr id="199" name="Google Shape;199;p35"/>
          <p:cNvPicPr preferRelativeResize="0"/>
          <p:nvPr/>
        </p:nvPicPr>
        <p:blipFill>
          <a:blip r:embed="rId3">
            <a:alphaModFix/>
          </a:blip>
          <a:stretch>
            <a:fillRect/>
          </a:stretch>
        </p:blipFill>
        <p:spPr>
          <a:xfrm>
            <a:off x="5964525" y="697600"/>
            <a:ext cx="3179475" cy="321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nvSpPr>
        <p:spPr>
          <a:xfrm>
            <a:off x="1062025" y="1613850"/>
            <a:ext cx="6715800" cy="273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60"/>
              </a:spcBef>
              <a:spcAft>
                <a:spcPts val="0"/>
              </a:spcAft>
              <a:buNone/>
            </a:pPr>
            <a:r>
              <a:rPr lang="en">
                <a:solidFill>
                  <a:schemeClr val="lt1"/>
                </a:solidFill>
                <a:latin typeface="Calibri"/>
                <a:ea typeface="Calibri"/>
                <a:cs typeface="Calibri"/>
                <a:sym typeface="Calibri"/>
              </a:rPr>
              <a:t>We have a few points to consider and think about:</a:t>
            </a:r>
            <a:endParaRPr>
              <a:solidFill>
                <a:schemeClr val="lt1"/>
              </a:solidFill>
              <a:latin typeface="Calibri"/>
              <a:ea typeface="Calibri"/>
              <a:cs typeface="Calibri"/>
              <a:sym typeface="Calibri"/>
            </a:endParaRPr>
          </a:p>
          <a:p>
            <a:pPr indent="-254000" lvl="0" marL="342900" marR="0" rtl="0" algn="l">
              <a:lnSpc>
                <a:spcPct val="100000"/>
              </a:lnSpc>
              <a:spcBef>
                <a:spcPts val="560"/>
              </a:spcBef>
              <a:spcAft>
                <a:spcPts val="0"/>
              </a:spcAft>
              <a:buClr>
                <a:schemeClr val="lt1"/>
              </a:buClr>
              <a:buSzPts val="1400"/>
              <a:buChar char="•"/>
            </a:pPr>
            <a:r>
              <a:rPr lang="en">
                <a:solidFill>
                  <a:schemeClr val="lt1"/>
                </a:solidFill>
                <a:latin typeface="Calibri"/>
                <a:ea typeface="Calibri"/>
                <a:cs typeface="Calibri"/>
                <a:sym typeface="Calibri"/>
              </a:rPr>
              <a:t>This model </a:t>
            </a:r>
            <a:r>
              <a:rPr lang="en">
                <a:solidFill>
                  <a:schemeClr val="lt1"/>
                </a:solidFill>
                <a:latin typeface="Calibri"/>
                <a:ea typeface="Calibri"/>
                <a:cs typeface="Calibri"/>
                <a:sym typeface="Calibri"/>
              </a:rPr>
              <a:t>won't</a:t>
            </a:r>
            <a:r>
              <a:rPr lang="en">
                <a:solidFill>
                  <a:schemeClr val="lt1"/>
                </a:solidFill>
                <a:latin typeface="Calibri"/>
                <a:ea typeface="Calibri"/>
                <a:cs typeface="Calibri"/>
                <a:sym typeface="Calibri"/>
              </a:rPr>
              <a:t> work for companies with volatile stock and will only work with large and stable corporations. </a:t>
            </a:r>
            <a:endParaRPr>
              <a:solidFill>
                <a:schemeClr val="lt1"/>
              </a:solidFill>
              <a:latin typeface="Calibri"/>
              <a:ea typeface="Calibri"/>
              <a:cs typeface="Calibri"/>
              <a:sym typeface="Calibri"/>
            </a:endParaRPr>
          </a:p>
          <a:p>
            <a:pPr indent="-254000" lvl="0" marL="342900" marR="0" rtl="0" algn="l">
              <a:lnSpc>
                <a:spcPct val="100000"/>
              </a:lnSpc>
              <a:spcBef>
                <a:spcPts val="560"/>
              </a:spcBef>
              <a:spcAft>
                <a:spcPts val="0"/>
              </a:spcAft>
              <a:buClr>
                <a:schemeClr val="lt1"/>
              </a:buClr>
              <a:buSzPts val="1400"/>
              <a:buFont typeface="Calibri"/>
              <a:buChar char="•"/>
            </a:pPr>
            <a:r>
              <a:rPr lang="en">
                <a:solidFill>
                  <a:schemeClr val="lt1"/>
                </a:solidFill>
                <a:latin typeface="Calibri"/>
                <a:ea typeface="Calibri"/>
                <a:cs typeface="Calibri"/>
                <a:sym typeface="Calibri"/>
              </a:rPr>
              <a:t>AI Models can be prone to bias as datasets can tend to have data of people from one group more or less in </a:t>
            </a:r>
            <a:r>
              <a:rPr lang="en">
                <a:solidFill>
                  <a:schemeClr val="lt1"/>
                </a:solidFill>
                <a:latin typeface="Calibri"/>
                <a:ea typeface="Calibri"/>
                <a:cs typeface="Calibri"/>
                <a:sym typeface="Calibri"/>
              </a:rPr>
              <a:t>quantity.</a:t>
            </a:r>
            <a:endParaRPr>
              <a:solidFill>
                <a:schemeClr val="lt1"/>
              </a:solidFill>
              <a:latin typeface="Calibri"/>
              <a:ea typeface="Calibri"/>
              <a:cs typeface="Calibri"/>
              <a:sym typeface="Calibri"/>
            </a:endParaRPr>
          </a:p>
          <a:p>
            <a:pPr indent="-254000" lvl="0" marL="342900" marR="0" rtl="0" algn="l">
              <a:lnSpc>
                <a:spcPct val="100000"/>
              </a:lnSpc>
              <a:spcBef>
                <a:spcPts val="560"/>
              </a:spcBef>
              <a:spcAft>
                <a:spcPts val="0"/>
              </a:spcAft>
              <a:buClr>
                <a:schemeClr val="lt1"/>
              </a:buClr>
              <a:buSzPts val="1400"/>
              <a:buFont typeface="Calibri"/>
              <a:buChar char="•"/>
            </a:pPr>
            <a:r>
              <a:rPr lang="en">
                <a:solidFill>
                  <a:schemeClr val="lt1"/>
                </a:solidFill>
                <a:latin typeface="Calibri"/>
                <a:ea typeface="Calibri"/>
                <a:cs typeface="Calibri"/>
                <a:sym typeface="Calibri"/>
              </a:rPr>
              <a:t>A lot of training data is needed to train such models hence there can be concerns over privacy issues and other such matters when obtaining the data.</a:t>
            </a:r>
            <a:endParaRPr>
              <a:solidFill>
                <a:schemeClr val="lt1"/>
              </a:solidFill>
              <a:latin typeface="Calibri"/>
              <a:ea typeface="Calibri"/>
              <a:cs typeface="Calibri"/>
              <a:sym typeface="Calibri"/>
            </a:endParaRPr>
          </a:p>
          <a:p>
            <a:pPr indent="-254000" lvl="0" marL="342900" marR="0" rtl="0" algn="l">
              <a:lnSpc>
                <a:spcPct val="100000"/>
              </a:lnSpc>
              <a:spcBef>
                <a:spcPts val="560"/>
              </a:spcBef>
              <a:spcAft>
                <a:spcPts val="0"/>
              </a:spcAft>
              <a:buClr>
                <a:schemeClr val="lt1"/>
              </a:buClr>
              <a:buSzPts val="1400"/>
              <a:buFont typeface="Calibri"/>
              <a:buChar char="•"/>
            </a:pPr>
            <a:r>
              <a:rPr lang="en">
                <a:solidFill>
                  <a:schemeClr val="lt1"/>
                </a:solidFill>
                <a:latin typeface="Calibri"/>
                <a:ea typeface="Calibri"/>
                <a:cs typeface="Calibri"/>
                <a:sym typeface="Calibri"/>
              </a:rPr>
              <a:t>Using AI can lead to more efficiency in the financial sectors but it could lead to a lot of job losses, thus negatively affecting the economy.</a:t>
            </a:r>
            <a:endParaRPr>
              <a:solidFill>
                <a:schemeClr val="lt1"/>
              </a:solidFill>
              <a:latin typeface="Calibri"/>
              <a:ea typeface="Calibri"/>
              <a:cs typeface="Calibri"/>
              <a:sym typeface="Calibri"/>
            </a:endParaRPr>
          </a:p>
          <a:p>
            <a:pPr indent="-254000" lvl="0" marL="342900" marR="0" rtl="0" algn="l">
              <a:lnSpc>
                <a:spcPct val="100000"/>
              </a:lnSpc>
              <a:spcBef>
                <a:spcPts val="560"/>
              </a:spcBef>
              <a:spcAft>
                <a:spcPts val="0"/>
              </a:spcAft>
              <a:buClr>
                <a:schemeClr val="lt1"/>
              </a:buClr>
              <a:buSzPts val="1400"/>
              <a:buFont typeface="Calibri"/>
              <a:buChar char="•"/>
            </a:pPr>
            <a:r>
              <a:rPr lang="en">
                <a:solidFill>
                  <a:schemeClr val="lt1"/>
                </a:solidFill>
                <a:latin typeface="Calibri"/>
                <a:ea typeface="Calibri"/>
                <a:cs typeface="Calibri"/>
                <a:sym typeface="Calibri"/>
              </a:rPr>
              <a:t>AI can also be used to spread fake news which means stock manipulation would increase. </a:t>
            </a:r>
            <a:endParaRPr>
              <a:solidFill>
                <a:schemeClr val="lt1"/>
              </a:solidFill>
              <a:latin typeface="Calibri"/>
              <a:ea typeface="Calibri"/>
              <a:cs typeface="Calibri"/>
              <a:sym typeface="Calibri"/>
            </a:endParaRPr>
          </a:p>
          <a:p>
            <a:pPr indent="0" lvl="0" marL="342900" marR="0" rtl="0" algn="l">
              <a:lnSpc>
                <a:spcPct val="100000"/>
              </a:lnSpc>
              <a:spcBef>
                <a:spcPts val="560"/>
              </a:spcBef>
              <a:spcAft>
                <a:spcPts val="0"/>
              </a:spcAft>
              <a:buNone/>
            </a:pPr>
            <a:r>
              <a:t/>
            </a:r>
            <a:endParaRPr sz="2800">
              <a:solidFill>
                <a:schemeClr val="lt1"/>
              </a:solidFill>
              <a:latin typeface="Calibri"/>
              <a:ea typeface="Calibri"/>
              <a:cs typeface="Calibri"/>
              <a:sym typeface="Calibri"/>
            </a:endParaRPr>
          </a:p>
          <a:p>
            <a:pPr indent="0" lvl="0" marL="457200" marR="0" rtl="0" algn="l">
              <a:lnSpc>
                <a:spcPct val="115000"/>
              </a:lnSpc>
              <a:spcBef>
                <a:spcPts val="1800"/>
              </a:spcBef>
              <a:spcAft>
                <a:spcPts val="1800"/>
              </a:spcAft>
              <a:buNone/>
            </a:pPr>
            <a:r>
              <a:t/>
            </a:r>
            <a:endParaRPr sz="1200">
              <a:solidFill>
                <a:srgbClr val="1F1F1F"/>
              </a:solidFill>
              <a:highlight>
                <a:srgbClr val="FFFFFF"/>
              </a:highlight>
              <a:latin typeface="Calibri"/>
              <a:ea typeface="Calibri"/>
              <a:cs typeface="Calibri"/>
              <a:sym typeface="Calibri"/>
            </a:endParaRPr>
          </a:p>
        </p:txBody>
      </p:sp>
      <p:sp>
        <p:nvSpPr>
          <p:cNvPr id="206" name="Google Shape;206;p36"/>
          <p:cNvSpPr txBox="1"/>
          <p:nvPr/>
        </p:nvSpPr>
        <p:spPr>
          <a:xfrm>
            <a:off x="4966500" y="510175"/>
            <a:ext cx="40296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Impact"/>
                <a:ea typeface="Impact"/>
                <a:cs typeface="Impact"/>
                <a:sym typeface="Impact"/>
              </a:rPr>
              <a:t>Model Limitations and other considerations</a:t>
            </a:r>
            <a:endParaRPr sz="3200">
              <a:solidFill>
                <a:schemeClr val="lt1"/>
              </a:solidFill>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5559975" y="551850"/>
            <a:ext cx="3050700" cy="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Impact"/>
                <a:ea typeface="Impact"/>
                <a:cs typeface="Impact"/>
                <a:sym typeface="Impact"/>
              </a:rPr>
              <a:t>Final Remarks</a:t>
            </a:r>
            <a:endParaRPr sz="3200">
              <a:solidFill>
                <a:srgbClr val="FFFFFF"/>
              </a:solidFill>
              <a:latin typeface="Impact"/>
              <a:ea typeface="Impact"/>
              <a:cs typeface="Impact"/>
              <a:sym typeface="Impact"/>
            </a:endParaRPr>
          </a:p>
        </p:txBody>
      </p:sp>
      <p:sp>
        <p:nvSpPr>
          <p:cNvPr id="212" name="Google Shape;212;p37"/>
          <p:cNvSpPr txBox="1"/>
          <p:nvPr/>
        </p:nvSpPr>
        <p:spPr>
          <a:xfrm>
            <a:off x="499775" y="1311900"/>
            <a:ext cx="8048400" cy="3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The LSTM model's performance in predicting stock prices is commendable, with a Mean Squared Error (MSE) of 3.74 indicating a relatively small average deviation from actual values. </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The Mean Absolute Error (MAE) further reinforces the model's accuracy, suggesting effective capture of underlying trends. </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The R-squared value of 0.6235 signifies a substantial explanation of variance, although there is room for improvement.</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 Insightful analysis of relative and absolute errors underscores the nuanced evaluation, recognizing both the modest percentage deviation and the notable absolute error range. </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Although the model demonstrates competency in capturing patterns, a lot of ongoing refinement is needed through alternative architectures and feature exploration would do great to enhance its precision. </a:t>
            </a:r>
            <a:endParaRPr sz="32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67700" y="497482"/>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
                <a:latin typeface="Impact"/>
                <a:ea typeface="Impact"/>
                <a:cs typeface="Impact"/>
                <a:sym typeface="Impact"/>
              </a:rPr>
              <a:t>What will be covered</a:t>
            </a:r>
            <a:endParaRPr>
              <a:latin typeface="Impact"/>
              <a:ea typeface="Impact"/>
              <a:cs typeface="Impact"/>
              <a:sym typeface="Impact"/>
            </a:endParaRPr>
          </a:p>
        </p:txBody>
      </p:sp>
      <p:sp>
        <p:nvSpPr>
          <p:cNvPr id="144" name="Google Shape;144;p27"/>
          <p:cNvSpPr txBox="1"/>
          <p:nvPr>
            <p:ph idx="1" type="body"/>
          </p:nvPr>
        </p:nvSpPr>
        <p:spPr>
          <a:xfrm>
            <a:off x="448966" y="1260987"/>
            <a:ext cx="8246070" cy="3601335"/>
          </a:xfrm>
          <a:prstGeom prst="rect">
            <a:avLst/>
          </a:prstGeom>
          <a:noFill/>
          <a:ln>
            <a:noFill/>
          </a:ln>
        </p:spPr>
        <p:txBody>
          <a:bodyPr anchorCtr="0" anchor="t" bIns="45700" lIns="91425" spcFirstLastPara="1" rIns="91425" wrap="square" tIns="45700">
            <a:normAutofit fontScale="55000" lnSpcReduction="20000"/>
          </a:bodyPr>
          <a:lstStyle/>
          <a:p>
            <a:pPr indent="-262890" lvl="0" marL="342900" rtl="0" algn="l">
              <a:spcBef>
                <a:spcPts val="0"/>
              </a:spcBef>
              <a:spcAft>
                <a:spcPts val="0"/>
              </a:spcAft>
              <a:buClr>
                <a:schemeClr val="lt1"/>
              </a:buClr>
              <a:buSzPct val="100000"/>
              <a:buChar char="•"/>
            </a:pPr>
            <a:r>
              <a:rPr lang="en"/>
              <a:t>Company Profile </a:t>
            </a:r>
            <a:endParaRPr/>
          </a:p>
          <a:p>
            <a:pPr indent="-262890" lvl="0" marL="342900" rtl="0" algn="l">
              <a:spcBef>
                <a:spcPts val="560"/>
              </a:spcBef>
              <a:spcAft>
                <a:spcPts val="0"/>
              </a:spcAft>
              <a:buClr>
                <a:schemeClr val="lt1"/>
              </a:buClr>
              <a:buSzPct val="100000"/>
              <a:buChar char="•"/>
            </a:pPr>
            <a:r>
              <a:rPr lang="en"/>
              <a:t>Why should we use LSTMs for stock analysis?</a:t>
            </a:r>
            <a:endParaRPr/>
          </a:p>
          <a:p>
            <a:pPr indent="-262890" lvl="0" marL="342900" rtl="0" algn="l">
              <a:spcBef>
                <a:spcPts val="560"/>
              </a:spcBef>
              <a:spcAft>
                <a:spcPts val="0"/>
              </a:spcAft>
              <a:buSzPct val="100000"/>
              <a:buChar char="•"/>
            </a:pPr>
            <a:r>
              <a:rPr lang="en"/>
              <a:t>Role of Keras/Deep learning and LSTM</a:t>
            </a:r>
            <a:endParaRPr/>
          </a:p>
          <a:p>
            <a:pPr indent="-262890" lvl="0" marL="342900" rtl="0" algn="l">
              <a:spcBef>
                <a:spcPts val="560"/>
              </a:spcBef>
              <a:spcAft>
                <a:spcPts val="0"/>
              </a:spcAft>
              <a:buClr>
                <a:schemeClr val="lt1"/>
              </a:buClr>
              <a:buSzPct val="100000"/>
              <a:buChar char="•"/>
            </a:pPr>
            <a:r>
              <a:rPr lang="en"/>
              <a:t>Dataset description</a:t>
            </a:r>
            <a:endParaRPr/>
          </a:p>
          <a:p>
            <a:pPr indent="-262890" lvl="0" marL="342900" rtl="0" algn="l">
              <a:spcBef>
                <a:spcPts val="560"/>
              </a:spcBef>
              <a:spcAft>
                <a:spcPts val="0"/>
              </a:spcAft>
              <a:buSzPct val="100000"/>
              <a:buChar char="•"/>
            </a:pPr>
            <a:r>
              <a:rPr lang="en"/>
              <a:t>Some initial insights</a:t>
            </a:r>
            <a:endParaRPr/>
          </a:p>
          <a:p>
            <a:pPr indent="-262890" lvl="0" marL="342900" rtl="0" algn="l">
              <a:spcBef>
                <a:spcPts val="560"/>
              </a:spcBef>
              <a:spcAft>
                <a:spcPts val="0"/>
              </a:spcAft>
              <a:buSzPct val="100000"/>
              <a:buChar char="•"/>
            </a:pPr>
            <a:r>
              <a:rPr lang="en"/>
              <a:t>Analysis of the trend of the stock</a:t>
            </a:r>
            <a:endParaRPr/>
          </a:p>
          <a:p>
            <a:pPr indent="-262890" lvl="0" marL="342900" rtl="0" algn="l">
              <a:spcBef>
                <a:spcPts val="560"/>
              </a:spcBef>
              <a:spcAft>
                <a:spcPts val="0"/>
              </a:spcAft>
              <a:buClr>
                <a:schemeClr val="lt1"/>
              </a:buClr>
              <a:buSzPct val="100000"/>
              <a:buChar char="•"/>
            </a:pPr>
            <a:r>
              <a:rPr lang="en"/>
              <a:t>Data Pre-processing steps</a:t>
            </a:r>
            <a:endParaRPr/>
          </a:p>
          <a:p>
            <a:pPr indent="-262890" lvl="0" marL="342900" rtl="0" algn="l">
              <a:spcBef>
                <a:spcPts val="560"/>
              </a:spcBef>
              <a:spcAft>
                <a:spcPts val="0"/>
              </a:spcAft>
              <a:buSzPct val="100000"/>
              <a:buChar char="•"/>
            </a:pPr>
            <a:r>
              <a:rPr lang="en"/>
              <a:t>Techniques used to build the model</a:t>
            </a:r>
            <a:endParaRPr/>
          </a:p>
          <a:p>
            <a:pPr indent="-262890" lvl="0" marL="342900" rtl="0" algn="l">
              <a:spcBef>
                <a:spcPts val="560"/>
              </a:spcBef>
              <a:spcAft>
                <a:spcPts val="0"/>
              </a:spcAft>
              <a:buSzPct val="100000"/>
              <a:buChar char="•"/>
            </a:pPr>
            <a:r>
              <a:rPr lang="en"/>
              <a:t>Model accuracy</a:t>
            </a:r>
            <a:endParaRPr/>
          </a:p>
          <a:p>
            <a:pPr indent="-262890" lvl="0" marL="342900" rtl="0" algn="l">
              <a:spcBef>
                <a:spcPts val="560"/>
              </a:spcBef>
              <a:spcAft>
                <a:spcPts val="0"/>
              </a:spcAft>
              <a:buSzPct val="100000"/>
              <a:buChar char="•"/>
            </a:pPr>
            <a:r>
              <a:rPr lang="en"/>
              <a:t>Results obtained</a:t>
            </a:r>
            <a:endParaRPr/>
          </a:p>
          <a:p>
            <a:pPr indent="-262890" lvl="0" marL="342900" rtl="0" algn="l">
              <a:spcBef>
                <a:spcPts val="560"/>
              </a:spcBef>
              <a:spcAft>
                <a:spcPts val="0"/>
              </a:spcAft>
              <a:buSzPct val="100000"/>
              <a:buChar char="•"/>
            </a:pPr>
            <a:r>
              <a:rPr lang="en"/>
              <a:t>Limitations of the model and other things to consider</a:t>
            </a:r>
            <a:endParaRPr/>
          </a:p>
          <a:p>
            <a:pPr indent="-165100" lvl="0" marL="342900" rtl="0" algn="l">
              <a:spcBef>
                <a:spcPts val="560"/>
              </a:spcBef>
              <a:spcAft>
                <a:spcPts val="0"/>
              </a:spcAft>
              <a:buClr>
                <a:schemeClr val="lt1"/>
              </a:buClr>
              <a:buSzPct val="100000"/>
              <a:buNone/>
            </a:pPr>
            <a:r>
              <a:t/>
            </a:r>
            <a:endParaRPr/>
          </a:p>
          <a:p>
            <a:pPr indent="-165100" lvl="0" marL="342900" rtl="0" algn="l">
              <a:spcBef>
                <a:spcPts val="560"/>
              </a:spcBef>
              <a:spcAft>
                <a:spcPts val="0"/>
              </a:spcAft>
              <a:buClr>
                <a:schemeClr val="lt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2498875" y="93700"/>
            <a:ext cx="6173100" cy="437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
                <a:latin typeface="Impact"/>
                <a:ea typeface="Impact"/>
                <a:cs typeface="Impact"/>
                <a:sym typeface="Impact"/>
              </a:rPr>
              <a:t>Company profile-Alphabet (Google)</a:t>
            </a:r>
            <a:endParaRPr>
              <a:latin typeface="Impact"/>
              <a:ea typeface="Impact"/>
              <a:cs typeface="Impact"/>
              <a:sym typeface="Impact"/>
            </a:endParaRPr>
          </a:p>
        </p:txBody>
      </p:sp>
      <p:sp>
        <p:nvSpPr>
          <p:cNvPr id="150" name="Google Shape;150;p28"/>
          <p:cNvSpPr txBox="1"/>
          <p:nvPr>
            <p:ph idx="1" type="body"/>
          </p:nvPr>
        </p:nvSpPr>
        <p:spPr>
          <a:xfrm>
            <a:off x="2550925" y="614300"/>
            <a:ext cx="5528700" cy="4185600"/>
          </a:xfrm>
          <a:prstGeom prst="rect">
            <a:avLst/>
          </a:prstGeom>
          <a:noFill/>
          <a:ln>
            <a:noFill/>
          </a:ln>
        </p:spPr>
        <p:txBody>
          <a:bodyPr anchorCtr="0" anchor="t" bIns="45700" lIns="91425" spcFirstLastPara="1" rIns="91425" wrap="square" tIns="45700">
            <a:normAutofit/>
          </a:bodyPr>
          <a:lstStyle/>
          <a:p>
            <a:pPr indent="0" lvl="0" marL="342900" rtl="0" algn="l">
              <a:lnSpc>
                <a:spcPct val="115000"/>
              </a:lnSpc>
              <a:spcBef>
                <a:spcPts val="1800"/>
              </a:spcBef>
              <a:spcAft>
                <a:spcPts val="0"/>
              </a:spcAft>
              <a:buNone/>
            </a:pPr>
            <a:r>
              <a:rPr lang="en" sz="1200">
                <a:solidFill>
                  <a:srgbClr val="1F1F1F"/>
                </a:solidFill>
                <a:highlight>
                  <a:srgbClr val="FFFFFF"/>
                </a:highlight>
                <a:latin typeface="Arial"/>
                <a:ea typeface="Arial"/>
                <a:cs typeface="Arial"/>
                <a:sym typeface="Arial"/>
              </a:rPr>
              <a:t>We are going to be analysing stocks of </a:t>
            </a:r>
            <a:r>
              <a:rPr lang="en" sz="1200">
                <a:solidFill>
                  <a:srgbClr val="1F1F1F"/>
                </a:solidFill>
                <a:highlight>
                  <a:srgbClr val="FFFFFF"/>
                </a:highlight>
                <a:latin typeface="Arial"/>
                <a:ea typeface="Arial"/>
                <a:cs typeface="Arial"/>
                <a:sym typeface="Arial"/>
              </a:rPr>
              <a:t>Google's</a:t>
            </a:r>
            <a:r>
              <a:rPr lang="en" sz="1200">
                <a:solidFill>
                  <a:srgbClr val="1F1F1F"/>
                </a:solidFill>
                <a:highlight>
                  <a:srgbClr val="FFFFFF"/>
                </a:highlight>
                <a:latin typeface="Arial"/>
                <a:ea typeface="Arial"/>
                <a:cs typeface="Arial"/>
                <a:sym typeface="Arial"/>
              </a:rPr>
              <a:t> parent </a:t>
            </a:r>
            <a:r>
              <a:rPr lang="en" sz="1200">
                <a:solidFill>
                  <a:srgbClr val="1F1F1F"/>
                </a:solidFill>
                <a:highlight>
                  <a:srgbClr val="FFFFFF"/>
                </a:highlight>
                <a:latin typeface="Arial"/>
                <a:ea typeface="Arial"/>
                <a:cs typeface="Arial"/>
                <a:sym typeface="Arial"/>
              </a:rPr>
              <a:t>company</a:t>
            </a:r>
            <a:r>
              <a:rPr lang="en" sz="1200">
                <a:solidFill>
                  <a:srgbClr val="1F1F1F"/>
                </a:solidFill>
                <a:highlight>
                  <a:srgbClr val="FFFFFF"/>
                </a:highlight>
                <a:latin typeface="Arial"/>
                <a:ea typeface="Arial"/>
                <a:cs typeface="Arial"/>
                <a:sym typeface="Arial"/>
              </a:rPr>
              <a:t> Alphabet. Here is a brief about the company:</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Alphabet Inc., born in 2015 from a restructuring of Google</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It has become a dominant force in the global technology landscape.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Headquartered in California, the company boasts a staggering market capitalization of $1.44 trillion, solidifying its position as a tech behemoth.</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Alphabet's reach extends far beyond its core internet businesses, encompassing a diverse portfolio that includes software, hardware, and cutting-edge ventures</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In 2022, Alphabet's revenue reached an impressive $270 billion, propelled by its main advertising business and the burgeoning Google search engine. </a:t>
            </a:r>
            <a:endParaRPr/>
          </a:p>
        </p:txBody>
      </p:sp>
      <p:pic>
        <p:nvPicPr>
          <p:cNvPr id="151" name="Google Shape;151;p28"/>
          <p:cNvPicPr preferRelativeResize="0"/>
          <p:nvPr/>
        </p:nvPicPr>
        <p:blipFill>
          <a:blip r:embed="rId3">
            <a:alphaModFix/>
          </a:blip>
          <a:stretch>
            <a:fillRect/>
          </a:stretch>
        </p:blipFill>
        <p:spPr>
          <a:xfrm>
            <a:off x="4005488" y="3435950"/>
            <a:ext cx="3159875" cy="170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2300075" y="374824"/>
            <a:ext cx="6372000" cy="794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latin typeface="Impact"/>
                <a:ea typeface="Impact"/>
                <a:cs typeface="Impact"/>
                <a:sym typeface="Impact"/>
              </a:rPr>
              <a:t>Usage of LSTM and Keras deep </a:t>
            </a:r>
            <a:r>
              <a:rPr lang="en">
                <a:latin typeface="Impact"/>
                <a:ea typeface="Impact"/>
                <a:cs typeface="Impact"/>
                <a:sym typeface="Impact"/>
              </a:rPr>
              <a:t>learning</a:t>
            </a:r>
            <a:endParaRPr>
              <a:latin typeface="Impact"/>
              <a:ea typeface="Impact"/>
              <a:cs typeface="Impact"/>
              <a:sym typeface="Impact"/>
            </a:endParaRPr>
          </a:p>
        </p:txBody>
      </p:sp>
      <p:sp>
        <p:nvSpPr>
          <p:cNvPr id="157" name="Google Shape;157;p29"/>
          <p:cNvSpPr txBox="1"/>
          <p:nvPr>
            <p:ph idx="1" type="body"/>
          </p:nvPr>
        </p:nvSpPr>
        <p:spPr>
          <a:xfrm>
            <a:off x="2293375" y="1301500"/>
            <a:ext cx="6393300" cy="3387000"/>
          </a:xfrm>
          <a:prstGeom prst="rect">
            <a:avLst/>
          </a:prstGeom>
        </p:spPr>
        <p:txBody>
          <a:bodyPr anchorCtr="0" anchor="t" bIns="45700" lIns="91425" spcFirstLastPara="1" rIns="91425" wrap="square" tIns="45700">
            <a:normAutofit/>
          </a:bodyPr>
          <a:lstStyle/>
          <a:p>
            <a:pPr indent="-304800" lvl="0" marL="457200" marR="0" rtl="0" algn="l">
              <a:lnSpc>
                <a:spcPct val="115000"/>
              </a:lnSpc>
              <a:spcBef>
                <a:spcPts val="1800"/>
              </a:spcBef>
              <a:spcAft>
                <a:spcPts val="0"/>
              </a:spcAft>
              <a:buClr>
                <a:srgbClr val="1F1F1F"/>
              </a:buClr>
              <a:buSzPts val="1200"/>
              <a:buChar char="•"/>
            </a:pPr>
            <a:r>
              <a:rPr lang="en" sz="1200">
                <a:solidFill>
                  <a:srgbClr val="1F1F1F"/>
                </a:solidFill>
                <a:highlight>
                  <a:srgbClr val="FFFFFF"/>
                </a:highlight>
                <a:latin typeface="Arial"/>
                <a:ea typeface="Arial"/>
                <a:cs typeface="Arial"/>
                <a:sym typeface="Arial"/>
              </a:rPr>
              <a:t>LSTM, powered by Keras, adeptly recognizes and leverages sequential patterns in historical stock data for precise predictions.</a:t>
            </a:r>
            <a:endParaRPr sz="1200">
              <a:solidFill>
                <a:srgbClr val="1F1F1F"/>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F1F1F"/>
              </a:buClr>
              <a:buSzPts val="1200"/>
              <a:buChar char="•"/>
            </a:pPr>
            <a:r>
              <a:rPr lang="en" sz="1200">
                <a:solidFill>
                  <a:srgbClr val="1F1F1F"/>
                </a:solidFill>
                <a:highlight>
                  <a:srgbClr val="FFFFFF"/>
                </a:highlight>
                <a:latin typeface="Arial"/>
                <a:ea typeface="Arial"/>
                <a:cs typeface="Arial"/>
                <a:sym typeface="Arial"/>
              </a:rPr>
              <a:t>LSTM's strength lies in capturing long-term dependencies, crucial for understanding the evolving trends in financial markets.</a:t>
            </a:r>
            <a:endParaRPr sz="1200">
              <a:solidFill>
                <a:srgbClr val="1F1F1F"/>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F1F1F"/>
              </a:buClr>
              <a:buSzPts val="1200"/>
              <a:buChar char="•"/>
            </a:pPr>
            <a:r>
              <a:rPr lang="en" sz="1200">
                <a:solidFill>
                  <a:srgbClr val="1F1F1F"/>
                </a:solidFill>
                <a:highlight>
                  <a:srgbClr val="FFFFFF"/>
                </a:highlight>
                <a:latin typeface="Arial"/>
                <a:ea typeface="Arial"/>
                <a:cs typeface="Arial"/>
                <a:sym typeface="Arial"/>
              </a:rPr>
              <a:t>Deep learning library Keras offers an easy-to-use interface, enabling users to make informed decisions based on LSTM's deep learning insights.</a:t>
            </a:r>
            <a:endParaRPr sz="1200">
              <a:solidFill>
                <a:srgbClr val="1F1F1F"/>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F1F1F"/>
              </a:buClr>
              <a:buSzPts val="1200"/>
              <a:buChar char="•"/>
            </a:pPr>
            <a:r>
              <a:rPr lang="en" sz="1200">
                <a:solidFill>
                  <a:srgbClr val="1F1F1F"/>
                </a:solidFill>
                <a:highlight>
                  <a:srgbClr val="FFFFFF"/>
                </a:highlight>
                <a:latin typeface="Arial"/>
                <a:ea typeface="Arial"/>
                <a:cs typeface="Arial"/>
                <a:sym typeface="Arial"/>
              </a:rPr>
              <a:t>LSTM's adaptability to market volatility, combined with Keras' efficiency, enhances the model's resilience in predicting stock prices.</a:t>
            </a:r>
            <a:endParaRPr sz="1200">
              <a:solidFill>
                <a:srgbClr val="1F1F1F"/>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1F1F1F"/>
              </a:buClr>
              <a:buSzPts val="1200"/>
              <a:buChar char="•"/>
            </a:pPr>
            <a:r>
              <a:rPr lang="en" sz="1200">
                <a:solidFill>
                  <a:srgbClr val="1F1F1F"/>
                </a:solidFill>
                <a:highlight>
                  <a:srgbClr val="FFFFFF"/>
                </a:highlight>
                <a:latin typeface="Arial"/>
                <a:ea typeface="Arial"/>
                <a:cs typeface="Arial"/>
                <a:sym typeface="Arial"/>
              </a:rPr>
              <a:t>The synergy of LSTM and Keras facilitates the development of models capable of providing real-time predictions, aiding timely investment decisions.</a:t>
            </a:r>
            <a:endParaRPr sz="1200">
              <a:solidFill>
                <a:srgbClr val="374151"/>
              </a:solidFill>
              <a:latin typeface="Roboto"/>
              <a:ea typeface="Roboto"/>
              <a:cs typeface="Roboto"/>
              <a:sym typeface="Roboto"/>
            </a:endParaRPr>
          </a:p>
          <a:p>
            <a:pPr indent="0" lvl="0" marL="914400" rtl="0" algn="l">
              <a:lnSpc>
                <a:spcPct val="115000"/>
              </a:lnSpc>
              <a:spcBef>
                <a:spcPts val="1800"/>
              </a:spcBef>
              <a:spcAft>
                <a:spcPts val="0"/>
              </a:spcAft>
              <a:buNone/>
            </a:pPr>
            <a:r>
              <a:t/>
            </a:r>
            <a:endParaRPr i="1" sz="1200">
              <a:solidFill>
                <a:srgbClr val="374151"/>
              </a:solidFill>
              <a:latin typeface="Roboto"/>
              <a:ea typeface="Roboto"/>
              <a:cs typeface="Roboto"/>
              <a:sym typeface="Roboto"/>
            </a:endParaRPr>
          </a:p>
          <a:p>
            <a:pPr indent="0" lvl="0" marL="0" rtl="0" algn="l">
              <a:spcBef>
                <a:spcPts val="560"/>
              </a:spcBef>
              <a:spcAft>
                <a:spcPts val="0"/>
              </a:spcAft>
              <a:buNone/>
            </a:pPr>
            <a:r>
              <a:t/>
            </a:r>
            <a:endParaRPr/>
          </a:p>
        </p:txBody>
      </p:sp>
      <p:pic>
        <p:nvPicPr>
          <p:cNvPr id="158" name="Google Shape;158;p29"/>
          <p:cNvPicPr preferRelativeResize="0"/>
          <p:nvPr/>
        </p:nvPicPr>
        <p:blipFill>
          <a:blip r:embed="rId3">
            <a:alphaModFix/>
          </a:blip>
          <a:stretch>
            <a:fillRect/>
          </a:stretch>
        </p:blipFill>
        <p:spPr>
          <a:xfrm>
            <a:off x="3572175" y="3550475"/>
            <a:ext cx="4578850" cy="151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2300075" y="166599"/>
            <a:ext cx="6372000" cy="74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latin typeface="Impact"/>
                <a:ea typeface="Impact"/>
                <a:cs typeface="Impact"/>
                <a:sym typeface="Impact"/>
              </a:rPr>
              <a:t>Description of the dataset</a:t>
            </a:r>
            <a:endParaRPr>
              <a:latin typeface="Impact"/>
              <a:ea typeface="Impact"/>
              <a:cs typeface="Impact"/>
              <a:sym typeface="Impact"/>
            </a:endParaRPr>
          </a:p>
        </p:txBody>
      </p:sp>
      <p:sp>
        <p:nvSpPr>
          <p:cNvPr id="164" name="Google Shape;164;p30"/>
          <p:cNvSpPr txBox="1"/>
          <p:nvPr>
            <p:ph idx="1" type="body"/>
          </p:nvPr>
        </p:nvSpPr>
        <p:spPr>
          <a:xfrm>
            <a:off x="2293375" y="916300"/>
            <a:ext cx="6393300" cy="2655000"/>
          </a:xfrm>
          <a:prstGeom prst="rect">
            <a:avLst/>
          </a:prstGeom>
        </p:spPr>
        <p:txBody>
          <a:bodyPr anchorCtr="0" anchor="t" bIns="45700" lIns="91425" spcFirstLastPara="1" rIns="91425" wrap="square" tIns="45700">
            <a:normAutofit lnSpcReduction="10000"/>
          </a:bodyPr>
          <a:lstStyle/>
          <a:p>
            <a:pPr indent="0" lvl="0" marL="457200" marR="0" rtl="0" algn="l">
              <a:lnSpc>
                <a:spcPct val="115000"/>
              </a:lnSpc>
              <a:spcBef>
                <a:spcPts val="1800"/>
              </a:spcBef>
              <a:spcAft>
                <a:spcPts val="0"/>
              </a:spcAft>
              <a:buNone/>
            </a:pPr>
            <a:r>
              <a:rPr lang="en" sz="1200">
                <a:solidFill>
                  <a:srgbClr val="1F1F1F"/>
                </a:solidFill>
                <a:highlight>
                  <a:srgbClr val="FFFFFF"/>
                </a:highlight>
                <a:latin typeface="Arial"/>
                <a:ea typeface="Arial"/>
                <a:cs typeface="Arial"/>
                <a:sym typeface="Arial"/>
              </a:rPr>
              <a:t>This dataset has been obtained from Yahoo finance. </a:t>
            </a:r>
            <a:endParaRPr sz="1200">
              <a:solidFill>
                <a:srgbClr val="1F1F1F"/>
              </a:solidFill>
              <a:highlight>
                <a:srgbClr val="FFFFFF"/>
              </a:highlight>
              <a:latin typeface="Arial"/>
              <a:ea typeface="Arial"/>
              <a:cs typeface="Arial"/>
              <a:sym typeface="Arial"/>
            </a:endParaRPr>
          </a:p>
          <a:p>
            <a:pPr indent="0" lvl="0" marL="457200" marR="0" rtl="0" algn="l">
              <a:lnSpc>
                <a:spcPct val="115000"/>
              </a:lnSpc>
              <a:spcBef>
                <a:spcPts val="1800"/>
              </a:spcBef>
              <a:spcAft>
                <a:spcPts val="0"/>
              </a:spcAft>
              <a:buNone/>
            </a:pPr>
            <a:r>
              <a:rPr lang="en" sz="1200">
                <a:solidFill>
                  <a:srgbClr val="1F1F1F"/>
                </a:solidFill>
                <a:highlight>
                  <a:srgbClr val="FFFFFF"/>
                </a:highlight>
                <a:latin typeface="Arial"/>
                <a:ea typeface="Arial"/>
                <a:cs typeface="Arial"/>
                <a:sym typeface="Arial"/>
              </a:rPr>
              <a:t>It is in a csv format and has around 1200 entries which contains the stock information of Alphabet Inc (5 years) from December 2018 to December 2023.</a:t>
            </a:r>
            <a:endParaRPr sz="1200">
              <a:solidFill>
                <a:srgbClr val="1F1F1F"/>
              </a:solidFill>
              <a:highlight>
                <a:srgbClr val="FFFFFF"/>
              </a:highlight>
              <a:latin typeface="Arial"/>
              <a:ea typeface="Arial"/>
              <a:cs typeface="Arial"/>
              <a:sym typeface="Arial"/>
            </a:endParaRPr>
          </a:p>
          <a:p>
            <a:pPr indent="0" lvl="0" marL="457200" marR="0" rtl="0" algn="l">
              <a:lnSpc>
                <a:spcPct val="115000"/>
              </a:lnSpc>
              <a:spcBef>
                <a:spcPts val="1800"/>
              </a:spcBef>
              <a:spcAft>
                <a:spcPts val="0"/>
              </a:spcAft>
              <a:buNone/>
            </a:pPr>
            <a:r>
              <a:rPr lang="en" sz="1200">
                <a:solidFill>
                  <a:srgbClr val="1F1F1F"/>
                </a:solidFill>
                <a:highlight>
                  <a:srgbClr val="FFFFFF"/>
                </a:highlight>
                <a:latin typeface="Arial"/>
                <a:ea typeface="Arial"/>
                <a:cs typeface="Arial"/>
                <a:sym typeface="Arial"/>
              </a:rPr>
              <a:t>T</a:t>
            </a:r>
            <a:r>
              <a:rPr lang="en" sz="1200">
                <a:solidFill>
                  <a:srgbClr val="1F1F1F"/>
                </a:solidFill>
                <a:highlight>
                  <a:srgbClr val="FFFFFF"/>
                </a:highlight>
                <a:latin typeface="Arial"/>
                <a:ea typeface="Arial"/>
                <a:cs typeface="Arial"/>
                <a:sym typeface="Arial"/>
              </a:rPr>
              <a:t>he dataset contains the following fields: Date, Open, High, Low, Close, Volume. A snippet of the dataset has been attached.</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t/>
            </a:r>
            <a:endParaRPr sz="2200"/>
          </a:p>
          <a:p>
            <a:pPr indent="0" lvl="0" marL="0" rtl="0" algn="l">
              <a:spcBef>
                <a:spcPts val="560"/>
              </a:spcBef>
              <a:spcAft>
                <a:spcPts val="0"/>
              </a:spcAft>
              <a:buNone/>
            </a:pPr>
            <a:r>
              <a:t/>
            </a:r>
            <a:endParaRPr/>
          </a:p>
        </p:txBody>
      </p:sp>
      <p:pic>
        <p:nvPicPr>
          <p:cNvPr id="165" name="Google Shape;165;p30"/>
          <p:cNvPicPr preferRelativeResize="0"/>
          <p:nvPr/>
        </p:nvPicPr>
        <p:blipFill>
          <a:blip r:embed="rId3">
            <a:alphaModFix/>
          </a:blip>
          <a:stretch>
            <a:fillRect/>
          </a:stretch>
        </p:blipFill>
        <p:spPr>
          <a:xfrm>
            <a:off x="3223075" y="2821650"/>
            <a:ext cx="4533900" cy="224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2185525" y="3"/>
            <a:ext cx="6372000" cy="374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latin typeface="Impact"/>
                <a:ea typeface="Impact"/>
                <a:cs typeface="Impact"/>
                <a:sym typeface="Impact"/>
              </a:rPr>
              <a:t>Insights gathered</a:t>
            </a:r>
            <a:endParaRPr>
              <a:latin typeface="Impact"/>
              <a:ea typeface="Impact"/>
              <a:cs typeface="Impact"/>
              <a:sym typeface="Impact"/>
            </a:endParaRPr>
          </a:p>
        </p:txBody>
      </p:sp>
      <p:sp>
        <p:nvSpPr>
          <p:cNvPr id="171" name="Google Shape;171;p31"/>
          <p:cNvSpPr txBox="1"/>
          <p:nvPr>
            <p:ph idx="1" type="body"/>
          </p:nvPr>
        </p:nvSpPr>
        <p:spPr>
          <a:xfrm>
            <a:off x="2293375" y="3061100"/>
            <a:ext cx="6192300" cy="1989000"/>
          </a:xfrm>
          <a:prstGeom prst="rect">
            <a:avLst/>
          </a:prstGeom>
        </p:spPr>
        <p:txBody>
          <a:bodyPr anchorCtr="0" anchor="t" bIns="45700" lIns="91425" spcFirstLastPara="1" rIns="91425" wrap="square" tIns="45700">
            <a:normAutofit/>
          </a:bodyPr>
          <a:lstStyle/>
          <a:p>
            <a:pPr indent="0" lvl="0" marL="0" marR="0" rtl="0" algn="l">
              <a:lnSpc>
                <a:spcPct val="115000"/>
              </a:lnSpc>
              <a:spcBef>
                <a:spcPts val="1800"/>
              </a:spcBef>
              <a:spcAft>
                <a:spcPts val="1800"/>
              </a:spcAft>
              <a:buNone/>
            </a:pPr>
            <a:r>
              <a:rPr lang="en" sz="1200">
                <a:solidFill>
                  <a:srgbClr val="1F1F1F"/>
                </a:solidFill>
                <a:highlight>
                  <a:srgbClr val="FFFFFF"/>
                </a:highlight>
                <a:latin typeface="Arial"/>
                <a:ea typeface="Arial"/>
                <a:cs typeface="Arial"/>
                <a:sym typeface="Arial"/>
              </a:rPr>
              <a:t>The graph shows the closing prices and moving averages for Alphabet Inc. stock from December 2018 to December 2023. The closing price is the price at which the stock closed at the end of each trading day. The moving averages are calculated by averaging the closing prices over a certain period of time. The most common moving averages are the 50-day and 200-day moving averages.The graph of the 50 and 200 day moving average has a general upward trend which means the stock prices are closing at a higher price than before which means a bullish trend.Overall, the graph suggests that Alphabet Inc. stock is in a strong uptrend. The stock is likely to continue to rise in the near future.</a:t>
            </a:r>
            <a:endParaRPr sz="1200">
              <a:solidFill>
                <a:srgbClr val="1F1F1F"/>
              </a:solidFill>
              <a:highlight>
                <a:srgbClr val="FFFFFF"/>
              </a:highlight>
              <a:latin typeface="Arial"/>
              <a:ea typeface="Arial"/>
              <a:cs typeface="Arial"/>
              <a:sym typeface="Arial"/>
            </a:endParaRPr>
          </a:p>
        </p:txBody>
      </p:sp>
      <p:pic>
        <p:nvPicPr>
          <p:cNvPr id="172" name="Google Shape;172;p31"/>
          <p:cNvPicPr preferRelativeResize="0"/>
          <p:nvPr/>
        </p:nvPicPr>
        <p:blipFill>
          <a:blip r:embed="rId3">
            <a:alphaModFix/>
          </a:blip>
          <a:stretch>
            <a:fillRect/>
          </a:stretch>
        </p:blipFill>
        <p:spPr>
          <a:xfrm>
            <a:off x="2580902" y="520075"/>
            <a:ext cx="5748648" cy="24735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2300075" y="52048"/>
            <a:ext cx="6372000" cy="583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latin typeface="Impact"/>
                <a:ea typeface="Impact"/>
                <a:cs typeface="Impact"/>
                <a:sym typeface="Impact"/>
              </a:rPr>
              <a:t>Analysis of the stock trend</a:t>
            </a:r>
            <a:endParaRPr>
              <a:latin typeface="Impact"/>
              <a:ea typeface="Impact"/>
              <a:cs typeface="Impact"/>
              <a:sym typeface="Impact"/>
            </a:endParaRPr>
          </a:p>
        </p:txBody>
      </p:sp>
      <p:sp>
        <p:nvSpPr>
          <p:cNvPr id="178" name="Google Shape;178;p32"/>
          <p:cNvSpPr txBox="1"/>
          <p:nvPr>
            <p:ph idx="1" type="body"/>
          </p:nvPr>
        </p:nvSpPr>
        <p:spPr>
          <a:xfrm>
            <a:off x="2293375" y="635248"/>
            <a:ext cx="6393300" cy="40533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1200">
                <a:solidFill>
                  <a:srgbClr val="1F1F1F"/>
                </a:solidFill>
                <a:highlight>
                  <a:srgbClr val="FFFFFF"/>
                </a:highlight>
                <a:latin typeface="Arial"/>
                <a:ea typeface="Arial"/>
                <a:cs typeface="Arial"/>
                <a:sym typeface="Arial"/>
              </a:rPr>
              <a:t>While the negative ADF statistic suggests the possibility of non-stationarity in the time series, the p-value exceeding the 5% significance level prevents us from drawing a definitive conclusion. This ambiguity necessitates further analysis to conclusively determine the stationarity of the data.</a:t>
            </a:r>
            <a:endParaRPr sz="1200">
              <a:solidFill>
                <a:srgbClr val="1F1F1F"/>
              </a:solidFill>
              <a:highlight>
                <a:srgbClr val="FFFFFF"/>
              </a:highlight>
              <a:latin typeface="Arial"/>
              <a:ea typeface="Arial"/>
              <a:cs typeface="Arial"/>
              <a:sym typeface="Arial"/>
            </a:endParaRPr>
          </a:p>
          <a:p>
            <a:pPr indent="0" lvl="0" marL="0" rtl="0" algn="l">
              <a:spcBef>
                <a:spcPts val="56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56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56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560"/>
              </a:spcBef>
              <a:spcAft>
                <a:spcPts val="0"/>
              </a:spcAft>
              <a:buNone/>
            </a:pPr>
            <a:r>
              <a:rPr lang="en" sz="1200">
                <a:solidFill>
                  <a:srgbClr val="1F1F1F"/>
                </a:solidFill>
                <a:highlight>
                  <a:srgbClr val="FFFFFF"/>
                </a:highlight>
                <a:latin typeface="Arial"/>
                <a:ea typeface="Arial"/>
                <a:cs typeface="Arial"/>
                <a:sym typeface="Arial"/>
              </a:rPr>
              <a:t>The graph suggests that the volatility of Alphabet Inc. stock has been increasing in recent months. This is something that investors should be aware of before making any investment decisions.</a:t>
            </a:r>
            <a:endParaRPr sz="1200">
              <a:solidFill>
                <a:srgbClr val="1F1F1F"/>
              </a:solidFill>
              <a:highlight>
                <a:srgbClr val="FFFFFF"/>
              </a:highlight>
              <a:latin typeface="Arial"/>
              <a:ea typeface="Arial"/>
              <a:cs typeface="Arial"/>
              <a:sym typeface="Arial"/>
            </a:endParaRPr>
          </a:p>
        </p:txBody>
      </p:sp>
      <p:pic>
        <p:nvPicPr>
          <p:cNvPr id="179" name="Google Shape;179;p32"/>
          <p:cNvPicPr preferRelativeResize="0"/>
          <p:nvPr/>
        </p:nvPicPr>
        <p:blipFill>
          <a:blip r:embed="rId3">
            <a:alphaModFix/>
          </a:blip>
          <a:stretch>
            <a:fillRect/>
          </a:stretch>
        </p:blipFill>
        <p:spPr>
          <a:xfrm>
            <a:off x="3711875" y="1517669"/>
            <a:ext cx="2998600" cy="685100"/>
          </a:xfrm>
          <a:prstGeom prst="rect">
            <a:avLst/>
          </a:prstGeom>
          <a:noFill/>
          <a:ln>
            <a:noFill/>
          </a:ln>
        </p:spPr>
      </p:pic>
      <p:pic>
        <p:nvPicPr>
          <p:cNvPr id="180" name="Google Shape;180;p32"/>
          <p:cNvPicPr preferRelativeResize="0"/>
          <p:nvPr/>
        </p:nvPicPr>
        <p:blipFill rotWithShape="1">
          <a:blip r:embed="rId4">
            <a:alphaModFix/>
          </a:blip>
          <a:srcRect b="-3121" l="-3533" r="-3533" t="-2687"/>
          <a:stretch/>
        </p:blipFill>
        <p:spPr>
          <a:xfrm>
            <a:off x="3123575" y="2832050"/>
            <a:ext cx="4175200" cy="213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2300075" y="443407"/>
            <a:ext cx="63720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latin typeface="Impact"/>
                <a:ea typeface="Impact"/>
                <a:cs typeface="Impact"/>
                <a:sym typeface="Impact"/>
              </a:rPr>
              <a:t>Data Preprocessing steps</a:t>
            </a:r>
            <a:endParaRPr>
              <a:latin typeface="Impact"/>
              <a:ea typeface="Impact"/>
              <a:cs typeface="Impact"/>
              <a:sym typeface="Impact"/>
            </a:endParaRPr>
          </a:p>
        </p:txBody>
      </p:sp>
      <p:sp>
        <p:nvSpPr>
          <p:cNvPr id="186" name="Google Shape;186;p33"/>
          <p:cNvSpPr txBox="1"/>
          <p:nvPr>
            <p:ph idx="1" type="body"/>
          </p:nvPr>
        </p:nvSpPr>
        <p:spPr>
          <a:xfrm>
            <a:off x="2293374" y="1177436"/>
            <a:ext cx="6393300" cy="3511200"/>
          </a:xfrm>
          <a:prstGeom prst="rect">
            <a:avLst/>
          </a:prstGeom>
        </p:spPr>
        <p:txBody>
          <a:bodyPr anchorCtr="0" anchor="t" bIns="45700" lIns="91425" spcFirstLastPara="1" rIns="91425" wrap="square" tIns="45700">
            <a:normAutofit/>
          </a:bodyPr>
          <a:lstStyle/>
          <a:p>
            <a:pPr indent="0" lvl="0" marL="342900" marR="0" rtl="0" algn="l">
              <a:lnSpc>
                <a:spcPct val="100000"/>
              </a:lnSpc>
              <a:spcBef>
                <a:spcPts val="560"/>
              </a:spcBef>
              <a:spcAft>
                <a:spcPts val="0"/>
              </a:spcAft>
              <a:buNone/>
            </a:pPr>
            <a:r>
              <a:rPr lang="en" sz="1400"/>
              <a:t>The following steps were taken to prepare the dataset for analysis:</a:t>
            </a:r>
            <a:endParaRPr sz="1400"/>
          </a:p>
          <a:p>
            <a:pPr indent="-254000" lvl="0" marL="342900" marR="0" rtl="0" algn="l">
              <a:lnSpc>
                <a:spcPct val="100000"/>
              </a:lnSpc>
              <a:spcBef>
                <a:spcPts val="560"/>
              </a:spcBef>
              <a:spcAft>
                <a:spcPts val="0"/>
              </a:spcAft>
              <a:buClr>
                <a:schemeClr val="dk1"/>
              </a:buClr>
              <a:buSzPts val="1400"/>
              <a:buFont typeface="Calibri"/>
              <a:buChar char="•"/>
            </a:pPr>
            <a:r>
              <a:rPr lang="en" sz="1400"/>
              <a:t>The dataset was checked for null values in the beginning.</a:t>
            </a:r>
            <a:endParaRPr sz="1400"/>
          </a:p>
          <a:p>
            <a:pPr indent="-254000" lvl="0" marL="342900" marR="0" rtl="0" algn="l">
              <a:lnSpc>
                <a:spcPct val="100000"/>
              </a:lnSpc>
              <a:spcBef>
                <a:spcPts val="560"/>
              </a:spcBef>
              <a:spcAft>
                <a:spcPts val="0"/>
              </a:spcAft>
              <a:buClr>
                <a:schemeClr val="dk1"/>
              </a:buClr>
              <a:buSzPts val="1400"/>
              <a:buFont typeface="Calibri"/>
              <a:buChar char="•"/>
            </a:pPr>
            <a:r>
              <a:rPr lang="en" sz="1400"/>
              <a:t>Only the necessary columns were kept for the analysis.</a:t>
            </a:r>
            <a:endParaRPr sz="1400"/>
          </a:p>
          <a:p>
            <a:pPr indent="-254000" lvl="0" marL="342900" marR="0" rtl="0" algn="l">
              <a:lnSpc>
                <a:spcPct val="100000"/>
              </a:lnSpc>
              <a:spcBef>
                <a:spcPts val="560"/>
              </a:spcBef>
              <a:spcAft>
                <a:spcPts val="0"/>
              </a:spcAft>
              <a:buClr>
                <a:schemeClr val="dk1"/>
              </a:buClr>
              <a:buSzPts val="1400"/>
              <a:buFont typeface="Calibri"/>
              <a:buChar char="•"/>
            </a:pPr>
            <a:r>
              <a:rPr lang="en" sz="1400"/>
              <a:t>The stock data is scaled using the Min-Max Scaling method from sklearn.preprocessing (MinMaxScaler). Scaling is necessary as it converts all variables into a single scale. </a:t>
            </a:r>
            <a:endParaRPr sz="1400"/>
          </a:p>
          <a:p>
            <a:pPr indent="-254000" lvl="0" marL="342900" marR="0" rtl="0" algn="l">
              <a:lnSpc>
                <a:spcPct val="100000"/>
              </a:lnSpc>
              <a:spcBef>
                <a:spcPts val="560"/>
              </a:spcBef>
              <a:spcAft>
                <a:spcPts val="0"/>
              </a:spcAft>
              <a:buClr>
                <a:schemeClr val="dk1"/>
              </a:buClr>
              <a:buSzPts val="1400"/>
              <a:buFont typeface="Calibri"/>
              <a:buChar char="•"/>
            </a:pPr>
            <a:r>
              <a:rPr lang="en" sz="1400"/>
              <a:t>The fit_transform method is applied to scale the entire DataFrame (scaled_data), normalizing the values between 0 and 1.</a:t>
            </a:r>
            <a:endParaRPr sz="1400"/>
          </a:p>
          <a:p>
            <a:pPr indent="-254000" lvl="0" marL="342900" marR="0" rtl="0" algn="l">
              <a:lnSpc>
                <a:spcPct val="100000"/>
              </a:lnSpc>
              <a:spcBef>
                <a:spcPts val="560"/>
              </a:spcBef>
              <a:spcAft>
                <a:spcPts val="0"/>
              </a:spcAft>
              <a:buClr>
                <a:schemeClr val="dk1"/>
              </a:buClr>
              <a:buSzPts val="1400"/>
              <a:buFont typeface="Calibri"/>
              <a:buChar char="•"/>
            </a:pPr>
            <a:r>
              <a:rPr lang="en" sz="1400"/>
              <a:t>Then the dataset is divided into X(independent variables) and Y</a:t>
            </a:r>
            <a:r>
              <a:rPr lang="en" sz="1400"/>
              <a:t>(dependent variable) and split into training and testing sets.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300075" y="176999"/>
            <a:ext cx="6372000" cy="79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latin typeface="Impact"/>
                <a:ea typeface="Impact"/>
                <a:cs typeface="Impact"/>
                <a:sym typeface="Impact"/>
              </a:rPr>
              <a:t>Techniques used to build the model</a:t>
            </a:r>
            <a:endParaRPr>
              <a:latin typeface="Impact"/>
              <a:ea typeface="Impact"/>
              <a:cs typeface="Impact"/>
              <a:sym typeface="Impact"/>
            </a:endParaRPr>
          </a:p>
        </p:txBody>
      </p:sp>
      <p:sp>
        <p:nvSpPr>
          <p:cNvPr id="192" name="Google Shape;192;p34"/>
          <p:cNvSpPr txBox="1"/>
          <p:nvPr>
            <p:ph idx="1" type="body"/>
          </p:nvPr>
        </p:nvSpPr>
        <p:spPr>
          <a:xfrm>
            <a:off x="2293375" y="968399"/>
            <a:ext cx="6393300" cy="3720300"/>
          </a:xfrm>
          <a:prstGeom prst="rect">
            <a:avLst/>
          </a:prstGeom>
        </p:spPr>
        <p:txBody>
          <a:bodyPr anchorCtr="0" anchor="t" bIns="45700" lIns="91425" spcFirstLastPara="1" rIns="91425" wrap="square" tIns="45700">
            <a:noAutofit/>
          </a:bodyPr>
          <a:lstStyle/>
          <a:p>
            <a:pPr indent="0" lvl="0" marL="457200" rtl="0" algn="l">
              <a:lnSpc>
                <a:spcPct val="95000"/>
              </a:lnSpc>
              <a:spcBef>
                <a:spcPts val="1500"/>
              </a:spcBef>
              <a:spcAft>
                <a:spcPts val="0"/>
              </a:spcAft>
              <a:buSzPts val="688"/>
              <a:buNone/>
            </a:pPr>
            <a:r>
              <a:rPr lang="en" sz="1400">
                <a:solidFill>
                  <a:srgbClr val="374151"/>
                </a:solidFill>
                <a:latin typeface="Roboto"/>
                <a:ea typeface="Roboto"/>
                <a:cs typeface="Roboto"/>
                <a:sym typeface="Roboto"/>
              </a:rPr>
              <a:t>The creation of the model is broken up in the following steps:</a:t>
            </a:r>
            <a:endParaRPr sz="1400">
              <a:solidFill>
                <a:srgbClr val="374151"/>
              </a:solidFill>
              <a:latin typeface="Roboto"/>
              <a:ea typeface="Roboto"/>
              <a:cs typeface="Roboto"/>
              <a:sym typeface="Roboto"/>
            </a:endParaRPr>
          </a:p>
          <a:p>
            <a:pPr indent="-317500" lvl="0" marL="457200" rtl="0" algn="l">
              <a:lnSpc>
                <a:spcPct val="115000"/>
              </a:lnSpc>
              <a:spcBef>
                <a:spcPts val="1500"/>
              </a:spcBef>
              <a:spcAft>
                <a:spcPts val="0"/>
              </a:spcAft>
              <a:buClr>
                <a:srgbClr val="374151"/>
              </a:buClr>
              <a:buSzPts val="1400"/>
              <a:buFont typeface="Roboto"/>
              <a:buAutoNum type="arabicPeriod"/>
            </a:pPr>
            <a:r>
              <a:rPr b="1" lang="en" sz="1400">
                <a:solidFill>
                  <a:srgbClr val="374151"/>
                </a:solidFill>
                <a:latin typeface="Roboto"/>
                <a:ea typeface="Roboto"/>
                <a:cs typeface="Roboto"/>
                <a:sym typeface="Roboto"/>
              </a:rPr>
              <a:t>Model Architecture:</a:t>
            </a:r>
            <a:r>
              <a:rPr lang="en" sz="1400">
                <a:solidFill>
                  <a:srgbClr val="374151"/>
                </a:solidFill>
                <a:latin typeface="Roboto"/>
                <a:ea typeface="Roboto"/>
                <a:cs typeface="Roboto"/>
                <a:sym typeface="Roboto"/>
              </a:rPr>
              <a:t>A Sequential model is created. An LSTM layer with 128 units is added, and the input shape is specified based on the shape of the training data.A Dense layer with 1 unit is added, presumably for regression output.</a:t>
            </a:r>
            <a:endParaRPr sz="1400">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AutoNum type="arabicPeriod"/>
            </a:pPr>
            <a:r>
              <a:rPr b="1" lang="en" sz="1400">
                <a:solidFill>
                  <a:srgbClr val="374151"/>
                </a:solidFill>
                <a:latin typeface="Roboto"/>
                <a:ea typeface="Roboto"/>
                <a:cs typeface="Roboto"/>
                <a:sym typeface="Roboto"/>
              </a:rPr>
              <a:t>Compilation: </a:t>
            </a:r>
            <a:r>
              <a:rPr lang="en" sz="1400">
                <a:solidFill>
                  <a:srgbClr val="374151"/>
                </a:solidFill>
                <a:latin typeface="Roboto"/>
                <a:ea typeface="Roboto"/>
                <a:cs typeface="Roboto"/>
                <a:sym typeface="Roboto"/>
              </a:rPr>
              <a:t>The model is compiled using Mean Squared Error (MSE) as the loss function and the Adam optimizer.</a:t>
            </a:r>
            <a:endParaRPr sz="1400">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AutoNum type="arabicPeriod"/>
            </a:pPr>
            <a:r>
              <a:rPr b="1" lang="en" sz="1400">
                <a:solidFill>
                  <a:srgbClr val="374151"/>
                </a:solidFill>
                <a:latin typeface="Roboto"/>
                <a:ea typeface="Roboto"/>
                <a:cs typeface="Roboto"/>
                <a:sym typeface="Roboto"/>
              </a:rPr>
              <a:t>Training</a:t>
            </a:r>
            <a:r>
              <a:rPr b="1" lang="en" sz="1400">
                <a:solidFill>
                  <a:srgbClr val="374151"/>
                </a:solidFill>
                <a:latin typeface="Roboto"/>
                <a:ea typeface="Roboto"/>
                <a:cs typeface="Roboto"/>
                <a:sym typeface="Roboto"/>
              </a:rPr>
              <a:t>:</a:t>
            </a:r>
            <a:r>
              <a:rPr lang="en" sz="1400">
                <a:solidFill>
                  <a:srgbClr val="374151"/>
                </a:solidFill>
                <a:latin typeface="Roboto"/>
                <a:ea typeface="Roboto"/>
                <a:cs typeface="Roboto"/>
                <a:sym typeface="Roboto"/>
              </a:rPr>
              <a:t>The model is trained on the training data (</a:t>
            </a:r>
            <a:r>
              <a:rPr lang="en" sz="1400">
                <a:solidFill>
                  <a:srgbClr val="374151"/>
                </a:solidFill>
                <a:latin typeface="Courier New"/>
                <a:ea typeface="Courier New"/>
                <a:cs typeface="Courier New"/>
                <a:sym typeface="Courier New"/>
              </a:rPr>
              <a:t>X_train</a:t>
            </a:r>
            <a:r>
              <a:rPr lang="en" sz="1400">
                <a:solidFill>
                  <a:srgbClr val="374151"/>
                </a:solidFill>
                <a:latin typeface="Roboto"/>
                <a:ea typeface="Roboto"/>
                <a:cs typeface="Roboto"/>
                <a:sym typeface="Roboto"/>
              </a:rPr>
              <a:t> and </a:t>
            </a:r>
            <a:r>
              <a:rPr lang="en" sz="1400">
                <a:solidFill>
                  <a:srgbClr val="374151"/>
                </a:solidFill>
                <a:latin typeface="Courier New"/>
                <a:ea typeface="Courier New"/>
                <a:cs typeface="Courier New"/>
                <a:sym typeface="Courier New"/>
              </a:rPr>
              <a:t>y_train</a:t>
            </a:r>
            <a:r>
              <a:rPr lang="en" sz="1400">
                <a:solidFill>
                  <a:srgbClr val="374151"/>
                </a:solidFill>
                <a:latin typeface="Roboto"/>
                <a:ea typeface="Roboto"/>
                <a:cs typeface="Roboto"/>
                <a:sym typeface="Roboto"/>
              </a:rPr>
              <a:t>) for 100 epochs.</a:t>
            </a:r>
            <a:endParaRPr sz="1400">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AutoNum type="arabicPeriod"/>
            </a:pPr>
            <a:r>
              <a:rPr b="1" lang="en" sz="1400">
                <a:solidFill>
                  <a:srgbClr val="374151"/>
                </a:solidFill>
                <a:latin typeface="Roboto"/>
                <a:ea typeface="Roboto"/>
                <a:cs typeface="Roboto"/>
                <a:sym typeface="Roboto"/>
              </a:rPr>
              <a:t>Prediction:</a:t>
            </a:r>
            <a:r>
              <a:rPr lang="en" sz="1400">
                <a:solidFill>
                  <a:srgbClr val="374151"/>
                </a:solidFill>
                <a:latin typeface="Roboto"/>
                <a:ea typeface="Roboto"/>
                <a:cs typeface="Roboto"/>
                <a:sym typeface="Roboto"/>
              </a:rPr>
              <a:t>The trained model is used to make predictions on the test set (</a:t>
            </a:r>
            <a:r>
              <a:rPr lang="en" sz="1400">
                <a:solidFill>
                  <a:srgbClr val="374151"/>
                </a:solidFill>
                <a:latin typeface="Courier New"/>
                <a:ea typeface="Courier New"/>
                <a:cs typeface="Courier New"/>
                <a:sym typeface="Courier New"/>
              </a:rPr>
              <a:t>X_test</a:t>
            </a:r>
            <a:r>
              <a:rPr lang="en" sz="1400">
                <a:solidFill>
                  <a:srgbClr val="374151"/>
                </a:solidFill>
                <a:latin typeface="Roboto"/>
                <a:ea typeface="Roboto"/>
                <a:cs typeface="Roboto"/>
                <a:sym typeface="Roboto"/>
              </a:rPr>
              <a:t>), resulting in the array </a:t>
            </a:r>
            <a:r>
              <a:rPr lang="en" sz="1400">
                <a:solidFill>
                  <a:srgbClr val="374151"/>
                </a:solidFill>
                <a:latin typeface="Courier New"/>
                <a:ea typeface="Courier New"/>
                <a:cs typeface="Courier New"/>
                <a:sym typeface="Courier New"/>
              </a:rPr>
              <a:t>y_pred</a:t>
            </a:r>
            <a:r>
              <a:rPr lang="en" sz="1400">
                <a:solidFill>
                  <a:srgbClr val="374151"/>
                </a:solidFill>
                <a:latin typeface="Roboto"/>
                <a:ea typeface="Roboto"/>
                <a:cs typeface="Roboto"/>
                <a:sym typeface="Roboto"/>
              </a:rPr>
              <a:t>.</a:t>
            </a:r>
            <a:endParaRPr sz="1400">
              <a:solidFill>
                <a:srgbClr val="374151"/>
              </a:solidFill>
              <a:latin typeface="Roboto"/>
              <a:ea typeface="Roboto"/>
              <a:cs typeface="Roboto"/>
              <a:sym typeface="Roboto"/>
            </a:endParaRPr>
          </a:p>
          <a:p>
            <a:pPr indent="-317500" lvl="0" marL="457200" rtl="0" algn="l">
              <a:lnSpc>
                <a:spcPct val="115000"/>
              </a:lnSpc>
              <a:spcBef>
                <a:spcPts val="0"/>
              </a:spcBef>
              <a:spcAft>
                <a:spcPts val="0"/>
              </a:spcAft>
              <a:buClr>
                <a:srgbClr val="374151"/>
              </a:buClr>
              <a:buSzPts val="1400"/>
              <a:buFont typeface="Roboto"/>
              <a:buAutoNum type="arabicPeriod"/>
            </a:pPr>
            <a:r>
              <a:rPr b="1" lang="en" sz="1400">
                <a:solidFill>
                  <a:srgbClr val="374151"/>
                </a:solidFill>
                <a:latin typeface="Roboto"/>
                <a:ea typeface="Roboto"/>
                <a:cs typeface="Roboto"/>
                <a:sym typeface="Roboto"/>
              </a:rPr>
              <a:t>Reshaping Prediction:</a:t>
            </a:r>
            <a:r>
              <a:rPr lang="en" sz="1400">
                <a:solidFill>
                  <a:srgbClr val="374151"/>
                </a:solidFill>
                <a:latin typeface="Courier New"/>
                <a:ea typeface="Courier New"/>
                <a:cs typeface="Courier New"/>
                <a:sym typeface="Courier New"/>
              </a:rPr>
              <a:t>y_pred</a:t>
            </a:r>
            <a:r>
              <a:rPr lang="en" sz="1400">
                <a:solidFill>
                  <a:srgbClr val="374151"/>
                </a:solidFill>
                <a:latin typeface="Roboto"/>
                <a:ea typeface="Roboto"/>
                <a:cs typeface="Roboto"/>
                <a:sym typeface="Roboto"/>
              </a:rPr>
              <a:t> is then reshaped to a 1D array.</a:t>
            </a:r>
            <a:endParaRPr sz="1400">
              <a:solidFill>
                <a:srgbClr val="374151"/>
              </a:solidFill>
              <a:latin typeface="Roboto"/>
              <a:ea typeface="Roboto"/>
              <a:cs typeface="Roboto"/>
              <a:sym typeface="Roboto"/>
            </a:endParaRPr>
          </a:p>
          <a:p>
            <a:pPr indent="0" lvl="0" marL="0" rtl="0" algn="l">
              <a:lnSpc>
                <a:spcPct val="80000"/>
              </a:lnSpc>
              <a:spcBef>
                <a:spcPts val="1500"/>
              </a:spcBef>
              <a:spcAft>
                <a:spcPts val="0"/>
              </a:spcAft>
              <a:buSzPts val="688"/>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