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5" d="100"/>
          <a:sy n="85"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198238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5E487-B19D-4E77-BBB9-2509DBDB35B1}" type="datetimeFigureOut">
              <a:rPr lang="en-IN" smtClean="0"/>
              <a:t>10-Aug-24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53210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92268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4269273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1363089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D5E487-B19D-4E77-BBB9-2509DBDB35B1}" type="datetimeFigureOut">
              <a:rPr lang="en-IN" smtClean="0"/>
              <a:t>10-Aug-24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1776749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D5E487-B19D-4E77-BBB9-2509DBDB35B1}" type="datetimeFigureOut">
              <a:rPr lang="en-IN" smtClean="0"/>
              <a:t>10-Aug-24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75017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2535801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5379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243856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5E487-B19D-4E77-BBB9-2509DBDB35B1}" type="datetimeFigureOut">
              <a:rPr lang="en-IN" smtClean="0"/>
              <a:t>10-Aug-24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13870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D5E487-B19D-4E77-BBB9-2509DBDB35B1}" type="datetimeFigureOut">
              <a:rPr lang="en-IN" smtClean="0"/>
              <a:t>10-Aug-24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274945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D5E487-B19D-4E77-BBB9-2509DBDB35B1}" type="datetimeFigureOut">
              <a:rPr lang="en-IN" smtClean="0"/>
              <a:t>10-Aug-24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382866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D5E487-B19D-4E77-BBB9-2509DBDB35B1}" type="datetimeFigureOut">
              <a:rPr lang="en-IN" smtClean="0"/>
              <a:t>10-Aug-24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93037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5E487-B19D-4E77-BBB9-2509DBDB35B1}" type="datetimeFigureOut">
              <a:rPr lang="en-IN" smtClean="0"/>
              <a:t>10-Aug-24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11328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5E487-B19D-4E77-BBB9-2509DBDB35B1}" type="datetimeFigureOut">
              <a:rPr lang="en-IN" smtClean="0"/>
              <a:t>10-Aug-24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5373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5E487-B19D-4E77-BBB9-2509DBDB35B1}" type="datetimeFigureOut">
              <a:rPr lang="en-IN" smtClean="0"/>
              <a:t>10-Aug-24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1F5A5D-36AE-4741-BE8F-87E02CE5A69E}" type="slidenum">
              <a:rPr lang="en-IN" smtClean="0"/>
              <a:t>‹#›</a:t>
            </a:fld>
            <a:endParaRPr lang="en-IN"/>
          </a:p>
        </p:txBody>
      </p:sp>
    </p:spTree>
    <p:extLst>
      <p:ext uri="{BB962C8B-B14F-4D97-AF65-F5344CB8AC3E}">
        <p14:creationId xmlns:p14="http://schemas.microsoft.com/office/powerpoint/2010/main" val="424357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D5E487-B19D-4E77-BBB9-2509DBDB35B1}" type="datetimeFigureOut">
              <a:rPr lang="en-IN" smtClean="0"/>
              <a:t>10-Aug-24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1F5A5D-36AE-4741-BE8F-87E02CE5A69E}" type="slidenum">
              <a:rPr lang="en-IN" smtClean="0"/>
              <a:t>‹#›</a:t>
            </a:fld>
            <a:endParaRPr lang="en-IN"/>
          </a:p>
        </p:txBody>
      </p:sp>
    </p:spTree>
    <p:extLst>
      <p:ext uri="{BB962C8B-B14F-4D97-AF65-F5344CB8AC3E}">
        <p14:creationId xmlns:p14="http://schemas.microsoft.com/office/powerpoint/2010/main" val="179143778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power-line-lap-energy-electricity-433419/"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oston_Consulting_Group"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iqsels.com/en/public-domain-photo-szrtn"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1552831"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hink-thinking-hand-reflect-622689/"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presentation-png/download/13281"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ba-na-na.net/%E0%B9%80%E0%B8%84%E0%B8%A3%E0%B8%B7%E0%B9%88%E0%B8%AD%E0%B8%87%E0%B8%AB%E0%B8%A1%E0%B8%B2%E0%B8%A2%E0%B8%96%E0%B8%B9%E0%B8%81-%E0%B8%81%E0%B8%B1%E0%B8%9A-%E0%B8%81%E0%B8%B2%E0%B8%81%E0%B8%9A%E0%B8%B2/"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452985"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9C24-FF4A-46A1-400B-CC5949374886}"/>
              </a:ext>
            </a:extLst>
          </p:cNvPr>
          <p:cNvSpPr>
            <a:spLocks noGrp="1"/>
          </p:cNvSpPr>
          <p:nvPr>
            <p:ph type="ctrTitle"/>
          </p:nvPr>
        </p:nvSpPr>
        <p:spPr>
          <a:xfrm>
            <a:off x="1524000" y="1388533"/>
            <a:ext cx="8456613" cy="1840089"/>
          </a:xfrm>
        </p:spPr>
        <p:txBody>
          <a:bodyPr/>
          <a:lstStyle/>
          <a:p>
            <a:pPr algn="ctr"/>
            <a:r>
              <a:rPr lang="en-IN" b="1" dirty="0"/>
              <a:t>Energy Client Churn Prediction</a:t>
            </a:r>
          </a:p>
        </p:txBody>
      </p:sp>
      <p:pic>
        <p:nvPicPr>
          <p:cNvPr id="5" name="Picture 4">
            <a:extLst>
              <a:ext uri="{FF2B5EF4-FFF2-40B4-BE49-F238E27FC236}">
                <a16:creationId xmlns:a16="http://schemas.microsoft.com/office/drawing/2014/main" id="{906F9D5D-B379-B415-1EE5-C80478560D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15645" y="3228622"/>
            <a:ext cx="4018844" cy="2670857"/>
          </a:xfrm>
          <a:prstGeom prst="rect">
            <a:avLst/>
          </a:prstGeom>
        </p:spPr>
      </p:pic>
    </p:spTree>
    <p:extLst>
      <p:ext uri="{BB962C8B-B14F-4D97-AF65-F5344CB8AC3E}">
        <p14:creationId xmlns:p14="http://schemas.microsoft.com/office/powerpoint/2010/main" val="134107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0B9E-AE70-4A17-6AA6-0F8E958FCE5A}"/>
              </a:ext>
            </a:extLst>
          </p:cNvPr>
          <p:cNvSpPr>
            <a:spLocks noGrp="1"/>
          </p:cNvSpPr>
          <p:nvPr>
            <p:ph type="ctrTitle"/>
          </p:nvPr>
        </p:nvSpPr>
        <p:spPr>
          <a:xfrm>
            <a:off x="1309510" y="883997"/>
            <a:ext cx="7824435" cy="1196623"/>
          </a:xfrm>
        </p:spPr>
        <p:txBody>
          <a:bodyPr/>
          <a:lstStyle/>
          <a:p>
            <a:r>
              <a:rPr lang="en-IN" b="1" dirty="0"/>
              <a:t>Situation </a:t>
            </a:r>
          </a:p>
        </p:txBody>
      </p:sp>
      <p:sp>
        <p:nvSpPr>
          <p:cNvPr id="3" name="Subtitle 2">
            <a:extLst>
              <a:ext uri="{FF2B5EF4-FFF2-40B4-BE49-F238E27FC236}">
                <a16:creationId xmlns:a16="http://schemas.microsoft.com/office/drawing/2014/main" id="{4C3568D9-F3A6-BD55-3B89-3B300E36C0A1}"/>
              </a:ext>
            </a:extLst>
          </p:cNvPr>
          <p:cNvSpPr>
            <a:spLocks noGrp="1"/>
          </p:cNvSpPr>
          <p:nvPr>
            <p:ph type="subTitle" idx="1"/>
          </p:nvPr>
        </p:nvSpPr>
        <p:spPr>
          <a:xfrm>
            <a:off x="1154955" y="2246489"/>
            <a:ext cx="8825658" cy="3392311"/>
          </a:xfrm>
        </p:spPr>
        <p:txBody>
          <a:bodyPr/>
          <a:lstStyle/>
          <a:p>
            <a:r>
              <a:rPr lang="en-IN" dirty="0">
                <a:solidFill>
                  <a:schemeClr val="bg1"/>
                </a:solidFill>
              </a:rPr>
              <a:t>Our client, a leading electricity and gas provider, approached us with a critical challenge: predicting their customer churn rate and extracting valuable business insights to improve retention and profitability. The company has been facing difficulties in understanding the factors driving customer attrition and how different aspects of their services influence churn. To address these challenges, we were provided with extensive datasets containing customer demographics, usage patterns, pricing structures, and financial metrics. Our goal was to </a:t>
            </a:r>
            <a:r>
              <a:rPr lang="en-IN" dirty="0" err="1">
                <a:solidFill>
                  <a:schemeClr val="bg1"/>
                </a:solidFill>
              </a:rPr>
              <a:t>analyze</a:t>
            </a:r>
            <a:r>
              <a:rPr lang="en-IN" dirty="0">
                <a:solidFill>
                  <a:schemeClr val="bg1"/>
                </a:solidFill>
              </a:rPr>
              <a:t> this data to uncover key drivers of churn, optimize customer retention strategies, and offer actionable recommendations.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8C27AA-32E9-E449-B926-BB447DEEC9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2171" y="629957"/>
            <a:ext cx="1450663" cy="1450663"/>
          </a:xfrm>
          <a:prstGeom prst="rect">
            <a:avLst/>
          </a:prstGeom>
        </p:spPr>
      </p:pic>
    </p:spTree>
    <p:extLst>
      <p:ext uri="{BB962C8B-B14F-4D97-AF65-F5344CB8AC3E}">
        <p14:creationId xmlns:p14="http://schemas.microsoft.com/office/powerpoint/2010/main" val="88935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5F1-873D-B692-2E91-3234C6F0EBC3}"/>
              </a:ext>
            </a:extLst>
          </p:cNvPr>
          <p:cNvSpPr>
            <a:spLocks noGrp="1"/>
          </p:cNvSpPr>
          <p:nvPr>
            <p:ph type="ctrTitle"/>
          </p:nvPr>
        </p:nvSpPr>
        <p:spPr>
          <a:xfrm>
            <a:off x="1393371" y="1001486"/>
            <a:ext cx="8587241" cy="1248229"/>
          </a:xfrm>
        </p:spPr>
        <p:txBody>
          <a:bodyPr/>
          <a:lstStyle/>
          <a:p>
            <a:r>
              <a:rPr lang="en-IN" b="1" dirty="0"/>
              <a:t>Activities performed </a:t>
            </a:r>
          </a:p>
        </p:txBody>
      </p:sp>
      <p:sp>
        <p:nvSpPr>
          <p:cNvPr id="3" name="Subtitle 2">
            <a:extLst>
              <a:ext uri="{FF2B5EF4-FFF2-40B4-BE49-F238E27FC236}">
                <a16:creationId xmlns:a16="http://schemas.microsoft.com/office/drawing/2014/main" id="{AFD54035-03C7-D70C-8FFB-2175DCC6B56B}"/>
              </a:ext>
            </a:extLst>
          </p:cNvPr>
          <p:cNvSpPr>
            <a:spLocks noGrp="1"/>
          </p:cNvSpPr>
          <p:nvPr>
            <p:ph type="subTitle" idx="1"/>
          </p:nvPr>
        </p:nvSpPr>
        <p:spPr>
          <a:xfrm>
            <a:off x="1393371" y="2249715"/>
            <a:ext cx="8587242" cy="3389085"/>
          </a:xfrm>
        </p:spPr>
        <p:txBody>
          <a:bodyPr>
            <a:normAutofit lnSpcReduction="10000"/>
          </a:bodyPr>
          <a:lstStyle/>
          <a:p>
            <a:r>
              <a:rPr lang="en-IN" b="1" dirty="0">
                <a:solidFill>
                  <a:schemeClr val="bg1"/>
                </a:solidFill>
              </a:rPr>
              <a:t>For the client the following activities were performed:</a:t>
            </a:r>
          </a:p>
          <a:p>
            <a:pPr marL="285750" indent="-285750">
              <a:buFont typeface="Arial" panose="020B0604020202020204" pitchFamily="34" charset="0"/>
              <a:buChar char="•"/>
            </a:pPr>
            <a:r>
              <a:rPr lang="en-IN" b="1" dirty="0">
                <a:solidFill>
                  <a:schemeClr val="bg1"/>
                </a:solidFill>
              </a:rPr>
              <a:t>Initially an exploratory data analysis or descriptive analysis was performed to get an overview of the situation.</a:t>
            </a:r>
          </a:p>
          <a:p>
            <a:pPr marL="285750" indent="-285750">
              <a:buFont typeface="Arial" panose="020B0604020202020204" pitchFamily="34" charset="0"/>
              <a:buChar char="•"/>
            </a:pPr>
            <a:r>
              <a:rPr lang="en-IN" b="1" dirty="0">
                <a:solidFill>
                  <a:schemeClr val="bg1"/>
                </a:solidFill>
              </a:rPr>
              <a:t>Then a feature engineering process of the dataset was performed to shape the variables as per requirements. </a:t>
            </a:r>
          </a:p>
          <a:p>
            <a:pPr marL="285750" indent="-285750">
              <a:buFont typeface="Arial" panose="020B0604020202020204" pitchFamily="34" charset="0"/>
              <a:buChar char="•"/>
            </a:pPr>
            <a:r>
              <a:rPr lang="en-IN" b="1" dirty="0">
                <a:solidFill>
                  <a:schemeClr val="bg1"/>
                </a:solidFill>
              </a:rPr>
              <a:t>Then a random forest model was built to predict the churn. </a:t>
            </a:r>
          </a:p>
          <a:p>
            <a:pPr marL="285750" indent="-285750">
              <a:buFont typeface="Arial" panose="020B0604020202020204" pitchFamily="34" charset="0"/>
              <a:buChar char="•"/>
            </a:pPr>
            <a:r>
              <a:rPr lang="en-IN" b="1" dirty="0">
                <a:solidFill>
                  <a:schemeClr val="bg1"/>
                </a:solidFill>
              </a:rPr>
              <a:t>Accuracy check was performed to check the robustness of the model. </a:t>
            </a:r>
          </a:p>
          <a:p>
            <a:pPr marL="285750" indent="-285750">
              <a:buFont typeface="Arial" panose="020B0604020202020204" pitchFamily="34" charset="0"/>
              <a:buChar char="•"/>
            </a:pPr>
            <a:r>
              <a:rPr lang="en-IN" b="1" dirty="0">
                <a:solidFill>
                  <a:schemeClr val="bg1"/>
                </a:solidFill>
              </a:rPr>
              <a:t>Later hyperparameter tuning was performed to improve model performance. </a:t>
            </a:r>
          </a:p>
        </p:txBody>
      </p:sp>
      <p:pic>
        <p:nvPicPr>
          <p:cNvPr id="5" name="Picture 4">
            <a:extLst>
              <a:ext uri="{FF2B5EF4-FFF2-40B4-BE49-F238E27FC236}">
                <a16:creationId xmlns:a16="http://schemas.microsoft.com/office/drawing/2014/main" id="{37D8D27D-CEB9-987D-51DB-B5CE0D7E73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64525" y="559385"/>
            <a:ext cx="1924504" cy="1283708"/>
          </a:xfrm>
          <a:prstGeom prst="rect">
            <a:avLst/>
          </a:prstGeom>
        </p:spPr>
      </p:pic>
    </p:spTree>
    <p:extLst>
      <p:ext uri="{BB962C8B-B14F-4D97-AF65-F5344CB8AC3E}">
        <p14:creationId xmlns:p14="http://schemas.microsoft.com/office/powerpoint/2010/main" val="203585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D1F2-B706-5781-2652-704CA7D6748D}"/>
              </a:ext>
            </a:extLst>
          </p:cNvPr>
          <p:cNvSpPr>
            <a:spLocks noGrp="1"/>
          </p:cNvSpPr>
          <p:nvPr>
            <p:ph type="ctrTitle"/>
          </p:nvPr>
        </p:nvSpPr>
        <p:spPr>
          <a:xfrm>
            <a:off x="1015999" y="638629"/>
            <a:ext cx="8964613" cy="1074057"/>
          </a:xfrm>
        </p:spPr>
        <p:txBody>
          <a:bodyPr/>
          <a:lstStyle/>
          <a:p>
            <a:r>
              <a:rPr lang="en-IN" b="1" dirty="0"/>
              <a:t>Insights gathered </a:t>
            </a:r>
          </a:p>
        </p:txBody>
      </p:sp>
      <p:sp>
        <p:nvSpPr>
          <p:cNvPr id="3" name="Subtitle 2">
            <a:extLst>
              <a:ext uri="{FF2B5EF4-FFF2-40B4-BE49-F238E27FC236}">
                <a16:creationId xmlns:a16="http://schemas.microsoft.com/office/drawing/2014/main" id="{A622A1DE-6155-3887-6185-EAC4DA453132}"/>
              </a:ext>
            </a:extLst>
          </p:cNvPr>
          <p:cNvSpPr>
            <a:spLocks noGrp="1"/>
          </p:cNvSpPr>
          <p:nvPr>
            <p:ph type="subTitle" idx="1"/>
          </p:nvPr>
        </p:nvSpPr>
        <p:spPr>
          <a:xfrm>
            <a:off x="1015999" y="1872343"/>
            <a:ext cx="8964614" cy="3766457"/>
          </a:xfrm>
        </p:spPr>
        <p:txBody>
          <a:bodyPr/>
          <a:lstStyle/>
          <a:p>
            <a:r>
              <a:rPr lang="en-IN" dirty="0">
                <a:solidFill>
                  <a:schemeClr val="bg1"/>
                </a:solidFill>
              </a:rPr>
              <a:t>The insights that have been gathered have been enclosed in a separate pdf file. Few of key the insights that have been gathered are:</a:t>
            </a:r>
          </a:p>
          <a:p>
            <a:pPr marL="285750" indent="-285750">
              <a:buFont typeface="Arial" panose="020B0604020202020204" pitchFamily="34" charset="0"/>
              <a:buChar char="•"/>
            </a:pPr>
            <a:r>
              <a:rPr lang="en-IN" dirty="0">
                <a:solidFill>
                  <a:schemeClr val="bg1"/>
                </a:solidFill>
              </a:rPr>
              <a:t>The client's churn rate stands at 10%, indicating that 10% of customers discontinue their services.</a:t>
            </a:r>
          </a:p>
          <a:p>
            <a:pPr marL="285750" indent="-285750">
              <a:buFont typeface="Arial" panose="020B0604020202020204" pitchFamily="34" charset="0"/>
              <a:buChar char="•"/>
            </a:pPr>
            <a:r>
              <a:rPr lang="en-IN" dirty="0">
                <a:solidFill>
                  <a:schemeClr val="bg1"/>
                </a:solidFill>
              </a:rPr>
              <a:t>Customers who subscribe to gas services demonstrate a lower likelihood of churning.</a:t>
            </a:r>
          </a:p>
          <a:p>
            <a:pPr marL="285750" indent="-285750">
              <a:buFont typeface="Arial" panose="020B0604020202020204" pitchFamily="34" charset="0"/>
              <a:buChar char="•"/>
            </a:pPr>
            <a:r>
              <a:rPr lang="en-IN" dirty="0">
                <a:solidFill>
                  <a:schemeClr val="bg1"/>
                </a:solidFill>
              </a:rPr>
              <a:t>The sales channel identified as "</a:t>
            </a:r>
            <a:r>
              <a:rPr lang="en-IN" dirty="0" err="1">
                <a:solidFill>
                  <a:schemeClr val="bg1"/>
                </a:solidFill>
              </a:rPr>
              <a:t>lxidp</a:t>
            </a:r>
            <a:r>
              <a:rPr lang="en-IN" dirty="0">
                <a:solidFill>
                  <a:schemeClr val="bg1"/>
                </a:solidFill>
              </a:rPr>
              <a:t>" is the most effective in acquiring new customers.</a:t>
            </a:r>
          </a:p>
          <a:p>
            <a:pPr marL="285750" indent="-285750">
              <a:buFont typeface="Arial" panose="020B0604020202020204" pitchFamily="34" charset="0"/>
              <a:buChar char="•"/>
            </a:pPr>
            <a:r>
              <a:rPr lang="en-IN" dirty="0">
                <a:solidFill>
                  <a:schemeClr val="bg1"/>
                </a:solidFill>
              </a:rPr>
              <a:t>The majority of customers have a tenure ranging between 3 to 6 years.</a:t>
            </a:r>
          </a:p>
          <a:p>
            <a:pPr marL="285750" indent="-285750">
              <a:buFont typeface="Arial" panose="020B0604020202020204" pitchFamily="34" charset="0"/>
              <a:buChar char="•"/>
            </a:pPr>
            <a:r>
              <a:rPr lang="en-IN" dirty="0">
                <a:solidFill>
                  <a:schemeClr val="bg1"/>
                </a:solidFill>
              </a:rPr>
              <a:t>The sales channel </a:t>
            </a:r>
            <a:r>
              <a:rPr lang="en-IN" dirty="0" err="1">
                <a:solidFill>
                  <a:schemeClr val="bg1"/>
                </a:solidFill>
              </a:rPr>
              <a:t>labeled</a:t>
            </a:r>
            <a:r>
              <a:rPr lang="en-IN" dirty="0">
                <a:solidFill>
                  <a:schemeClr val="bg1"/>
                </a:solidFill>
              </a:rPr>
              <a:t> "</a:t>
            </a:r>
            <a:r>
              <a:rPr lang="en-IN" dirty="0" err="1">
                <a:solidFill>
                  <a:schemeClr val="bg1"/>
                </a:solidFill>
              </a:rPr>
              <a:t>fixdB</a:t>
            </a:r>
            <a:r>
              <a:rPr lang="en-IN" dirty="0">
                <a:solidFill>
                  <a:schemeClr val="bg1"/>
                </a:solidFill>
              </a:rPr>
              <a:t>" delivers the highest margins.</a:t>
            </a:r>
          </a:p>
          <a:p>
            <a:endParaRPr lang="en-IN" dirty="0"/>
          </a:p>
          <a:p>
            <a:endParaRPr lang="en-IN" dirty="0"/>
          </a:p>
        </p:txBody>
      </p:sp>
      <p:pic>
        <p:nvPicPr>
          <p:cNvPr id="12" name="Picture 11">
            <a:extLst>
              <a:ext uri="{FF2B5EF4-FFF2-40B4-BE49-F238E27FC236}">
                <a16:creationId xmlns:a16="http://schemas.microsoft.com/office/drawing/2014/main" id="{E750770E-FA32-25CF-171E-A55448C8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42462" y="533865"/>
            <a:ext cx="1938150" cy="1283583"/>
          </a:xfrm>
          <a:prstGeom prst="rect">
            <a:avLst/>
          </a:prstGeom>
        </p:spPr>
      </p:pic>
    </p:spTree>
    <p:extLst>
      <p:ext uri="{BB962C8B-B14F-4D97-AF65-F5344CB8AC3E}">
        <p14:creationId xmlns:p14="http://schemas.microsoft.com/office/powerpoint/2010/main" val="174735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7BBF-984B-043E-2582-6CAC7B94023B}"/>
              </a:ext>
            </a:extLst>
          </p:cNvPr>
          <p:cNvSpPr>
            <a:spLocks noGrp="1"/>
          </p:cNvSpPr>
          <p:nvPr>
            <p:ph type="ctrTitle"/>
          </p:nvPr>
        </p:nvSpPr>
        <p:spPr>
          <a:xfrm>
            <a:off x="1154956" y="928915"/>
            <a:ext cx="8825658" cy="972456"/>
          </a:xfrm>
        </p:spPr>
        <p:txBody>
          <a:bodyPr/>
          <a:lstStyle/>
          <a:p>
            <a:r>
              <a:rPr lang="en-IN" b="1" dirty="0"/>
              <a:t>Assumptions </a:t>
            </a:r>
          </a:p>
        </p:txBody>
      </p:sp>
      <p:sp>
        <p:nvSpPr>
          <p:cNvPr id="3" name="Subtitle 2">
            <a:extLst>
              <a:ext uri="{FF2B5EF4-FFF2-40B4-BE49-F238E27FC236}">
                <a16:creationId xmlns:a16="http://schemas.microsoft.com/office/drawing/2014/main" id="{39BBE77B-03C7-3D99-FD20-2CBE8776BD0A}"/>
              </a:ext>
            </a:extLst>
          </p:cNvPr>
          <p:cNvSpPr>
            <a:spLocks noGrp="1"/>
          </p:cNvSpPr>
          <p:nvPr>
            <p:ph type="subTitle" idx="1"/>
          </p:nvPr>
        </p:nvSpPr>
        <p:spPr>
          <a:xfrm>
            <a:off x="1045028" y="1901371"/>
            <a:ext cx="10247085" cy="3846286"/>
          </a:xfrm>
        </p:spPr>
        <p:txBody>
          <a:bodyPr>
            <a:normAutofit lnSpcReduction="10000"/>
          </a:bodyPr>
          <a:lstStyle/>
          <a:p>
            <a:r>
              <a:rPr lang="en-IN" dirty="0">
                <a:solidFill>
                  <a:schemeClr val="bg1"/>
                </a:solidFill>
              </a:rPr>
              <a:t>We had the following assumptions in the beginning:</a:t>
            </a:r>
          </a:p>
          <a:p>
            <a:pPr marL="285750" indent="-285750">
              <a:buFont typeface="Arial" panose="020B0604020202020204" pitchFamily="34" charset="0"/>
              <a:buChar char="•"/>
            </a:pPr>
            <a:r>
              <a:rPr lang="en-IN" dirty="0">
                <a:solidFill>
                  <a:schemeClr val="bg1"/>
                </a:solidFill>
              </a:rPr>
              <a:t>Initially, we hypothesized that price sensitivity was a primary driver of customer churn, leading many to discontinue our services. </a:t>
            </a:r>
          </a:p>
          <a:p>
            <a:pPr marL="285750" indent="-285750">
              <a:buFont typeface="Arial" panose="020B0604020202020204" pitchFamily="34" charset="0"/>
              <a:buChar char="•"/>
            </a:pPr>
            <a:r>
              <a:rPr lang="en-IN" dirty="0">
                <a:solidFill>
                  <a:schemeClr val="bg1"/>
                </a:solidFill>
              </a:rPr>
              <a:t>We believed that fluctuations in pricing, particularly during peak periods, might push customers to seek more affordable alternatives. Additionally, we assumed that customers with lower consumption levels or those with more price-sensitive profiles would be more likely to churn. </a:t>
            </a:r>
          </a:p>
          <a:p>
            <a:pPr marL="285750" indent="-285750">
              <a:buFont typeface="Arial" panose="020B0604020202020204" pitchFamily="34" charset="0"/>
              <a:buChar char="•"/>
            </a:pPr>
            <a:r>
              <a:rPr lang="en-IN" dirty="0">
                <a:solidFill>
                  <a:schemeClr val="bg1"/>
                </a:solidFill>
              </a:rPr>
              <a:t>Another assumption was that the tenure of customers played a role; newer customers or those approaching contract renewal might be more inclined to switch providers if they perceived the cost-benefit ratio to be </a:t>
            </a:r>
            <a:r>
              <a:rPr lang="en-IN" dirty="0" err="1">
                <a:solidFill>
                  <a:schemeClr val="bg1"/>
                </a:solidFill>
              </a:rPr>
              <a:t>unfavorable</a:t>
            </a:r>
            <a:r>
              <a:rPr lang="en-IN" dirty="0">
                <a:solidFill>
                  <a:schemeClr val="bg1"/>
                </a:solidFill>
              </a:rPr>
              <a:t>. </a:t>
            </a:r>
          </a:p>
          <a:p>
            <a:pPr marL="285750" indent="-285750">
              <a:buFont typeface="Arial" panose="020B0604020202020204" pitchFamily="34" charset="0"/>
              <a:buChar char="•"/>
            </a:pPr>
            <a:r>
              <a:rPr lang="en-IN" dirty="0">
                <a:solidFill>
                  <a:schemeClr val="bg1"/>
                </a:solidFill>
              </a:rPr>
              <a:t>We also considered that specific sales channels might attract more price-sensitive customers, leading to higher churn rates within those segments. </a:t>
            </a:r>
          </a:p>
        </p:txBody>
      </p:sp>
      <p:pic>
        <p:nvPicPr>
          <p:cNvPr id="5" name="Picture 4">
            <a:extLst>
              <a:ext uri="{FF2B5EF4-FFF2-40B4-BE49-F238E27FC236}">
                <a16:creationId xmlns:a16="http://schemas.microsoft.com/office/drawing/2014/main" id="{2A35E196-894B-B2C7-D855-F20E61424C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59822" y="638628"/>
            <a:ext cx="1520790" cy="1074058"/>
          </a:xfrm>
          <a:prstGeom prst="rect">
            <a:avLst/>
          </a:prstGeom>
        </p:spPr>
      </p:pic>
    </p:spTree>
    <p:extLst>
      <p:ext uri="{BB962C8B-B14F-4D97-AF65-F5344CB8AC3E}">
        <p14:creationId xmlns:p14="http://schemas.microsoft.com/office/powerpoint/2010/main" val="144019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52E9-9EE6-7F51-284A-A380FA7A2449}"/>
              </a:ext>
            </a:extLst>
          </p:cNvPr>
          <p:cNvSpPr>
            <a:spLocks noGrp="1"/>
          </p:cNvSpPr>
          <p:nvPr>
            <p:ph type="ctrTitle"/>
          </p:nvPr>
        </p:nvSpPr>
        <p:spPr>
          <a:xfrm>
            <a:off x="1277257" y="812801"/>
            <a:ext cx="8703356" cy="1030513"/>
          </a:xfrm>
        </p:spPr>
        <p:txBody>
          <a:bodyPr/>
          <a:lstStyle/>
          <a:p>
            <a:r>
              <a:rPr lang="en-IN" b="1" dirty="0"/>
              <a:t>Feature importance </a:t>
            </a:r>
          </a:p>
        </p:txBody>
      </p:sp>
      <p:sp>
        <p:nvSpPr>
          <p:cNvPr id="3" name="Subtitle 2">
            <a:extLst>
              <a:ext uri="{FF2B5EF4-FFF2-40B4-BE49-F238E27FC236}">
                <a16:creationId xmlns:a16="http://schemas.microsoft.com/office/drawing/2014/main" id="{40A9FDAD-99AD-811B-4DAC-D7619E66FFA5}"/>
              </a:ext>
            </a:extLst>
          </p:cNvPr>
          <p:cNvSpPr>
            <a:spLocks noGrp="1"/>
          </p:cNvSpPr>
          <p:nvPr>
            <p:ph type="subTitle" idx="1"/>
          </p:nvPr>
        </p:nvSpPr>
        <p:spPr>
          <a:xfrm>
            <a:off x="1074057" y="2002971"/>
            <a:ext cx="8906556" cy="3635829"/>
          </a:xfrm>
        </p:spPr>
        <p:txBody>
          <a:bodyPr/>
          <a:lstStyle/>
          <a:p>
            <a:r>
              <a:rPr lang="en-IN" dirty="0">
                <a:solidFill>
                  <a:schemeClr val="bg1"/>
                </a:solidFill>
              </a:rPr>
              <a:t>The model highlights financial performance and customer behaviour as key drivers. Profit margins, both net and gross, from electricity sales are critical indicators of overall performance. Customer consumption patterns, including historical usage and forecasts, significantly influence model outcomes. Contract renewal timing and meter rental costs also play essential roles. These findings suggest that optimizing financial performance, accurately forecasting consumption, and effectively managing customer contracts are crucial for improving model predictions and business outcomes.</a:t>
            </a:r>
          </a:p>
        </p:txBody>
      </p:sp>
      <p:pic>
        <p:nvPicPr>
          <p:cNvPr id="5" name="Picture 4">
            <a:extLst>
              <a:ext uri="{FF2B5EF4-FFF2-40B4-BE49-F238E27FC236}">
                <a16:creationId xmlns:a16="http://schemas.microsoft.com/office/drawing/2014/main" id="{1783B9C6-59AE-E45E-B145-F1572FA04F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36115" y="333829"/>
            <a:ext cx="3178628" cy="1589314"/>
          </a:xfrm>
          <a:prstGeom prst="rect">
            <a:avLst/>
          </a:prstGeom>
        </p:spPr>
      </p:pic>
    </p:spTree>
    <p:extLst>
      <p:ext uri="{BB962C8B-B14F-4D97-AF65-F5344CB8AC3E}">
        <p14:creationId xmlns:p14="http://schemas.microsoft.com/office/powerpoint/2010/main" val="45855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9938-B96A-E6DA-4595-7F03CA159314}"/>
              </a:ext>
            </a:extLst>
          </p:cNvPr>
          <p:cNvSpPr>
            <a:spLocks noGrp="1"/>
          </p:cNvSpPr>
          <p:nvPr>
            <p:ph type="ctrTitle"/>
          </p:nvPr>
        </p:nvSpPr>
        <p:spPr>
          <a:xfrm>
            <a:off x="798285" y="943430"/>
            <a:ext cx="9182327" cy="1059542"/>
          </a:xfrm>
        </p:spPr>
        <p:txBody>
          <a:bodyPr/>
          <a:lstStyle/>
          <a:p>
            <a:r>
              <a:rPr lang="en-IN" b="1" dirty="0"/>
              <a:t>Conclusion</a:t>
            </a:r>
          </a:p>
        </p:txBody>
      </p:sp>
      <p:sp>
        <p:nvSpPr>
          <p:cNvPr id="3" name="Subtitle 2">
            <a:extLst>
              <a:ext uri="{FF2B5EF4-FFF2-40B4-BE49-F238E27FC236}">
                <a16:creationId xmlns:a16="http://schemas.microsoft.com/office/drawing/2014/main" id="{87D92E29-8E33-7D3F-DC22-00BAEF913024}"/>
              </a:ext>
            </a:extLst>
          </p:cNvPr>
          <p:cNvSpPr>
            <a:spLocks noGrp="1"/>
          </p:cNvSpPr>
          <p:nvPr>
            <p:ph type="subTitle" idx="1"/>
          </p:nvPr>
        </p:nvSpPr>
        <p:spPr>
          <a:xfrm>
            <a:off x="798286" y="2351314"/>
            <a:ext cx="9182328" cy="3287486"/>
          </a:xfrm>
        </p:spPr>
        <p:txBody>
          <a:bodyPr/>
          <a:lstStyle/>
          <a:p>
            <a:r>
              <a:rPr lang="en-IN" dirty="0">
                <a:solidFill>
                  <a:schemeClr val="bg1"/>
                </a:solidFill>
              </a:rPr>
              <a:t>F1 score is high for 0 which is the customer not churning while for 1 which is the leaving customer the f1 score is very low. This means the model doesn’t do a very good job at predicting the churning customers. Accuracy was not used as there is a lot of class imbalance. To get a better insight at the churn rate, new data must be collected. </a:t>
            </a:r>
          </a:p>
        </p:txBody>
      </p:sp>
      <p:pic>
        <p:nvPicPr>
          <p:cNvPr id="5" name="Picture 4">
            <a:extLst>
              <a:ext uri="{FF2B5EF4-FFF2-40B4-BE49-F238E27FC236}">
                <a16:creationId xmlns:a16="http://schemas.microsoft.com/office/drawing/2014/main" id="{CFA9E25C-6D43-4A2A-C949-7995EA1473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72462" y="570369"/>
            <a:ext cx="1490662" cy="1490662"/>
          </a:xfrm>
          <a:prstGeom prst="rect">
            <a:avLst/>
          </a:prstGeom>
        </p:spPr>
      </p:pic>
    </p:spTree>
    <p:extLst>
      <p:ext uri="{BB962C8B-B14F-4D97-AF65-F5344CB8AC3E}">
        <p14:creationId xmlns:p14="http://schemas.microsoft.com/office/powerpoint/2010/main" val="220829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DB2D-F82C-2E1E-37F0-439A36887056}"/>
              </a:ext>
            </a:extLst>
          </p:cNvPr>
          <p:cNvSpPr>
            <a:spLocks noGrp="1"/>
          </p:cNvSpPr>
          <p:nvPr>
            <p:ph type="ctrTitle"/>
          </p:nvPr>
        </p:nvSpPr>
        <p:spPr>
          <a:xfrm>
            <a:off x="899884" y="982132"/>
            <a:ext cx="9260116" cy="1136953"/>
          </a:xfrm>
        </p:spPr>
        <p:txBody>
          <a:bodyPr/>
          <a:lstStyle/>
          <a:p>
            <a:r>
              <a:rPr lang="en-IN" b="1" dirty="0"/>
              <a:t>Model Insights and Strategic Implications</a:t>
            </a:r>
          </a:p>
        </p:txBody>
      </p:sp>
      <p:sp>
        <p:nvSpPr>
          <p:cNvPr id="3" name="Subtitle 2">
            <a:extLst>
              <a:ext uri="{FF2B5EF4-FFF2-40B4-BE49-F238E27FC236}">
                <a16:creationId xmlns:a16="http://schemas.microsoft.com/office/drawing/2014/main" id="{880781F1-DF5E-1EC6-640B-B8CCC6CCBFE8}"/>
              </a:ext>
            </a:extLst>
          </p:cNvPr>
          <p:cNvSpPr>
            <a:spLocks noGrp="1"/>
          </p:cNvSpPr>
          <p:nvPr>
            <p:ph type="subTitle" idx="1"/>
          </p:nvPr>
        </p:nvSpPr>
        <p:spPr>
          <a:xfrm>
            <a:off x="696686" y="2322286"/>
            <a:ext cx="9008153" cy="3381828"/>
          </a:xfrm>
        </p:spPr>
        <p:txBody>
          <a:bodyPr>
            <a:normAutofit/>
          </a:bodyPr>
          <a:lstStyle/>
          <a:p>
            <a:r>
              <a:rPr lang="en-IN" dirty="0">
                <a:solidFill>
                  <a:schemeClr val="bg1"/>
                </a:solidFill>
              </a:rPr>
              <a:t>The model highlights financial performance and customer behaviour as key predictors. Profit margins, both net and gross, significantly influence outcomes. Customer consumption patterns, including historical usage and forecasts, are crucial. Contractual factors, such as renewal timing and meter rentals, also impact results. To optimize business performance, focus on enhancing profitability, understanding customer behaviour, and refining contract strategies. By addressing these areas, the company can improve decision-making, resource allocation, and overall customer satisfaction.</a:t>
            </a:r>
          </a:p>
        </p:txBody>
      </p:sp>
      <p:pic>
        <p:nvPicPr>
          <p:cNvPr id="5" name="Picture 4">
            <a:extLst>
              <a:ext uri="{FF2B5EF4-FFF2-40B4-BE49-F238E27FC236}">
                <a16:creationId xmlns:a16="http://schemas.microsoft.com/office/drawing/2014/main" id="{9D2796DE-45D4-4864-5828-F369DD41CD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21230" y="199975"/>
            <a:ext cx="1492014" cy="1907822"/>
          </a:xfrm>
          <a:prstGeom prst="rect">
            <a:avLst/>
          </a:prstGeom>
        </p:spPr>
      </p:pic>
    </p:spTree>
    <p:extLst>
      <p:ext uri="{BB962C8B-B14F-4D97-AF65-F5344CB8AC3E}">
        <p14:creationId xmlns:p14="http://schemas.microsoft.com/office/powerpoint/2010/main" val="383251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TotalTime>
  <Words>681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Energy Client Churn Prediction</vt:lpstr>
      <vt:lpstr>Situation </vt:lpstr>
      <vt:lpstr>Activities performed </vt:lpstr>
      <vt:lpstr>Insights gathered </vt:lpstr>
      <vt:lpstr>Assumptions </vt:lpstr>
      <vt:lpstr>Feature importance </vt:lpstr>
      <vt:lpstr>Conclusion</vt:lpstr>
      <vt:lpstr>Model Insights and Strategic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Ishan Dutta</dc:creator>
  <cp:lastModifiedBy>Ishan Dutta</cp:lastModifiedBy>
  <cp:revision>2</cp:revision>
  <dcterms:created xsi:type="dcterms:W3CDTF">2024-08-10T13:15:08Z</dcterms:created>
  <dcterms:modified xsi:type="dcterms:W3CDTF">2024-08-10T14:21:34Z</dcterms:modified>
</cp:coreProperties>
</file>