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18"/>
  </p:notesMasterIdLst>
  <p:sldIdLst>
    <p:sldId id="256" r:id="rId2"/>
    <p:sldId id="258" r:id="rId3"/>
    <p:sldId id="300" r:id="rId4"/>
    <p:sldId id="304" r:id="rId5"/>
    <p:sldId id="295" r:id="rId6"/>
    <p:sldId id="257" r:id="rId7"/>
    <p:sldId id="301" r:id="rId8"/>
    <p:sldId id="296" r:id="rId9"/>
    <p:sldId id="297" r:id="rId10"/>
    <p:sldId id="307" r:id="rId11"/>
    <p:sldId id="303" r:id="rId12"/>
    <p:sldId id="299" r:id="rId13"/>
    <p:sldId id="305" r:id="rId14"/>
    <p:sldId id="302" r:id="rId15"/>
    <p:sldId id="294" r:id="rId16"/>
    <p:sldId id="306" r:id="rId17"/>
  </p:sldIdLst>
  <p:sldSz cx="9144000" cy="5143500" type="screen16x9"/>
  <p:notesSz cx="6858000" cy="9144000"/>
  <p:embeddedFontLst>
    <p:embeddedFont>
      <p:font typeface="Montserrat" panose="020B0604020202020204" charset="0"/>
      <p:regular r:id="rId19"/>
      <p:bold r:id="rId20"/>
      <p:italic r:id="rId21"/>
      <p:boldItalic r:id="rId22"/>
    </p:embeddedFont>
    <p:embeddedFont>
      <p:font typeface="Quicksand" panose="020B0604020202020204" charset="0"/>
      <p:regular r:id="rId23"/>
      <p:bold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AECE35A-EED3-427D-9D60-4F56E8162376}">
  <a:tblStyle styleId="{6AECE35A-EED3-427D-9D60-4F56E8162376}"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C26A1B10-B252-4223-B86F-04C9745F295D}"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2" d="100"/>
          <a:sy n="142" d="100"/>
        </p:scale>
        <p:origin x="714" y="1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905290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581619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216148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466939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2392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7"/>
        <p:cNvGrpSpPr/>
        <p:nvPr/>
      </p:nvGrpSpPr>
      <p:grpSpPr>
        <a:xfrm>
          <a:off x="0" y="0"/>
          <a:ext cx="0" cy="0"/>
          <a:chOff x="0" y="0"/>
          <a:chExt cx="0" cy="0"/>
        </a:xfrm>
      </p:grpSpPr>
      <p:sp>
        <p:nvSpPr>
          <p:cNvPr id="1558" name="Google Shape;1558;g63b484949b_0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9" name="Google Shape;1559;g63b484949b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551963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158016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455910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599767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493259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130559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495124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1319175" y="2233519"/>
            <a:ext cx="6680400" cy="1159800"/>
          </a:xfrm>
          <a:prstGeom prst="rect">
            <a:avLst/>
          </a:prstGeom>
        </p:spPr>
        <p:txBody>
          <a:bodyPr spcFirstLastPara="1" wrap="square" lIns="91425" tIns="91425" rIns="91425" bIns="91425" anchor="t" anchorCtr="0">
            <a:noAutofit/>
          </a:bodyPr>
          <a:lstStyle>
            <a:lvl1pPr lvl="0">
              <a:spcBef>
                <a:spcPts val="0"/>
              </a:spcBef>
              <a:spcAft>
                <a:spcPts val="0"/>
              </a:spcAft>
              <a:buSzPts val="5000"/>
              <a:buNone/>
              <a:defRPr sz="5000"/>
            </a:lvl1pPr>
            <a:lvl2pPr lvl="1">
              <a:spcBef>
                <a:spcPts val="0"/>
              </a:spcBef>
              <a:spcAft>
                <a:spcPts val="0"/>
              </a:spcAft>
              <a:buSzPts val="5000"/>
              <a:buNone/>
              <a:defRPr sz="5000"/>
            </a:lvl2pPr>
            <a:lvl3pPr lvl="2">
              <a:spcBef>
                <a:spcPts val="0"/>
              </a:spcBef>
              <a:spcAft>
                <a:spcPts val="0"/>
              </a:spcAft>
              <a:buSzPts val="5000"/>
              <a:buNone/>
              <a:defRPr sz="5000"/>
            </a:lvl3pPr>
            <a:lvl4pPr lvl="3">
              <a:spcBef>
                <a:spcPts val="0"/>
              </a:spcBef>
              <a:spcAft>
                <a:spcPts val="0"/>
              </a:spcAft>
              <a:buSzPts val="5000"/>
              <a:buNone/>
              <a:defRPr sz="5000"/>
            </a:lvl4pPr>
            <a:lvl5pPr lvl="4">
              <a:spcBef>
                <a:spcPts val="0"/>
              </a:spcBef>
              <a:spcAft>
                <a:spcPts val="0"/>
              </a:spcAft>
              <a:buSzPts val="5000"/>
              <a:buNone/>
              <a:defRPr sz="5000"/>
            </a:lvl5pPr>
            <a:lvl6pPr lvl="5">
              <a:spcBef>
                <a:spcPts val="0"/>
              </a:spcBef>
              <a:spcAft>
                <a:spcPts val="0"/>
              </a:spcAft>
              <a:buSzPts val="5000"/>
              <a:buNone/>
              <a:defRPr sz="5000"/>
            </a:lvl6pPr>
            <a:lvl7pPr lvl="6">
              <a:spcBef>
                <a:spcPts val="0"/>
              </a:spcBef>
              <a:spcAft>
                <a:spcPts val="0"/>
              </a:spcAft>
              <a:buSzPts val="5000"/>
              <a:buNone/>
              <a:defRPr sz="5000"/>
            </a:lvl7pPr>
            <a:lvl8pPr lvl="7">
              <a:spcBef>
                <a:spcPts val="0"/>
              </a:spcBef>
              <a:spcAft>
                <a:spcPts val="0"/>
              </a:spcAft>
              <a:buSzPts val="5000"/>
              <a:buNone/>
              <a:defRPr sz="5000"/>
            </a:lvl8pPr>
            <a:lvl9pPr lvl="8">
              <a:spcBef>
                <a:spcPts val="0"/>
              </a:spcBef>
              <a:spcAft>
                <a:spcPts val="0"/>
              </a:spcAft>
              <a:buSzPts val="5000"/>
              <a:buNone/>
              <a:defRPr sz="5000"/>
            </a:lvl9pPr>
          </a:lstStyle>
          <a:p>
            <a:endParaRPr/>
          </a:p>
        </p:txBody>
      </p:sp>
      <p:cxnSp>
        <p:nvCxnSpPr>
          <p:cNvPr id="11" name="Google Shape;11;p2"/>
          <p:cNvCxnSpPr>
            <a:stCxn id="12" idx="4"/>
          </p:cNvCxnSpPr>
          <p:nvPr/>
        </p:nvCxnSpPr>
        <p:spPr>
          <a:xfrm>
            <a:off x="939750" y="2832475"/>
            <a:ext cx="0" cy="2310900"/>
          </a:xfrm>
          <a:prstGeom prst="straightConnector1">
            <a:avLst/>
          </a:prstGeom>
          <a:noFill/>
          <a:ln w="9525" cap="flat" cmpd="sng">
            <a:solidFill>
              <a:schemeClr val="accent5"/>
            </a:solidFill>
            <a:prstDash val="solid"/>
            <a:round/>
            <a:headEnd type="none" w="med" len="med"/>
            <a:tailEnd type="none" w="med" len="med"/>
          </a:ln>
        </p:spPr>
      </p:cxnSp>
      <p:sp>
        <p:nvSpPr>
          <p:cNvPr id="12" name="Google Shape;12;p2"/>
          <p:cNvSpPr/>
          <p:nvPr/>
        </p:nvSpPr>
        <p:spPr>
          <a:xfrm>
            <a:off x="845250" y="2643475"/>
            <a:ext cx="189000" cy="189000"/>
          </a:xfrm>
          <a:prstGeom prst="ellipse">
            <a:avLst/>
          </a:pr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32"/>
        <p:cNvGrpSpPr/>
        <p:nvPr/>
      </p:nvGrpSpPr>
      <p:grpSpPr>
        <a:xfrm>
          <a:off x="0" y="0"/>
          <a:ext cx="0" cy="0"/>
          <a:chOff x="0" y="0"/>
          <a:chExt cx="0" cy="0"/>
        </a:xfrm>
      </p:grpSpPr>
      <p:sp>
        <p:nvSpPr>
          <p:cNvPr id="33" name="Google Shape;33;p6"/>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lvl1pPr lvl="0">
              <a:spcBef>
                <a:spcPts val="0"/>
              </a:spcBef>
              <a:spcAft>
                <a:spcPts val="0"/>
              </a:spcAft>
              <a:buSzPts val="1800"/>
              <a:buNone/>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a:endParaRPr/>
          </a:p>
        </p:txBody>
      </p:sp>
      <p:sp>
        <p:nvSpPr>
          <p:cNvPr id="34" name="Google Shape;34;p6"/>
          <p:cNvSpPr txBox="1">
            <a:spLocks noGrp="1"/>
          </p:cNvSpPr>
          <p:nvPr>
            <p:ph type="body" idx="1"/>
          </p:nvPr>
        </p:nvSpPr>
        <p:spPr>
          <a:xfrm>
            <a:off x="1165475" y="1174117"/>
            <a:ext cx="3306900" cy="37257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35" name="Google Shape;35;p6"/>
          <p:cNvSpPr txBox="1">
            <a:spLocks noGrp="1"/>
          </p:cNvSpPr>
          <p:nvPr>
            <p:ph type="body" idx="2"/>
          </p:nvPr>
        </p:nvSpPr>
        <p:spPr>
          <a:xfrm>
            <a:off x="4671570" y="1174117"/>
            <a:ext cx="3306900" cy="37257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36" name="Google Shape;36;p6"/>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cxnSp>
        <p:nvCxnSpPr>
          <p:cNvPr id="37" name="Google Shape;37;p6"/>
          <p:cNvCxnSpPr/>
          <p:nvPr/>
        </p:nvCxnSpPr>
        <p:spPr>
          <a:xfrm>
            <a:off x="945638" y="0"/>
            <a:ext cx="0" cy="5143500"/>
          </a:xfrm>
          <a:prstGeom prst="straightConnector1">
            <a:avLst/>
          </a:prstGeom>
          <a:noFill/>
          <a:ln w="9525" cap="flat" cmpd="sng">
            <a:solidFill>
              <a:schemeClr val="accent5"/>
            </a:solidFill>
            <a:prstDash val="solid"/>
            <a:round/>
            <a:headEnd type="none" w="med" len="med"/>
            <a:tailEnd type="none" w="med" len="med"/>
          </a:ln>
        </p:spPr>
      </p:cxnSp>
      <p:sp>
        <p:nvSpPr>
          <p:cNvPr id="38" name="Google Shape;38;p6"/>
          <p:cNvSpPr/>
          <p:nvPr/>
        </p:nvSpPr>
        <p:spPr>
          <a:xfrm>
            <a:off x="874396" y="605794"/>
            <a:ext cx="142500" cy="142500"/>
          </a:xfrm>
          <a:prstGeom prst="ellipse">
            <a:avLst/>
          </a:pr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6"/>
          <p:cNvSpPr/>
          <p:nvPr/>
        </p:nvSpPr>
        <p:spPr>
          <a:xfrm>
            <a:off x="844675" y="1400721"/>
            <a:ext cx="201900" cy="201900"/>
          </a:xfrm>
          <a:prstGeom prst="ellipse">
            <a:avLst/>
          </a:prstGeom>
          <a:solidFill>
            <a:srgbClr val="2E3037"/>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9"/>
        <p:cNvGrpSpPr/>
        <p:nvPr/>
      </p:nvGrpSpPr>
      <p:grpSpPr>
        <a:xfrm>
          <a:off x="0" y="0"/>
          <a:ext cx="0" cy="0"/>
          <a:chOff x="0" y="0"/>
          <a:chExt cx="0" cy="0"/>
        </a:xfrm>
      </p:grpSpPr>
      <p:sp>
        <p:nvSpPr>
          <p:cNvPr id="60" name="Google Shape;60;p10"/>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cxnSp>
        <p:nvCxnSpPr>
          <p:cNvPr id="61" name="Google Shape;61;p10"/>
          <p:cNvCxnSpPr/>
          <p:nvPr/>
        </p:nvCxnSpPr>
        <p:spPr>
          <a:xfrm>
            <a:off x="945638" y="0"/>
            <a:ext cx="0" cy="5143500"/>
          </a:xfrm>
          <a:prstGeom prst="straightConnector1">
            <a:avLst/>
          </a:prstGeom>
          <a:noFill/>
          <a:ln w="9525" cap="flat" cmpd="sng">
            <a:solidFill>
              <a:srgbClr val="999FA9"/>
            </a:solidFill>
            <a:prstDash val="solid"/>
            <a:round/>
            <a:headEnd type="none" w="med" len="med"/>
            <a:tailEnd type="none" w="med" len="med"/>
          </a:ln>
        </p:spPr>
      </p:cxnSp>
      <p:sp>
        <p:nvSpPr>
          <p:cNvPr id="62" name="Google Shape;62;p10"/>
          <p:cNvSpPr/>
          <p:nvPr/>
        </p:nvSpPr>
        <p:spPr>
          <a:xfrm>
            <a:off x="844675" y="2470800"/>
            <a:ext cx="201900" cy="201900"/>
          </a:xfrm>
          <a:prstGeom prst="ellipse">
            <a:avLst/>
          </a:prstGeom>
          <a:solidFill>
            <a:srgbClr val="2E3037"/>
          </a:solidFill>
          <a:ln w="9525" cap="flat" cmpd="sng">
            <a:solidFill>
              <a:srgbClr val="999FA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key color">
  <p:cSld name="BLANK_1">
    <p:bg>
      <p:bgPr>
        <a:solidFill>
          <a:schemeClr val="accent1"/>
        </a:solidFill>
        <a:effectLst/>
      </p:bgPr>
    </p:bg>
    <p:spTree>
      <p:nvGrpSpPr>
        <p:cNvPr id="1" name="Shape 63"/>
        <p:cNvGrpSpPr/>
        <p:nvPr/>
      </p:nvGrpSpPr>
      <p:grpSpPr>
        <a:xfrm>
          <a:off x="0" y="0"/>
          <a:ext cx="0" cy="0"/>
          <a:chOff x="0" y="0"/>
          <a:chExt cx="0" cy="0"/>
        </a:xfrm>
      </p:grpSpPr>
      <p:sp>
        <p:nvSpPr>
          <p:cNvPr id="64" name="Google Shape;64;p11"/>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lvl1pPr lvl="0">
              <a:buNone/>
              <a:defRPr>
                <a:solidFill>
                  <a:schemeClr val="dk1"/>
                </a:solidFill>
              </a:defRPr>
            </a:lvl1pPr>
            <a:lvl2pPr lvl="1">
              <a:buNone/>
              <a:defRPr>
                <a:solidFill>
                  <a:schemeClr val="dk1"/>
                </a:solidFill>
              </a:defRPr>
            </a:lvl2pPr>
            <a:lvl3pPr lvl="2">
              <a:buNone/>
              <a:defRPr>
                <a:solidFill>
                  <a:schemeClr val="dk1"/>
                </a:solidFill>
              </a:defRPr>
            </a:lvl3pPr>
            <a:lvl4pPr lvl="3">
              <a:buNone/>
              <a:defRPr>
                <a:solidFill>
                  <a:schemeClr val="dk1"/>
                </a:solidFill>
              </a:defRPr>
            </a:lvl4pPr>
            <a:lvl5pPr lvl="4">
              <a:buNone/>
              <a:defRPr>
                <a:solidFill>
                  <a:schemeClr val="dk1"/>
                </a:solidFill>
              </a:defRPr>
            </a:lvl5pPr>
            <a:lvl6pPr lvl="5">
              <a:buNone/>
              <a:defRPr>
                <a:solidFill>
                  <a:schemeClr val="dk1"/>
                </a:solidFill>
              </a:defRPr>
            </a:lvl6pPr>
            <a:lvl7pPr lvl="6">
              <a:buNone/>
              <a:defRPr>
                <a:solidFill>
                  <a:schemeClr val="dk1"/>
                </a:solidFill>
              </a:defRPr>
            </a:lvl7pPr>
            <a:lvl8pPr lvl="7">
              <a:buNone/>
              <a:defRPr>
                <a:solidFill>
                  <a:schemeClr val="dk1"/>
                </a:solidFill>
              </a:defRPr>
            </a:lvl8pPr>
            <a:lvl9pPr lvl="8">
              <a:buNone/>
              <a:defRPr>
                <a:solidFill>
                  <a:schemeClr val="dk1"/>
                </a:solidFill>
              </a:defRPr>
            </a:lvl9pPr>
          </a:lstStyle>
          <a:p>
            <a:pPr marL="0" lvl="0" indent="0" algn="r" rtl="0">
              <a:spcBef>
                <a:spcPts val="0"/>
              </a:spcBef>
              <a:spcAft>
                <a:spcPts val="0"/>
              </a:spcAft>
              <a:buNone/>
            </a:pPr>
            <a:fld id="{00000000-1234-1234-1234-123412341234}" type="slidenum">
              <a:rPr lang="en"/>
              <a:t>‹#›</a:t>
            </a:fld>
            <a:endParaRPr/>
          </a:p>
        </p:txBody>
      </p:sp>
      <p:cxnSp>
        <p:nvCxnSpPr>
          <p:cNvPr id="65" name="Google Shape;65;p11"/>
          <p:cNvCxnSpPr/>
          <p:nvPr/>
        </p:nvCxnSpPr>
        <p:spPr>
          <a:xfrm>
            <a:off x="945638" y="0"/>
            <a:ext cx="0" cy="5143500"/>
          </a:xfrm>
          <a:prstGeom prst="straightConnector1">
            <a:avLst/>
          </a:prstGeom>
          <a:noFill/>
          <a:ln w="9525" cap="flat" cmpd="sng">
            <a:solidFill>
              <a:schemeClr val="dk1"/>
            </a:solidFill>
            <a:prstDash val="solid"/>
            <a:round/>
            <a:headEnd type="none" w="med" len="med"/>
            <a:tailEnd type="none" w="med" len="med"/>
          </a:ln>
        </p:spPr>
      </p:cxnSp>
      <p:sp>
        <p:nvSpPr>
          <p:cNvPr id="66" name="Google Shape;66;p11"/>
          <p:cNvSpPr/>
          <p:nvPr/>
        </p:nvSpPr>
        <p:spPr>
          <a:xfrm>
            <a:off x="844675" y="2470800"/>
            <a:ext cx="201900" cy="2019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165475" y="549649"/>
            <a:ext cx="6858000" cy="3450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accent1"/>
              </a:buClr>
              <a:buSzPts val="1800"/>
              <a:buFont typeface="Quicksand"/>
              <a:buNone/>
              <a:defRPr sz="1800">
                <a:solidFill>
                  <a:schemeClr val="accent1"/>
                </a:solidFill>
                <a:latin typeface="Quicksand"/>
                <a:ea typeface="Quicksand"/>
                <a:cs typeface="Quicksand"/>
                <a:sym typeface="Quicksand"/>
              </a:defRPr>
            </a:lvl1pPr>
            <a:lvl2pPr lvl="1">
              <a:spcBef>
                <a:spcPts val="0"/>
              </a:spcBef>
              <a:spcAft>
                <a:spcPts val="0"/>
              </a:spcAft>
              <a:buClr>
                <a:schemeClr val="accent1"/>
              </a:buClr>
              <a:buSzPts val="1800"/>
              <a:buFont typeface="Quicksand"/>
              <a:buNone/>
              <a:defRPr sz="1800">
                <a:solidFill>
                  <a:schemeClr val="accent1"/>
                </a:solidFill>
                <a:latin typeface="Quicksand"/>
                <a:ea typeface="Quicksand"/>
                <a:cs typeface="Quicksand"/>
                <a:sym typeface="Quicksand"/>
              </a:defRPr>
            </a:lvl2pPr>
            <a:lvl3pPr lvl="2">
              <a:spcBef>
                <a:spcPts val="0"/>
              </a:spcBef>
              <a:spcAft>
                <a:spcPts val="0"/>
              </a:spcAft>
              <a:buClr>
                <a:schemeClr val="accent1"/>
              </a:buClr>
              <a:buSzPts val="1800"/>
              <a:buFont typeface="Quicksand"/>
              <a:buNone/>
              <a:defRPr sz="1800">
                <a:solidFill>
                  <a:schemeClr val="accent1"/>
                </a:solidFill>
                <a:latin typeface="Quicksand"/>
                <a:ea typeface="Quicksand"/>
                <a:cs typeface="Quicksand"/>
                <a:sym typeface="Quicksand"/>
              </a:defRPr>
            </a:lvl3pPr>
            <a:lvl4pPr lvl="3">
              <a:spcBef>
                <a:spcPts val="0"/>
              </a:spcBef>
              <a:spcAft>
                <a:spcPts val="0"/>
              </a:spcAft>
              <a:buClr>
                <a:schemeClr val="accent1"/>
              </a:buClr>
              <a:buSzPts val="1800"/>
              <a:buFont typeface="Quicksand"/>
              <a:buNone/>
              <a:defRPr sz="1800">
                <a:solidFill>
                  <a:schemeClr val="accent1"/>
                </a:solidFill>
                <a:latin typeface="Quicksand"/>
                <a:ea typeface="Quicksand"/>
                <a:cs typeface="Quicksand"/>
                <a:sym typeface="Quicksand"/>
              </a:defRPr>
            </a:lvl4pPr>
            <a:lvl5pPr lvl="4">
              <a:spcBef>
                <a:spcPts val="0"/>
              </a:spcBef>
              <a:spcAft>
                <a:spcPts val="0"/>
              </a:spcAft>
              <a:buClr>
                <a:schemeClr val="accent1"/>
              </a:buClr>
              <a:buSzPts val="1800"/>
              <a:buFont typeface="Quicksand"/>
              <a:buNone/>
              <a:defRPr sz="1800">
                <a:solidFill>
                  <a:schemeClr val="accent1"/>
                </a:solidFill>
                <a:latin typeface="Quicksand"/>
                <a:ea typeface="Quicksand"/>
                <a:cs typeface="Quicksand"/>
                <a:sym typeface="Quicksand"/>
              </a:defRPr>
            </a:lvl5pPr>
            <a:lvl6pPr lvl="5">
              <a:spcBef>
                <a:spcPts val="0"/>
              </a:spcBef>
              <a:spcAft>
                <a:spcPts val="0"/>
              </a:spcAft>
              <a:buClr>
                <a:schemeClr val="accent1"/>
              </a:buClr>
              <a:buSzPts val="1800"/>
              <a:buFont typeface="Quicksand"/>
              <a:buNone/>
              <a:defRPr sz="1800">
                <a:solidFill>
                  <a:schemeClr val="accent1"/>
                </a:solidFill>
                <a:latin typeface="Quicksand"/>
                <a:ea typeface="Quicksand"/>
                <a:cs typeface="Quicksand"/>
                <a:sym typeface="Quicksand"/>
              </a:defRPr>
            </a:lvl6pPr>
            <a:lvl7pPr lvl="6">
              <a:spcBef>
                <a:spcPts val="0"/>
              </a:spcBef>
              <a:spcAft>
                <a:spcPts val="0"/>
              </a:spcAft>
              <a:buClr>
                <a:schemeClr val="accent1"/>
              </a:buClr>
              <a:buSzPts val="1800"/>
              <a:buFont typeface="Quicksand"/>
              <a:buNone/>
              <a:defRPr sz="1800">
                <a:solidFill>
                  <a:schemeClr val="accent1"/>
                </a:solidFill>
                <a:latin typeface="Quicksand"/>
                <a:ea typeface="Quicksand"/>
                <a:cs typeface="Quicksand"/>
                <a:sym typeface="Quicksand"/>
              </a:defRPr>
            </a:lvl7pPr>
            <a:lvl8pPr lvl="7">
              <a:spcBef>
                <a:spcPts val="0"/>
              </a:spcBef>
              <a:spcAft>
                <a:spcPts val="0"/>
              </a:spcAft>
              <a:buClr>
                <a:schemeClr val="accent1"/>
              </a:buClr>
              <a:buSzPts val="1800"/>
              <a:buFont typeface="Quicksand"/>
              <a:buNone/>
              <a:defRPr sz="1800">
                <a:solidFill>
                  <a:schemeClr val="accent1"/>
                </a:solidFill>
                <a:latin typeface="Quicksand"/>
                <a:ea typeface="Quicksand"/>
                <a:cs typeface="Quicksand"/>
                <a:sym typeface="Quicksand"/>
              </a:defRPr>
            </a:lvl8pPr>
            <a:lvl9pPr lvl="8">
              <a:spcBef>
                <a:spcPts val="0"/>
              </a:spcBef>
              <a:spcAft>
                <a:spcPts val="0"/>
              </a:spcAft>
              <a:buClr>
                <a:schemeClr val="accent1"/>
              </a:buClr>
              <a:buSzPts val="1800"/>
              <a:buFont typeface="Quicksand"/>
              <a:buNone/>
              <a:defRPr sz="1800">
                <a:solidFill>
                  <a:schemeClr val="accent1"/>
                </a:solidFill>
                <a:latin typeface="Quicksand"/>
                <a:ea typeface="Quicksand"/>
                <a:cs typeface="Quicksand"/>
                <a:sym typeface="Quicksand"/>
              </a:defRPr>
            </a:lvl9pPr>
          </a:lstStyle>
          <a:p>
            <a:endParaRPr/>
          </a:p>
        </p:txBody>
      </p:sp>
      <p:sp>
        <p:nvSpPr>
          <p:cNvPr id="7" name="Google Shape;7;p1"/>
          <p:cNvSpPr txBox="1">
            <a:spLocks noGrp="1"/>
          </p:cNvSpPr>
          <p:nvPr>
            <p:ph type="body" idx="1"/>
          </p:nvPr>
        </p:nvSpPr>
        <p:spPr>
          <a:xfrm>
            <a:off x="1165498" y="1086799"/>
            <a:ext cx="6858000" cy="3725700"/>
          </a:xfrm>
          <a:prstGeom prst="rect">
            <a:avLst/>
          </a:prstGeom>
          <a:noFill/>
          <a:ln>
            <a:noFill/>
          </a:ln>
        </p:spPr>
        <p:txBody>
          <a:bodyPr spcFirstLastPara="1" wrap="square" lIns="91425" tIns="91425" rIns="91425" bIns="91425" anchor="t" anchorCtr="0">
            <a:noAutofit/>
          </a:bodyPr>
          <a:lstStyle>
            <a:lvl1pPr marL="457200" lvl="0" indent="-381000">
              <a:spcBef>
                <a:spcPts val="600"/>
              </a:spcBef>
              <a:spcAft>
                <a:spcPts val="0"/>
              </a:spcAft>
              <a:buClr>
                <a:schemeClr val="accent1"/>
              </a:buClr>
              <a:buSzPts val="2400"/>
              <a:buFont typeface="Quicksand"/>
              <a:buChar char="◦"/>
              <a:defRPr sz="2400">
                <a:solidFill>
                  <a:schemeClr val="lt1"/>
                </a:solidFill>
                <a:latin typeface="Quicksand"/>
                <a:ea typeface="Quicksand"/>
                <a:cs typeface="Quicksand"/>
                <a:sym typeface="Quicksand"/>
              </a:defRPr>
            </a:lvl1pPr>
            <a:lvl2pPr marL="914400" lvl="1" indent="-381000">
              <a:spcBef>
                <a:spcPts val="0"/>
              </a:spcBef>
              <a:spcAft>
                <a:spcPts val="0"/>
              </a:spcAft>
              <a:buClr>
                <a:schemeClr val="accent1"/>
              </a:buClr>
              <a:buSzPts val="2400"/>
              <a:buFont typeface="Quicksand"/>
              <a:buChar char="▫"/>
              <a:defRPr sz="2400">
                <a:solidFill>
                  <a:schemeClr val="lt1"/>
                </a:solidFill>
                <a:latin typeface="Quicksand"/>
                <a:ea typeface="Quicksand"/>
                <a:cs typeface="Quicksand"/>
                <a:sym typeface="Quicksand"/>
              </a:defRPr>
            </a:lvl2pPr>
            <a:lvl3pPr marL="1371600" lvl="2" indent="-381000">
              <a:spcBef>
                <a:spcPts val="0"/>
              </a:spcBef>
              <a:spcAft>
                <a:spcPts val="0"/>
              </a:spcAft>
              <a:buClr>
                <a:schemeClr val="accent1"/>
              </a:buClr>
              <a:buSzPts val="2400"/>
              <a:buFont typeface="Quicksand"/>
              <a:buChar char="■"/>
              <a:defRPr sz="2400">
                <a:solidFill>
                  <a:schemeClr val="lt1"/>
                </a:solidFill>
                <a:latin typeface="Quicksand"/>
                <a:ea typeface="Quicksand"/>
                <a:cs typeface="Quicksand"/>
                <a:sym typeface="Quicksand"/>
              </a:defRPr>
            </a:lvl3pPr>
            <a:lvl4pPr marL="1828800" lvl="3" indent="-381000">
              <a:spcBef>
                <a:spcPts val="0"/>
              </a:spcBef>
              <a:spcAft>
                <a:spcPts val="0"/>
              </a:spcAft>
              <a:buClr>
                <a:schemeClr val="lt1"/>
              </a:buClr>
              <a:buSzPts val="2400"/>
              <a:buFont typeface="Quicksand"/>
              <a:buChar char="●"/>
              <a:defRPr sz="2400">
                <a:solidFill>
                  <a:schemeClr val="lt1"/>
                </a:solidFill>
                <a:latin typeface="Quicksand"/>
                <a:ea typeface="Quicksand"/>
                <a:cs typeface="Quicksand"/>
                <a:sym typeface="Quicksand"/>
              </a:defRPr>
            </a:lvl4pPr>
            <a:lvl5pPr marL="2286000" lvl="4" indent="-381000">
              <a:spcBef>
                <a:spcPts val="0"/>
              </a:spcBef>
              <a:spcAft>
                <a:spcPts val="0"/>
              </a:spcAft>
              <a:buClr>
                <a:schemeClr val="lt1"/>
              </a:buClr>
              <a:buSzPts val="2400"/>
              <a:buFont typeface="Quicksand"/>
              <a:buChar char="○"/>
              <a:defRPr sz="2400">
                <a:solidFill>
                  <a:schemeClr val="lt1"/>
                </a:solidFill>
                <a:latin typeface="Quicksand"/>
                <a:ea typeface="Quicksand"/>
                <a:cs typeface="Quicksand"/>
                <a:sym typeface="Quicksand"/>
              </a:defRPr>
            </a:lvl5pPr>
            <a:lvl6pPr marL="2743200" lvl="5" indent="-381000">
              <a:spcBef>
                <a:spcPts val="0"/>
              </a:spcBef>
              <a:spcAft>
                <a:spcPts val="0"/>
              </a:spcAft>
              <a:buClr>
                <a:schemeClr val="lt1"/>
              </a:buClr>
              <a:buSzPts val="2400"/>
              <a:buFont typeface="Quicksand"/>
              <a:buChar char="■"/>
              <a:defRPr sz="2400">
                <a:solidFill>
                  <a:schemeClr val="lt1"/>
                </a:solidFill>
                <a:latin typeface="Quicksand"/>
                <a:ea typeface="Quicksand"/>
                <a:cs typeface="Quicksand"/>
                <a:sym typeface="Quicksand"/>
              </a:defRPr>
            </a:lvl6pPr>
            <a:lvl7pPr marL="3200400" lvl="6" indent="-381000">
              <a:spcBef>
                <a:spcPts val="0"/>
              </a:spcBef>
              <a:spcAft>
                <a:spcPts val="0"/>
              </a:spcAft>
              <a:buClr>
                <a:schemeClr val="lt1"/>
              </a:buClr>
              <a:buSzPts val="2400"/>
              <a:buFont typeface="Quicksand"/>
              <a:buChar char="●"/>
              <a:defRPr sz="2400">
                <a:solidFill>
                  <a:schemeClr val="lt1"/>
                </a:solidFill>
                <a:latin typeface="Quicksand"/>
                <a:ea typeface="Quicksand"/>
                <a:cs typeface="Quicksand"/>
                <a:sym typeface="Quicksand"/>
              </a:defRPr>
            </a:lvl7pPr>
            <a:lvl8pPr marL="3657600" lvl="7" indent="-381000">
              <a:spcBef>
                <a:spcPts val="0"/>
              </a:spcBef>
              <a:spcAft>
                <a:spcPts val="0"/>
              </a:spcAft>
              <a:buClr>
                <a:schemeClr val="lt1"/>
              </a:buClr>
              <a:buSzPts val="2400"/>
              <a:buFont typeface="Quicksand"/>
              <a:buChar char="○"/>
              <a:defRPr sz="2400">
                <a:solidFill>
                  <a:schemeClr val="lt1"/>
                </a:solidFill>
                <a:latin typeface="Quicksand"/>
                <a:ea typeface="Quicksand"/>
                <a:cs typeface="Quicksand"/>
                <a:sym typeface="Quicksand"/>
              </a:defRPr>
            </a:lvl8pPr>
            <a:lvl9pPr marL="4114800" lvl="8" indent="-381000">
              <a:spcBef>
                <a:spcPts val="0"/>
              </a:spcBef>
              <a:spcAft>
                <a:spcPts val="0"/>
              </a:spcAft>
              <a:buClr>
                <a:schemeClr val="lt1"/>
              </a:buClr>
              <a:buSzPts val="2400"/>
              <a:buFont typeface="Quicksand"/>
              <a:buChar char="■"/>
              <a:defRPr sz="2400">
                <a:solidFill>
                  <a:schemeClr val="lt1"/>
                </a:solidFill>
                <a:latin typeface="Quicksand"/>
                <a:ea typeface="Quicksand"/>
                <a:cs typeface="Quicksand"/>
                <a:sym typeface="Quicksand"/>
              </a:defRPr>
            </a:lvl9pPr>
          </a:lstStyle>
          <a:p>
            <a:endParaRPr/>
          </a:p>
        </p:txBody>
      </p:sp>
      <p:sp>
        <p:nvSpPr>
          <p:cNvPr id="8" name="Google Shape;8;p1"/>
          <p:cNvSpPr txBox="1">
            <a:spLocks noGrp="1"/>
          </p:cNvSpPr>
          <p:nvPr>
            <p:ph type="sldNum" idx="12"/>
          </p:nvPr>
        </p:nvSpPr>
        <p:spPr>
          <a:xfrm>
            <a:off x="8523157" y="4752131"/>
            <a:ext cx="548700" cy="315300"/>
          </a:xfrm>
          <a:prstGeom prst="rect">
            <a:avLst/>
          </a:prstGeom>
          <a:noFill/>
          <a:ln>
            <a:noFill/>
          </a:ln>
        </p:spPr>
        <p:txBody>
          <a:bodyPr spcFirstLastPara="1" wrap="square" lIns="91425" tIns="91425" rIns="91425" bIns="91425" anchor="t" anchorCtr="0">
            <a:noAutofit/>
          </a:bodyPr>
          <a:lstStyle>
            <a:lvl1pPr lvl="0" algn="r">
              <a:buNone/>
              <a:defRPr sz="1200">
                <a:solidFill>
                  <a:schemeClr val="accent1"/>
                </a:solidFill>
                <a:latin typeface="Quicksand"/>
                <a:ea typeface="Quicksand"/>
                <a:cs typeface="Quicksand"/>
                <a:sym typeface="Quicksand"/>
              </a:defRPr>
            </a:lvl1pPr>
            <a:lvl2pPr lvl="1" algn="r">
              <a:buNone/>
              <a:defRPr sz="1200">
                <a:solidFill>
                  <a:schemeClr val="accent1"/>
                </a:solidFill>
                <a:latin typeface="Quicksand"/>
                <a:ea typeface="Quicksand"/>
                <a:cs typeface="Quicksand"/>
                <a:sym typeface="Quicksand"/>
              </a:defRPr>
            </a:lvl2pPr>
            <a:lvl3pPr lvl="2" algn="r">
              <a:buNone/>
              <a:defRPr sz="1200">
                <a:solidFill>
                  <a:schemeClr val="accent1"/>
                </a:solidFill>
                <a:latin typeface="Quicksand"/>
                <a:ea typeface="Quicksand"/>
                <a:cs typeface="Quicksand"/>
                <a:sym typeface="Quicksand"/>
              </a:defRPr>
            </a:lvl3pPr>
            <a:lvl4pPr lvl="3" algn="r">
              <a:buNone/>
              <a:defRPr sz="1200">
                <a:solidFill>
                  <a:schemeClr val="accent1"/>
                </a:solidFill>
                <a:latin typeface="Quicksand"/>
                <a:ea typeface="Quicksand"/>
                <a:cs typeface="Quicksand"/>
                <a:sym typeface="Quicksand"/>
              </a:defRPr>
            </a:lvl4pPr>
            <a:lvl5pPr lvl="4" algn="r">
              <a:buNone/>
              <a:defRPr sz="1200">
                <a:solidFill>
                  <a:schemeClr val="accent1"/>
                </a:solidFill>
                <a:latin typeface="Quicksand"/>
                <a:ea typeface="Quicksand"/>
                <a:cs typeface="Quicksand"/>
                <a:sym typeface="Quicksand"/>
              </a:defRPr>
            </a:lvl5pPr>
            <a:lvl6pPr lvl="5" algn="r">
              <a:buNone/>
              <a:defRPr sz="1200">
                <a:solidFill>
                  <a:schemeClr val="accent1"/>
                </a:solidFill>
                <a:latin typeface="Quicksand"/>
                <a:ea typeface="Quicksand"/>
                <a:cs typeface="Quicksand"/>
                <a:sym typeface="Quicksand"/>
              </a:defRPr>
            </a:lvl6pPr>
            <a:lvl7pPr lvl="6" algn="r">
              <a:buNone/>
              <a:defRPr sz="1200">
                <a:solidFill>
                  <a:schemeClr val="accent1"/>
                </a:solidFill>
                <a:latin typeface="Quicksand"/>
                <a:ea typeface="Quicksand"/>
                <a:cs typeface="Quicksand"/>
                <a:sym typeface="Quicksand"/>
              </a:defRPr>
            </a:lvl7pPr>
            <a:lvl8pPr lvl="7" algn="r">
              <a:buNone/>
              <a:defRPr sz="1200">
                <a:solidFill>
                  <a:schemeClr val="accent1"/>
                </a:solidFill>
                <a:latin typeface="Quicksand"/>
                <a:ea typeface="Quicksand"/>
                <a:cs typeface="Quicksand"/>
                <a:sym typeface="Quicksand"/>
              </a:defRPr>
            </a:lvl8pPr>
            <a:lvl9pPr lvl="8" algn="r">
              <a:buNone/>
              <a:defRPr sz="1200">
                <a:solidFill>
                  <a:schemeClr val="accent1"/>
                </a:solidFill>
                <a:latin typeface="Quicksand"/>
                <a:ea typeface="Quicksand"/>
                <a:cs typeface="Quicksand"/>
                <a:sym typeface="Quicksand"/>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2" r:id="rId2"/>
    <p:sldLayoutId id="2147483656" r:id="rId3"/>
    <p:sldLayoutId id="2147483657" r:id="rId4"/>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2"/>
          <p:cNvSpPr txBox="1">
            <a:spLocks noGrp="1"/>
          </p:cNvSpPr>
          <p:nvPr>
            <p:ph type="ctrTitle"/>
          </p:nvPr>
        </p:nvSpPr>
        <p:spPr>
          <a:xfrm>
            <a:off x="1319175" y="2233519"/>
            <a:ext cx="6680400" cy="1159800"/>
          </a:xfrm>
          <a:prstGeom prst="rect">
            <a:avLst/>
          </a:prstGeom>
        </p:spPr>
        <p:txBody>
          <a:bodyPr spcFirstLastPara="1" wrap="square" lIns="91425" tIns="91425" rIns="91425" bIns="91425" anchor="t" anchorCtr="0">
            <a:noAutofit/>
          </a:bodyPr>
          <a:lstStyle/>
          <a:p>
            <a:pPr lvl="0"/>
            <a:r>
              <a:rPr lang="en-US" sz="2500" dirty="0"/>
              <a:t>Final Year Project 2021 Higher Diploma in Computer Science</a:t>
            </a:r>
            <a:br>
              <a:rPr lang="en-US" sz="2500" dirty="0"/>
            </a:br>
            <a:br>
              <a:rPr lang="en-US" sz="2500" dirty="0"/>
            </a:br>
            <a:r>
              <a:rPr lang="en" sz="2500" dirty="0"/>
              <a:t>Dermot Sheerin - 20086620</a:t>
            </a:r>
            <a:endParaRPr sz="2500" dirty="0"/>
          </a:p>
        </p:txBody>
      </p:sp>
    </p:spTree>
  </p:cSld>
  <p:clrMapOvr>
    <a:masterClrMapping/>
  </p:clrMapOvr>
  <p:transition>
    <p:fade thruBlk="1"/>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13"/>
          <p:cNvSpPr txBox="1">
            <a:spLocks noGrp="1"/>
          </p:cNvSpPr>
          <p:nvPr>
            <p:ph type="title"/>
          </p:nvPr>
        </p:nvSpPr>
        <p:spPr>
          <a:xfrm>
            <a:off x="1143000" y="512618"/>
            <a:ext cx="6858000" cy="374072"/>
          </a:xfrm>
          <a:prstGeom prst="rect">
            <a:avLst/>
          </a:prstGeom>
        </p:spPr>
        <p:txBody>
          <a:bodyPr spcFirstLastPara="1" wrap="square" lIns="91425" tIns="91425" rIns="91425" bIns="91425" anchor="b" anchorCtr="0">
            <a:noAutofit/>
          </a:bodyPr>
          <a:lstStyle/>
          <a:p>
            <a:r>
              <a:rPr lang="en-US" b="1" dirty="0"/>
              <a:t>20k Test - Express V’s </a:t>
            </a:r>
            <a:r>
              <a:rPr lang="en-US" b="1" dirty="0" err="1"/>
              <a:t>Fastify</a:t>
            </a:r>
            <a:r>
              <a:rPr lang="en-US" b="1" dirty="0"/>
              <a:t> Web Framework Test</a:t>
            </a:r>
            <a:endParaRPr lang="en-US" dirty="0"/>
          </a:p>
        </p:txBody>
      </p:sp>
      <p:sp>
        <p:nvSpPr>
          <p:cNvPr id="80" name="Google Shape;80;p13"/>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10</a:t>
            </a:fld>
            <a:endParaRPr/>
          </a:p>
        </p:txBody>
      </p:sp>
      <p:sp>
        <p:nvSpPr>
          <p:cNvPr id="6" name="Google Shape;109;p17">
            <a:extLst>
              <a:ext uri="{FF2B5EF4-FFF2-40B4-BE49-F238E27FC236}">
                <a16:creationId xmlns:a16="http://schemas.microsoft.com/office/drawing/2014/main" id="{CF077E3E-2871-4871-BAD0-28888FD1C9C0}"/>
              </a:ext>
            </a:extLst>
          </p:cNvPr>
          <p:cNvSpPr txBox="1">
            <a:spLocks noGrp="1"/>
          </p:cNvSpPr>
          <p:nvPr>
            <p:ph type="body" idx="1"/>
          </p:nvPr>
        </p:nvSpPr>
        <p:spPr>
          <a:xfrm>
            <a:off x="1182283" y="3254059"/>
            <a:ext cx="6954279" cy="1813372"/>
          </a:xfrm>
          <a:prstGeom prst="rect">
            <a:avLst/>
          </a:prstGeom>
        </p:spPr>
        <p:txBody>
          <a:bodyPr spcFirstLastPara="1" wrap="square" lIns="91425" tIns="91425" rIns="91425" bIns="91425" anchor="t" anchorCtr="0">
            <a:noAutofit/>
          </a:bodyPr>
          <a:lstStyle/>
          <a:p>
            <a:pPr lvl="0" indent="-381000">
              <a:buSzPts val="2400"/>
            </a:pPr>
            <a:r>
              <a:rPr lang="en-US" sz="1200" b="1" dirty="0">
                <a:solidFill>
                  <a:schemeClr val="accent1"/>
                </a:solidFill>
              </a:rPr>
              <a:t>The chat generator is a modular design, effectively allowing different technologies to be swapped in or out at relative ease. </a:t>
            </a:r>
          </a:p>
          <a:p>
            <a:pPr lvl="0" indent="-381000">
              <a:buSzPts val="2400"/>
            </a:pPr>
            <a:r>
              <a:rPr lang="en-US" sz="1200" b="1" dirty="0">
                <a:solidFill>
                  <a:schemeClr val="accent1"/>
                </a:solidFill>
              </a:rPr>
              <a:t>An example of this is discussed in the report where I assess the performance of Express Web Framework versus </a:t>
            </a:r>
            <a:r>
              <a:rPr lang="en-US" sz="1200" b="1" dirty="0" err="1">
                <a:solidFill>
                  <a:schemeClr val="accent1"/>
                </a:solidFill>
              </a:rPr>
              <a:t>Fastify</a:t>
            </a:r>
            <a:r>
              <a:rPr lang="en-US" sz="1200" b="1" dirty="0">
                <a:solidFill>
                  <a:schemeClr val="accent1"/>
                </a:solidFill>
              </a:rPr>
              <a:t> Web Framework for a 20k chat run</a:t>
            </a:r>
          </a:p>
          <a:p>
            <a:pPr lvl="0" indent="-381000">
              <a:buSzPts val="2400"/>
            </a:pPr>
            <a:r>
              <a:rPr lang="en-US" sz="1200" b="1" dirty="0">
                <a:solidFill>
                  <a:schemeClr val="accent1"/>
                </a:solidFill>
              </a:rPr>
              <a:t>The test uncovered an issue with my </a:t>
            </a:r>
            <a:r>
              <a:rPr lang="en-US" sz="1200" b="1" dirty="0" err="1">
                <a:solidFill>
                  <a:schemeClr val="accent1"/>
                </a:solidFill>
              </a:rPr>
              <a:t>Fastify</a:t>
            </a:r>
            <a:r>
              <a:rPr lang="en-US" sz="1200" b="1" dirty="0">
                <a:solidFill>
                  <a:schemeClr val="accent1"/>
                </a:solidFill>
              </a:rPr>
              <a:t> implementation that caused high memory usage of the chat generator. The Realtime UI resource usage graph captured this information allowing me to track down the root cause - The chat generator was failing to release memory caused by too many open network sockets.</a:t>
            </a:r>
          </a:p>
        </p:txBody>
      </p:sp>
      <p:pic>
        <p:nvPicPr>
          <p:cNvPr id="7" name="Picture 6">
            <a:extLst>
              <a:ext uri="{FF2B5EF4-FFF2-40B4-BE49-F238E27FC236}">
                <a16:creationId xmlns:a16="http://schemas.microsoft.com/office/drawing/2014/main" id="{16D4255F-A803-4546-9B9D-49E23FA53032}"/>
              </a:ext>
            </a:extLst>
          </p:cNvPr>
          <p:cNvPicPr/>
          <p:nvPr/>
        </p:nvPicPr>
        <p:blipFill>
          <a:blip r:embed="rId3"/>
          <a:stretch>
            <a:fillRect/>
          </a:stretch>
        </p:blipFill>
        <p:spPr>
          <a:xfrm>
            <a:off x="1336451" y="1001247"/>
            <a:ext cx="4096161" cy="2061067"/>
          </a:xfrm>
          <a:prstGeom prst="rect">
            <a:avLst/>
          </a:prstGeom>
        </p:spPr>
      </p:pic>
      <p:pic>
        <p:nvPicPr>
          <p:cNvPr id="8" name="Picture 7">
            <a:extLst>
              <a:ext uri="{FF2B5EF4-FFF2-40B4-BE49-F238E27FC236}">
                <a16:creationId xmlns:a16="http://schemas.microsoft.com/office/drawing/2014/main" id="{6F42A6DD-5A51-4A43-9555-26BB739804D7}"/>
              </a:ext>
            </a:extLst>
          </p:cNvPr>
          <p:cNvPicPr/>
          <p:nvPr/>
        </p:nvPicPr>
        <p:blipFill>
          <a:blip r:embed="rId4"/>
          <a:stretch>
            <a:fillRect/>
          </a:stretch>
        </p:blipFill>
        <p:spPr>
          <a:xfrm>
            <a:off x="4659423" y="1169712"/>
            <a:ext cx="4096161" cy="2138264"/>
          </a:xfrm>
          <a:prstGeom prst="rect">
            <a:avLst/>
          </a:prstGeom>
        </p:spPr>
      </p:pic>
    </p:spTree>
    <p:extLst>
      <p:ext uri="{BB962C8B-B14F-4D97-AF65-F5344CB8AC3E}">
        <p14:creationId xmlns:p14="http://schemas.microsoft.com/office/powerpoint/2010/main" val="2547741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26"/>
          <p:cNvSpPr txBox="1">
            <a:spLocks noGrp="1"/>
          </p:cNvSpPr>
          <p:nvPr>
            <p:ph type="ctrTitle" idx="4294967295"/>
          </p:nvPr>
        </p:nvSpPr>
        <p:spPr>
          <a:xfrm>
            <a:off x="1649338" y="1991850"/>
            <a:ext cx="4776600" cy="1159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6000" b="1" dirty="0">
                <a:solidFill>
                  <a:schemeClr val="dk1"/>
                </a:solidFill>
              </a:rPr>
              <a:t>Live Demo</a:t>
            </a:r>
            <a:endParaRPr sz="6000" b="1" dirty="0">
              <a:solidFill>
                <a:schemeClr val="dk1"/>
              </a:solidFill>
            </a:endParaRPr>
          </a:p>
        </p:txBody>
      </p:sp>
      <p:sp>
        <p:nvSpPr>
          <p:cNvPr id="203" name="Google Shape;203;p26"/>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11</a:t>
            </a:fld>
            <a:endParaRPr/>
          </a:p>
        </p:txBody>
      </p:sp>
    </p:spTree>
    <p:extLst>
      <p:ext uri="{BB962C8B-B14F-4D97-AF65-F5344CB8AC3E}">
        <p14:creationId xmlns:p14="http://schemas.microsoft.com/office/powerpoint/2010/main" val="21363930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13"/>
          <p:cNvSpPr txBox="1">
            <a:spLocks noGrp="1"/>
          </p:cNvSpPr>
          <p:nvPr>
            <p:ph type="title"/>
          </p:nvPr>
        </p:nvSpPr>
        <p:spPr>
          <a:xfrm>
            <a:off x="1143000" y="512618"/>
            <a:ext cx="6858000" cy="374072"/>
          </a:xfrm>
          <a:prstGeom prst="rect">
            <a:avLst/>
          </a:prstGeom>
        </p:spPr>
        <p:txBody>
          <a:bodyPr spcFirstLastPara="1" wrap="square" lIns="91425" tIns="91425" rIns="91425" bIns="91425" anchor="b" anchorCtr="0">
            <a:noAutofit/>
          </a:bodyPr>
          <a:lstStyle/>
          <a:p>
            <a:r>
              <a:rPr lang="en-IE" b="1" dirty="0"/>
              <a:t>Problems Encountered</a:t>
            </a:r>
            <a:endParaRPr lang="en-US" b="1" dirty="0"/>
          </a:p>
        </p:txBody>
      </p:sp>
      <p:sp>
        <p:nvSpPr>
          <p:cNvPr id="80" name="Google Shape;80;p13"/>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12</a:t>
            </a:fld>
            <a:endParaRPr/>
          </a:p>
        </p:txBody>
      </p:sp>
      <p:sp>
        <p:nvSpPr>
          <p:cNvPr id="4" name="Google Shape;109;p17">
            <a:extLst>
              <a:ext uri="{FF2B5EF4-FFF2-40B4-BE49-F238E27FC236}">
                <a16:creationId xmlns:a16="http://schemas.microsoft.com/office/drawing/2014/main" id="{18485F63-2ADA-4B61-8922-33529FF1EF17}"/>
              </a:ext>
            </a:extLst>
          </p:cNvPr>
          <p:cNvSpPr txBox="1">
            <a:spLocks noGrp="1"/>
          </p:cNvSpPr>
          <p:nvPr>
            <p:ph type="body" idx="1"/>
          </p:nvPr>
        </p:nvSpPr>
        <p:spPr>
          <a:xfrm>
            <a:off x="1570980" y="1134829"/>
            <a:ext cx="5865664" cy="3617302"/>
          </a:xfrm>
          <a:prstGeom prst="rect">
            <a:avLst/>
          </a:prstGeom>
        </p:spPr>
        <p:txBody>
          <a:bodyPr spcFirstLastPara="1" wrap="square" lIns="91425" tIns="91425" rIns="91425" bIns="91425" anchor="t" anchorCtr="0">
            <a:noAutofit/>
          </a:bodyPr>
          <a:lstStyle/>
          <a:p>
            <a:pPr lvl="0" indent="-381000">
              <a:buSzPts val="2400"/>
            </a:pPr>
            <a:r>
              <a:rPr lang="en-US" sz="1200" b="1" dirty="0">
                <a:solidFill>
                  <a:schemeClr val="bg1"/>
                </a:solidFill>
              </a:rPr>
              <a:t>Optimizing Realtime Chat Statistics Display.</a:t>
            </a:r>
            <a:br>
              <a:rPr lang="en-US" sz="1200" b="1" dirty="0">
                <a:solidFill>
                  <a:schemeClr val="bg1"/>
                </a:solidFill>
              </a:rPr>
            </a:br>
            <a:r>
              <a:rPr lang="en-US" sz="1200" b="1" dirty="0">
                <a:solidFill>
                  <a:schemeClr val="bg1"/>
                </a:solidFill>
              </a:rPr>
              <a:t>Initially I was using a custom React Hook to fetch the statistics every 5 seconds.</a:t>
            </a:r>
            <a:br>
              <a:rPr lang="en-US" sz="1200" b="1" dirty="0">
                <a:solidFill>
                  <a:schemeClr val="bg1"/>
                </a:solidFill>
              </a:rPr>
            </a:br>
            <a:r>
              <a:rPr lang="en-US" sz="1200" b="1" dirty="0">
                <a:solidFill>
                  <a:schemeClr val="bg1"/>
                </a:solidFill>
              </a:rPr>
              <a:t>Solution: Socket IO - </a:t>
            </a:r>
            <a:r>
              <a:rPr lang="en-US" sz="1200" b="1" dirty="0" err="1">
                <a:solidFill>
                  <a:schemeClr val="bg1"/>
                </a:solidFill>
              </a:rPr>
              <a:t>WebSockets</a:t>
            </a:r>
            <a:r>
              <a:rPr lang="en-US" sz="1200" b="1" dirty="0">
                <a:solidFill>
                  <a:schemeClr val="bg1"/>
                </a:solidFill>
              </a:rPr>
              <a:t> allow for a higher amount of efficiency compared to REST because they do not require the HTTP request/response overhead for each message sent and received.</a:t>
            </a:r>
          </a:p>
          <a:p>
            <a:pPr lvl="0" indent="-381000">
              <a:buSzPts val="2400"/>
            </a:pPr>
            <a:r>
              <a:rPr lang="en-US" sz="1200" b="1" dirty="0">
                <a:solidFill>
                  <a:schemeClr val="bg1"/>
                </a:solidFill>
              </a:rPr>
              <a:t>High Memory Usage during </a:t>
            </a:r>
            <a:r>
              <a:rPr lang="en-US" sz="1200" b="1" dirty="0" err="1">
                <a:solidFill>
                  <a:schemeClr val="bg1"/>
                </a:solidFill>
              </a:rPr>
              <a:t>Fastify</a:t>
            </a:r>
            <a:r>
              <a:rPr lang="en-US" sz="1200" b="1" dirty="0">
                <a:solidFill>
                  <a:schemeClr val="bg1"/>
                </a:solidFill>
              </a:rPr>
              <a:t> Implementation Test Run.</a:t>
            </a:r>
            <a:br>
              <a:rPr lang="en-US" sz="1200" b="1" dirty="0">
                <a:solidFill>
                  <a:schemeClr val="bg1"/>
                </a:solidFill>
              </a:rPr>
            </a:br>
            <a:r>
              <a:rPr lang="en-US" sz="1200" b="1" dirty="0">
                <a:solidFill>
                  <a:schemeClr val="bg1"/>
                </a:solidFill>
              </a:rPr>
              <a:t>Resource graph displayed an unexpected rise in memory for the chat generator caused by too many open network connections. </a:t>
            </a:r>
            <a:br>
              <a:rPr lang="en-US" sz="1200" b="1" dirty="0">
                <a:solidFill>
                  <a:schemeClr val="bg1"/>
                </a:solidFill>
              </a:rPr>
            </a:br>
            <a:r>
              <a:rPr lang="en-US" sz="1200" b="1" dirty="0">
                <a:solidFill>
                  <a:schemeClr val="bg1"/>
                </a:solidFill>
              </a:rPr>
              <a:t>Reply status code method did not work, causing the above network and memory consumption issue.</a:t>
            </a:r>
            <a:br>
              <a:rPr lang="en-US" sz="1200" b="1" dirty="0">
                <a:solidFill>
                  <a:schemeClr val="bg1"/>
                </a:solidFill>
              </a:rPr>
            </a:br>
            <a:r>
              <a:rPr lang="en-US" sz="1200" b="1" dirty="0">
                <a:solidFill>
                  <a:schemeClr val="bg1"/>
                </a:solidFill>
              </a:rPr>
              <a:t>Solution: use Reply send method instead.</a:t>
            </a:r>
          </a:p>
          <a:p>
            <a:pPr lvl="0" indent="-381000">
              <a:buSzPts val="2400"/>
            </a:pPr>
            <a:r>
              <a:rPr lang="en-US" sz="1200" b="1" dirty="0">
                <a:solidFill>
                  <a:schemeClr val="bg1"/>
                </a:solidFill>
              </a:rPr>
              <a:t>Jenkins Build Trigger</a:t>
            </a:r>
            <a:br>
              <a:rPr lang="en-US" sz="1200" b="1" dirty="0">
                <a:solidFill>
                  <a:schemeClr val="bg1"/>
                </a:solidFill>
              </a:rPr>
            </a:br>
            <a:r>
              <a:rPr lang="en-US" sz="1200" b="1" dirty="0">
                <a:solidFill>
                  <a:schemeClr val="bg1"/>
                </a:solidFill>
              </a:rPr>
              <a:t>(</a:t>
            </a:r>
            <a:r>
              <a:rPr lang="nb-NO" sz="1200" b="1" dirty="0">
                <a:solidFill>
                  <a:schemeClr val="bg1"/>
                </a:solidFill>
              </a:rPr>
              <a:t>GitHub webhook trigger for GITScm polling V Poll SCM trigger</a:t>
            </a:r>
            <a:r>
              <a:rPr lang="en-US" sz="1200" b="1" dirty="0">
                <a:solidFill>
                  <a:schemeClr val="bg1"/>
                </a:solidFill>
              </a:rPr>
              <a:t>)</a:t>
            </a:r>
            <a:br>
              <a:rPr lang="en-US" sz="1200" b="1" dirty="0">
                <a:solidFill>
                  <a:schemeClr val="bg1"/>
                </a:solidFill>
              </a:rPr>
            </a:br>
            <a:r>
              <a:rPr lang="en-US" sz="1200" b="1" dirty="0">
                <a:solidFill>
                  <a:schemeClr val="bg1"/>
                </a:solidFill>
              </a:rPr>
              <a:t>Due to network constraints between the SUT and </a:t>
            </a:r>
            <a:r>
              <a:rPr lang="en-US" sz="1200" b="1" dirty="0" err="1">
                <a:solidFill>
                  <a:schemeClr val="bg1"/>
                </a:solidFill>
              </a:rPr>
              <a:t>Github</a:t>
            </a:r>
            <a:r>
              <a:rPr lang="en-US" sz="1200" b="1" dirty="0">
                <a:solidFill>
                  <a:schemeClr val="bg1"/>
                </a:solidFill>
              </a:rPr>
              <a:t> when using the webhook callback, I opted to use Poll SCM instead of </a:t>
            </a:r>
            <a:r>
              <a:rPr lang="en-US" sz="1200" b="1" dirty="0" err="1">
                <a:solidFill>
                  <a:schemeClr val="bg1"/>
                </a:solidFill>
              </a:rPr>
              <a:t>Github</a:t>
            </a:r>
            <a:r>
              <a:rPr lang="en-US" sz="1200" b="1" dirty="0">
                <a:solidFill>
                  <a:schemeClr val="bg1"/>
                </a:solidFill>
              </a:rPr>
              <a:t> webhook to trigger the pipeline build.</a:t>
            </a:r>
          </a:p>
        </p:txBody>
      </p:sp>
    </p:spTree>
    <p:extLst>
      <p:ext uri="{BB962C8B-B14F-4D97-AF65-F5344CB8AC3E}">
        <p14:creationId xmlns:p14="http://schemas.microsoft.com/office/powerpoint/2010/main" val="40760098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13"/>
          <p:cNvSpPr txBox="1">
            <a:spLocks noGrp="1"/>
          </p:cNvSpPr>
          <p:nvPr>
            <p:ph type="title"/>
          </p:nvPr>
        </p:nvSpPr>
        <p:spPr>
          <a:xfrm>
            <a:off x="1143000" y="512618"/>
            <a:ext cx="6858000" cy="374072"/>
          </a:xfrm>
          <a:prstGeom prst="rect">
            <a:avLst/>
          </a:prstGeom>
        </p:spPr>
        <p:txBody>
          <a:bodyPr spcFirstLastPara="1" wrap="square" lIns="91425" tIns="91425" rIns="91425" bIns="91425" anchor="b" anchorCtr="0">
            <a:noAutofit/>
          </a:bodyPr>
          <a:lstStyle/>
          <a:p>
            <a:r>
              <a:rPr lang="en-IE" b="1" dirty="0"/>
              <a:t>Future Work</a:t>
            </a:r>
            <a:endParaRPr lang="en-US" b="1" dirty="0"/>
          </a:p>
        </p:txBody>
      </p:sp>
      <p:sp>
        <p:nvSpPr>
          <p:cNvPr id="80" name="Google Shape;80;p13"/>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13</a:t>
            </a:fld>
            <a:endParaRPr/>
          </a:p>
        </p:txBody>
      </p:sp>
      <p:sp>
        <p:nvSpPr>
          <p:cNvPr id="4" name="Google Shape;109;p17">
            <a:extLst>
              <a:ext uri="{FF2B5EF4-FFF2-40B4-BE49-F238E27FC236}">
                <a16:creationId xmlns:a16="http://schemas.microsoft.com/office/drawing/2014/main" id="{18485F63-2ADA-4B61-8922-33529FF1EF17}"/>
              </a:ext>
            </a:extLst>
          </p:cNvPr>
          <p:cNvSpPr txBox="1">
            <a:spLocks noGrp="1"/>
          </p:cNvSpPr>
          <p:nvPr>
            <p:ph type="body" idx="1"/>
          </p:nvPr>
        </p:nvSpPr>
        <p:spPr>
          <a:xfrm>
            <a:off x="1570980" y="1134829"/>
            <a:ext cx="5865664" cy="2663965"/>
          </a:xfrm>
          <a:prstGeom prst="rect">
            <a:avLst/>
          </a:prstGeom>
        </p:spPr>
        <p:txBody>
          <a:bodyPr spcFirstLastPara="1" wrap="square" lIns="91425" tIns="91425" rIns="91425" bIns="91425" anchor="t" anchorCtr="0">
            <a:noAutofit/>
          </a:bodyPr>
          <a:lstStyle/>
          <a:p>
            <a:pPr lvl="0" indent="-381000">
              <a:buSzPts val="2400"/>
            </a:pPr>
            <a:r>
              <a:rPr lang="en-US" sz="1200" b="1" dirty="0">
                <a:solidFill>
                  <a:schemeClr val="bg1"/>
                </a:solidFill>
              </a:rPr>
              <a:t>Add additional REST APIs to chat generator as Contact Center functionality evolves</a:t>
            </a:r>
          </a:p>
          <a:p>
            <a:pPr lvl="0" indent="-381000">
              <a:buSzPts val="2400"/>
            </a:pPr>
            <a:r>
              <a:rPr lang="en-US" sz="1200" b="1" dirty="0">
                <a:solidFill>
                  <a:schemeClr val="bg1"/>
                </a:solidFill>
              </a:rPr>
              <a:t>Migrate Mock CC Server from isolated network to docker container and take ownership of this code base for future enhancements</a:t>
            </a:r>
          </a:p>
          <a:p>
            <a:pPr lvl="0" indent="-381000">
              <a:buSzPts val="2400"/>
            </a:pPr>
            <a:r>
              <a:rPr lang="en-US" sz="1200" b="1" dirty="0">
                <a:solidFill>
                  <a:schemeClr val="bg1"/>
                </a:solidFill>
              </a:rPr>
              <a:t>Move chat generator and Mock CC to cloud serverless functions</a:t>
            </a:r>
          </a:p>
          <a:p>
            <a:pPr lvl="0" indent="-381000">
              <a:buSzPts val="2400"/>
            </a:pPr>
            <a:r>
              <a:rPr lang="en-US" sz="1200" b="1" dirty="0">
                <a:solidFill>
                  <a:schemeClr val="bg1"/>
                </a:solidFill>
              </a:rPr>
              <a:t>Move application deployment from containers running on Docker to a microservice running on Kubernetes</a:t>
            </a:r>
          </a:p>
          <a:p>
            <a:pPr lvl="0" indent="-381000">
              <a:buSzPts val="2400"/>
            </a:pPr>
            <a:r>
              <a:rPr lang="en-US" sz="1200" b="1" dirty="0">
                <a:solidFill>
                  <a:schemeClr val="bg1"/>
                </a:solidFill>
              </a:rPr>
              <a:t>Investigate other technologies that would help improve the benchmark results e.g., introduce Load Balancer, multi-threading to back-end</a:t>
            </a:r>
            <a:br>
              <a:rPr lang="en-US" sz="1200" b="1" dirty="0">
                <a:solidFill>
                  <a:schemeClr val="bg1"/>
                </a:solidFill>
              </a:rPr>
            </a:br>
            <a:endParaRPr lang="en-US" sz="1200" b="1" dirty="0">
              <a:solidFill>
                <a:schemeClr val="bg1"/>
              </a:solidFill>
            </a:endParaRPr>
          </a:p>
        </p:txBody>
      </p:sp>
    </p:spTree>
    <p:extLst>
      <p:ext uri="{BB962C8B-B14F-4D97-AF65-F5344CB8AC3E}">
        <p14:creationId xmlns:p14="http://schemas.microsoft.com/office/powerpoint/2010/main" val="11253557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13"/>
          <p:cNvSpPr txBox="1">
            <a:spLocks noGrp="1"/>
          </p:cNvSpPr>
          <p:nvPr>
            <p:ph type="title"/>
          </p:nvPr>
        </p:nvSpPr>
        <p:spPr>
          <a:xfrm>
            <a:off x="1143000" y="512618"/>
            <a:ext cx="6858000" cy="374072"/>
          </a:xfrm>
          <a:prstGeom prst="rect">
            <a:avLst/>
          </a:prstGeom>
        </p:spPr>
        <p:txBody>
          <a:bodyPr spcFirstLastPara="1" wrap="square" lIns="91425" tIns="91425" rIns="91425" bIns="91425" anchor="b" anchorCtr="0">
            <a:noAutofit/>
          </a:bodyPr>
          <a:lstStyle/>
          <a:p>
            <a:r>
              <a:rPr lang="en-IE" b="1" dirty="0"/>
              <a:t>Project Demonstration Video</a:t>
            </a:r>
            <a:endParaRPr lang="en-US" b="1" dirty="0"/>
          </a:p>
        </p:txBody>
      </p:sp>
      <p:sp>
        <p:nvSpPr>
          <p:cNvPr id="80" name="Google Shape;80;p13"/>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14</a:t>
            </a:fld>
            <a:endParaRPr/>
          </a:p>
        </p:txBody>
      </p:sp>
      <p:sp>
        <p:nvSpPr>
          <p:cNvPr id="4" name="Google Shape;109;p17">
            <a:extLst>
              <a:ext uri="{FF2B5EF4-FFF2-40B4-BE49-F238E27FC236}">
                <a16:creationId xmlns:a16="http://schemas.microsoft.com/office/drawing/2014/main" id="{E3B799E9-877D-4C1F-BFF6-FE529C49E570}"/>
              </a:ext>
            </a:extLst>
          </p:cNvPr>
          <p:cNvSpPr txBox="1">
            <a:spLocks noGrp="1"/>
          </p:cNvSpPr>
          <p:nvPr>
            <p:ph type="body" idx="1"/>
          </p:nvPr>
        </p:nvSpPr>
        <p:spPr>
          <a:xfrm>
            <a:off x="1478110" y="1249130"/>
            <a:ext cx="4586933" cy="536808"/>
          </a:xfrm>
          <a:prstGeom prst="rect">
            <a:avLst/>
          </a:prstGeom>
        </p:spPr>
        <p:txBody>
          <a:bodyPr spcFirstLastPara="1" wrap="square" lIns="91425" tIns="91425" rIns="91425" bIns="91425" anchor="t" anchorCtr="0">
            <a:noAutofit/>
          </a:bodyPr>
          <a:lstStyle/>
          <a:p>
            <a:pPr lvl="0" indent="-381000">
              <a:buSzPts val="2400"/>
            </a:pPr>
            <a:r>
              <a:rPr lang="en-US" sz="1500" b="1" dirty="0">
                <a:solidFill>
                  <a:schemeClr val="accent1"/>
                </a:solidFill>
              </a:rPr>
              <a:t>https://vimeo.com/549611226/8f1a0c597f</a:t>
            </a:r>
          </a:p>
        </p:txBody>
      </p:sp>
      <p:pic>
        <p:nvPicPr>
          <p:cNvPr id="2" name="Picture 1">
            <a:extLst>
              <a:ext uri="{FF2B5EF4-FFF2-40B4-BE49-F238E27FC236}">
                <a16:creationId xmlns:a16="http://schemas.microsoft.com/office/drawing/2014/main" id="{0A957BED-3281-4ABE-8FAB-4C2BBAC7291B}"/>
              </a:ext>
            </a:extLst>
          </p:cNvPr>
          <p:cNvPicPr>
            <a:picLocks noChangeAspect="1"/>
          </p:cNvPicPr>
          <p:nvPr/>
        </p:nvPicPr>
        <p:blipFill>
          <a:blip r:embed="rId3"/>
          <a:stretch>
            <a:fillRect/>
          </a:stretch>
        </p:blipFill>
        <p:spPr>
          <a:xfrm>
            <a:off x="2397919" y="1893094"/>
            <a:ext cx="4167188" cy="2635465"/>
          </a:xfrm>
          <a:prstGeom prst="rect">
            <a:avLst/>
          </a:prstGeom>
        </p:spPr>
      </p:pic>
    </p:spTree>
    <p:extLst>
      <p:ext uri="{BB962C8B-B14F-4D97-AF65-F5344CB8AC3E}">
        <p14:creationId xmlns:p14="http://schemas.microsoft.com/office/powerpoint/2010/main" val="38243314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a:gsLst>
            <a:gs pos="0">
              <a:srgbClr val="FFD966"/>
            </a:gs>
            <a:gs pos="100000">
              <a:srgbClr val="FF9900"/>
            </a:gs>
          </a:gsLst>
          <a:path path="circle">
            <a:fillToRect l="50000" t="50000" r="50000" b="50000"/>
          </a:path>
          <a:tileRect/>
        </a:gradFill>
        <a:effectLst/>
      </p:bgPr>
    </p:bg>
    <p:spTree>
      <p:nvGrpSpPr>
        <p:cNvPr id="1" name="Shape 1560"/>
        <p:cNvGrpSpPr/>
        <p:nvPr/>
      </p:nvGrpSpPr>
      <p:grpSpPr>
        <a:xfrm>
          <a:off x="0" y="0"/>
          <a:ext cx="0" cy="0"/>
          <a:chOff x="0" y="0"/>
          <a:chExt cx="0" cy="0"/>
        </a:xfrm>
      </p:grpSpPr>
      <p:sp>
        <p:nvSpPr>
          <p:cNvPr id="1562" name="Google Shape;1562;p50"/>
          <p:cNvSpPr txBox="1"/>
          <p:nvPr/>
        </p:nvSpPr>
        <p:spPr>
          <a:xfrm>
            <a:off x="1106100" y="2196053"/>
            <a:ext cx="6931800" cy="614382"/>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3200" b="1" dirty="0">
                <a:solidFill>
                  <a:srgbClr val="434343"/>
                </a:solidFill>
                <a:latin typeface="Montserrat"/>
                <a:ea typeface="Montserrat"/>
                <a:cs typeface="Montserrat"/>
                <a:sym typeface="Montserrat"/>
              </a:rPr>
              <a:t>Questions ?</a:t>
            </a:r>
            <a:endParaRPr sz="3200" b="1" dirty="0">
              <a:solidFill>
                <a:srgbClr val="434343"/>
              </a:solidFill>
              <a:latin typeface="Montserrat"/>
              <a:ea typeface="Montserrat"/>
              <a:cs typeface="Montserrat"/>
              <a:sym typeface="Montserrat"/>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26"/>
          <p:cNvSpPr txBox="1">
            <a:spLocks noGrp="1"/>
          </p:cNvSpPr>
          <p:nvPr>
            <p:ph type="ctrTitle" idx="4294967295"/>
          </p:nvPr>
        </p:nvSpPr>
        <p:spPr>
          <a:xfrm>
            <a:off x="1649338" y="1991850"/>
            <a:ext cx="4776600" cy="1159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6000" b="1" dirty="0">
                <a:solidFill>
                  <a:schemeClr val="dk1"/>
                </a:solidFill>
              </a:rPr>
              <a:t>Thank You</a:t>
            </a:r>
            <a:endParaRPr sz="6000" b="1" dirty="0">
              <a:solidFill>
                <a:schemeClr val="dk1"/>
              </a:solidFill>
            </a:endParaRPr>
          </a:p>
        </p:txBody>
      </p:sp>
      <p:sp>
        <p:nvSpPr>
          <p:cNvPr id="203" name="Google Shape;203;p26"/>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16</a:t>
            </a:fld>
            <a:endParaRPr/>
          </a:p>
        </p:txBody>
      </p:sp>
    </p:spTree>
    <p:extLst>
      <p:ext uri="{BB962C8B-B14F-4D97-AF65-F5344CB8AC3E}">
        <p14:creationId xmlns:p14="http://schemas.microsoft.com/office/powerpoint/2010/main" val="22400130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6" name="Google Shape;86;p14"/>
          <p:cNvSpPr txBox="1">
            <a:spLocks noGrp="1"/>
          </p:cNvSpPr>
          <p:nvPr>
            <p:ph type="subTitle" idx="4294967295"/>
          </p:nvPr>
        </p:nvSpPr>
        <p:spPr>
          <a:xfrm>
            <a:off x="2002275" y="2266988"/>
            <a:ext cx="6671400" cy="609600"/>
          </a:xfrm>
          <a:prstGeom prst="rect">
            <a:avLst/>
          </a:prstGeom>
        </p:spPr>
        <p:txBody>
          <a:bodyPr spcFirstLastPara="1" wrap="square" lIns="91425" tIns="91425" rIns="91425" bIns="91425" anchor="ctr" anchorCtr="0">
            <a:noAutofit/>
          </a:bodyPr>
          <a:lstStyle/>
          <a:p>
            <a:pPr marL="0" lvl="0" indent="0" algn="l" rtl="0">
              <a:spcBef>
                <a:spcPts val="600"/>
              </a:spcBef>
              <a:spcAft>
                <a:spcPts val="0"/>
              </a:spcAft>
              <a:buNone/>
            </a:pPr>
            <a:r>
              <a:rPr lang="en" sz="3600" b="1" dirty="0">
                <a:solidFill>
                  <a:schemeClr val="lt2"/>
                </a:solidFill>
              </a:rPr>
              <a:t>Dermot Sheerin</a:t>
            </a:r>
            <a:endParaRPr sz="3600" b="1" dirty="0">
              <a:solidFill>
                <a:schemeClr val="lt2"/>
              </a:solidFill>
            </a:endParaRPr>
          </a:p>
        </p:txBody>
      </p:sp>
      <p:sp>
        <p:nvSpPr>
          <p:cNvPr id="87" name="Google Shape;87;p14"/>
          <p:cNvSpPr txBox="1">
            <a:spLocks noGrp="1"/>
          </p:cNvSpPr>
          <p:nvPr>
            <p:ph type="body" idx="4294967295"/>
          </p:nvPr>
        </p:nvSpPr>
        <p:spPr>
          <a:xfrm>
            <a:off x="2002275" y="2847769"/>
            <a:ext cx="6671400" cy="8511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500" dirty="0">
                <a:solidFill>
                  <a:schemeClr val="lt2"/>
                </a:solidFill>
              </a:rPr>
              <a:t>National Diploma Electronic Engineering</a:t>
            </a:r>
            <a:r>
              <a:rPr lang="en" sz="2200" dirty="0">
                <a:solidFill>
                  <a:schemeClr val="lt2"/>
                </a:solidFill>
              </a:rPr>
              <a:t> </a:t>
            </a:r>
          </a:p>
          <a:p>
            <a:pPr marL="0" lvl="0" indent="0">
              <a:buNone/>
            </a:pPr>
            <a:r>
              <a:rPr lang="en" sz="1500" dirty="0">
                <a:solidFill>
                  <a:schemeClr val="lt2"/>
                </a:solidFill>
              </a:rPr>
              <a:t>Higher Diploma Computer Science</a:t>
            </a:r>
            <a:endParaRPr sz="1500" dirty="0">
              <a:solidFill>
                <a:schemeClr val="lt2"/>
              </a:solidFill>
            </a:endParaRPr>
          </a:p>
        </p:txBody>
      </p:sp>
      <p:sp>
        <p:nvSpPr>
          <p:cNvPr id="89" name="Google Shape;89;p14"/>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a:t>
            </a:fld>
            <a:endParaRPr/>
          </a:p>
        </p:txBody>
      </p:sp>
      <p:pic>
        <p:nvPicPr>
          <p:cNvPr id="7" name="Picture 6">
            <a:extLst>
              <a:ext uri="{FF2B5EF4-FFF2-40B4-BE49-F238E27FC236}">
                <a16:creationId xmlns:a16="http://schemas.microsoft.com/office/drawing/2014/main" id="{B4FA812E-2AD6-41B8-B9AB-5AC9CA79186E}"/>
              </a:ext>
            </a:extLst>
          </p:cNvPr>
          <p:cNvPicPr/>
          <p:nvPr/>
        </p:nvPicPr>
        <p:blipFill>
          <a:blip r:embed="rId3">
            <a:extLst>
              <a:ext uri="{28A0092B-C50C-407E-A947-70E740481C1C}">
                <a14:useLocalDpi xmlns:a14="http://schemas.microsoft.com/office/drawing/2010/main" val="0"/>
              </a:ext>
            </a:extLst>
          </a:blip>
          <a:stretch>
            <a:fillRect/>
          </a:stretch>
        </p:blipFill>
        <p:spPr>
          <a:xfrm>
            <a:off x="208990" y="1622985"/>
            <a:ext cx="1733550" cy="1803400"/>
          </a:xfrm>
          <a:prstGeom prst="rect">
            <a:avLst/>
          </a:prstGeom>
          <a:effectLst>
            <a:softEdge rad="63500"/>
          </a:effectLst>
        </p:spPr>
      </p:pic>
      <p:sp>
        <p:nvSpPr>
          <p:cNvPr id="6" name="Google Shape;87;p14">
            <a:extLst>
              <a:ext uri="{FF2B5EF4-FFF2-40B4-BE49-F238E27FC236}">
                <a16:creationId xmlns:a16="http://schemas.microsoft.com/office/drawing/2014/main" id="{879B700B-AD67-449A-9725-DCE75A7E3591}"/>
              </a:ext>
            </a:extLst>
          </p:cNvPr>
          <p:cNvSpPr txBox="1">
            <a:spLocks/>
          </p:cNvSpPr>
          <p:nvPr/>
        </p:nvSpPr>
        <p:spPr>
          <a:xfrm>
            <a:off x="872139" y="486754"/>
            <a:ext cx="7801536" cy="609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1"/>
              </a:buClr>
              <a:buSzPts val="2400"/>
              <a:buFont typeface="Quicksand"/>
              <a:buChar char="◦"/>
              <a:defRPr sz="2400" b="0" i="0" u="none" strike="noStrike" cap="none">
                <a:solidFill>
                  <a:schemeClr val="lt1"/>
                </a:solidFill>
                <a:latin typeface="Quicksand"/>
                <a:ea typeface="Quicksand"/>
                <a:cs typeface="Quicksand"/>
                <a:sym typeface="Quicksand"/>
              </a:defRPr>
            </a:lvl1pPr>
            <a:lvl2pPr marL="914400" marR="0" lvl="1" indent="-381000" algn="l" rtl="0">
              <a:lnSpc>
                <a:spcPct val="100000"/>
              </a:lnSpc>
              <a:spcBef>
                <a:spcPts val="0"/>
              </a:spcBef>
              <a:spcAft>
                <a:spcPts val="0"/>
              </a:spcAft>
              <a:buClr>
                <a:schemeClr val="accent1"/>
              </a:buClr>
              <a:buSzPts val="2400"/>
              <a:buFont typeface="Quicksand"/>
              <a:buChar char="▫"/>
              <a:defRPr sz="2400" b="0" i="0" u="none" strike="noStrike" cap="none">
                <a:solidFill>
                  <a:schemeClr val="lt1"/>
                </a:solidFill>
                <a:latin typeface="Quicksand"/>
                <a:ea typeface="Quicksand"/>
                <a:cs typeface="Quicksand"/>
                <a:sym typeface="Quicksand"/>
              </a:defRPr>
            </a:lvl2pPr>
            <a:lvl3pPr marL="1371600" marR="0" lvl="2" indent="-381000" algn="l" rtl="0">
              <a:lnSpc>
                <a:spcPct val="100000"/>
              </a:lnSpc>
              <a:spcBef>
                <a:spcPts val="0"/>
              </a:spcBef>
              <a:spcAft>
                <a:spcPts val="0"/>
              </a:spcAft>
              <a:buClr>
                <a:schemeClr val="accent1"/>
              </a:buClr>
              <a:buSzPts val="2400"/>
              <a:buFont typeface="Quicksand"/>
              <a:buChar char="■"/>
              <a:defRPr sz="2400" b="0" i="0" u="none" strike="noStrike" cap="none">
                <a:solidFill>
                  <a:schemeClr val="lt1"/>
                </a:solidFill>
                <a:latin typeface="Quicksand"/>
                <a:ea typeface="Quicksand"/>
                <a:cs typeface="Quicksand"/>
                <a:sym typeface="Quicksand"/>
              </a:defRPr>
            </a:lvl3pPr>
            <a:lvl4pPr marL="1828800" marR="0" lvl="3" indent="-381000" algn="l" rtl="0">
              <a:lnSpc>
                <a:spcPct val="100000"/>
              </a:lnSpc>
              <a:spcBef>
                <a:spcPts val="0"/>
              </a:spcBef>
              <a:spcAft>
                <a:spcPts val="0"/>
              </a:spcAft>
              <a:buClr>
                <a:schemeClr val="lt1"/>
              </a:buClr>
              <a:buSzPts val="2400"/>
              <a:buFont typeface="Quicksand"/>
              <a:buChar char="●"/>
              <a:defRPr sz="2400" b="0" i="0" u="none" strike="noStrike" cap="none">
                <a:solidFill>
                  <a:schemeClr val="lt1"/>
                </a:solidFill>
                <a:latin typeface="Quicksand"/>
                <a:ea typeface="Quicksand"/>
                <a:cs typeface="Quicksand"/>
                <a:sym typeface="Quicksand"/>
              </a:defRPr>
            </a:lvl4pPr>
            <a:lvl5pPr marL="2286000" marR="0" lvl="4" indent="-381000" algn="l" rtl="0">
              <a:lnSpc>
                <a:spcPct val="100000"/>
              </a:lnSpc>
              <a:spcBef>
                <a:spcPts val="0"/>
              </a:spcBef>
              <a:spcAft>
                <a:spcPts val="0"/>
              </a:spcAft>
              <a:buClr>
                <a:schemeClr val="lt1"/>
              </a:buClr>
              <a:buSzPts val="2400"/>
              <a:buFont typeface="Quicksand"/>
              <a:buChar char="○"/>
              <a:defRPr sz="2400" b="0" i="0" u="none" strike="noStrike" cap="none">
                <a:solidFill>
                  <a:schemeClr val="lt1"/>
                </a:solidFill>
                <a:latin typeface="Quicksand"/>
                <a:ea typeface="Quicksand"/>
                <a:cs typeface="Quicksand"/>
                <a:sym typeface="Quicksand"/>
              </a:defRPr>
            </a:lvl5pPr>
            <a:lvl6pPr marL="2743200" marR="0" lvl="5" indent="-381000" algn="l" rtl="0">
              <a:lnSpc>
                <a:spcPct val="100000"/>
              </a:lnSpc>
              <a:spcBef>
                <a:spcPts val="0"/>
              </a:spcBef>
              <a:spcAft>
                <a:spcPts val="0"/>
              </a:spcAft>
              <a:buClr>
                <a:schemeClr val="lt1"/>
              </a:buClr>
              <a:buSzPts val="2400"/>
              <a:buFont typeface="Quicksand"/>
              <a:buChar char="■"/>
              <a:defRPr sz="2400" b="0" i="0" u="none" strike="noStrike" cap="none">
                <a:solidFill>
                  <a:schemeClr val="lt1"/>
                </a:solidFill>
                <a:latin typeface="Quicksand"/>
                <a:ea typeface="Quicksand"/>
                <a:cs typeface="Quicksand"/>
                <a:sym typeface="Quicksand"/>
              </a:defRPr>
            </a:lvl6pPr>
            <a:lvl7pPr marL="3200400" marR="0" lvl="6" indent="-381000" algn="l" rtl="0">
              <a:lnSpc>
                <a:spcPct val="100000"/>
              </a:lnSpc>
              <a:spcBef>
                <a:spcPts val="0"/>
              </a:spcBef>
              <a:spcAft>
                <a:spcPts val="0"/>
              </a:spcAft>
              <a:buClr>
                <a:schemeClr val="lt1"/>
              </a:buClr>
              <a:buSzPts val="2400"/>
              <a:buFont typeface="Quicksand"/>
              <a:buChar char="●"/>
              <a:defRPr sz="2400" b="0" i="0" u="none" strike="noStrike" cap="none">
                <a:solidFill>
                  <a:schemeClr val="lt1"/>
                </a:solidFill>
                <a:latin typeface="Quicksand"/>
                <a:ea typeface="Quicksand"/>
                <a:cs typeface="Quicksand"/>
                <a:sym typeface="Quicksand"/>
              </a:defRPr>
            </a:lvl7pPr>
            <a:lvl8pPr marL="3657600" marR="0" lvl="7" indent="-381000" algn="l" rtl="0">
              <a:lnSpc>
                <a:spcPct val="100000"/>
              </a:lnSpc>
              <a:spcBef>
                <a:spcPts val="0"/>
              </a:spcBef>
              <a:spcAft>
                <a:spcPts val="0"/>
              </a:spcAft>
              <a:buClr>
                <a:schemeClr val="lt1"/>
              </a:buClr>
              <a:buSzPts val="2400"/>
              <a:buFont typeface="Quicksand"/>
              <a:buChar char="○"/>
              <a:defRPr sz="2400" b="0" i="0" u="none" strike="noStrike" cap="none">
                <a:solidFill>
                  <a:schemeClr val="lt1"/>
                </a:solidFill>
                <a:latin typeface="Quicksand"/>
                <a:ea typeface="Quicksand"/>
                <a:cs typeface="Quicksand"/>
                <a:sym typeface="Quicksand"/>
              </a:defRPr>
            </a:lvl8pPr>
            <a:lvl9pPr marL="4114800" marR="0" lvl="8" indent="-381000" algn="l" rtl="0">
              <a:lnSpc>
                <a:spcPct val="100000"/>
              </a:lnSpc>
              <a:spcBef>
                <a:spcPts val="0"/>
              </a:spcBef>
              <a:spcAft>
                <a:spcPts val="0"/>
              </a:spcAft>
              <a:buClr>
                <a:schemeClr val="lt1"/>
              </a:buClr>
              <a:buSzPts val="2400"/>
              <a:buFont typeface="Quicksand"/>
              <a:buChar char="■"/>
              <a:defRPr sz="2400" b="0" i="0" u="none" strike="noStrike" cap="none">
                <a:solidFill>
                  <a:schemeClr val="lt1"/>
                </a:solidFill>
                <a:latin typeface="Quicksand"/>
                <a:ea typeface="Quicksand"/>
                <a:cs typeface="Quicksand"/>
                <a:sym typeface="Quicksand"/>
              </a:defRPr>
            </a:lvl9pPr>
          </a:lstStyle>
          <a:p>
            <a:pPr marL="0" indent="0" algn="ctr">
              <a:buNone/>
            </a:pPr>
            <a:r>
              <a:rPr lang="en-US" sz="1600" b="1" dirty="0">
                <a:solidFill>
                  <a:srgbClr val="002060"/>
                </a:solidFill>
              </a:rPr>
              <a:t>Chat Generator Test Harness with Automated Deployment using a Jenkins pipeline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13"/>
          <p:cNvSpPr txBox="1">
            <a:spLocks noGrp="1"/>
          </p:cNvSpPr>
          <p:nvPr>
            <p:ph type="title"/>
          </p:nvPr>
        </p:nvSpPr>
        <p:spPr>
          <a:xfrm>
            <a:off x="1143000" y="512618"/>
            <a:ext cx="6858000" cy="374072"/>
          </a:xfrm>
          <a:prstGeom prst="rect">
            <a:avLst/>
          </a:prstGeom>
        </p:spPr>
        <p:txBody>
          <a:bodyPr spcFirstLastPara="1" wrap="square" lIns="91425" tIns="91425" rIns="91425" bIns="91425" anchor="b" anchorCtr="0">
            <a:noAutofit/>
          </a:bodyPr>
          <a:lstStyle/>
          <a:p>
            <a:r>
              <a:rPr lang="en-IE" b="1" dirty="0"/>
              <a:t>Agenda</a:t>
            </a:r>
            <a:endParaRPr lang="en-US" b="1" dirty="0"/>
          </a:p>
        </p:txBody>
      </p:sp>
      <p:sp>
        <p:nvSpPr>
          <p:cNvPr id="80" name="Google Shape;80;p13"/>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a:t>
            </a:fld>
            <a:endParaRPr/>
          </a:p>
        </p:txBody>
      </p:sp>
      <p:sp>
        <p:nvSpPr>
          <p:cNvPr id="4" name="Google Shape;109;p17">
            <a:extLst>
              <a:ext uri="{FF2B5EF4-FFF2-40B4-BE49-F238E27FC236}">
                <a16:creationId xmlns:a16="http://schemas.microsoft.com/office/drawing/2014/main" id="{E3B799E9-877D-4C1F-BFF6-FE529C49E570}"/>
              </a:ext>
            </a:extLst>
          </p:cNvPr>
          <p:cNvSpPr txBox="1">
            <a:spLocks noGrp="1"/>
          </p:cNvSpPr>
          <p:nvPr>
            <p:ph type="body" idx="1"/>
          </p:nvPr>
        </p:nvSpPr>
        <p:spPr>
          <a:xfrm>
            <a:off x="1478110" y="1249130"/>
            <a:ext cx="4586933" cy="536808"/>
          </a:xfrm>
          <a:prstGeom prst="rect">
            <a:avLst/>
          </a:prstGeom>
        </p:spPr>
        <p:txBody>
          <a:bodyPr spcFirstLastPara="1" wrap="square" lIns="91425" tIns="91425" rIns="91425" bIns="91425" anchor="t" anchorCtr="0">
            <a:noAutofit/>
          </a:bodyPr>
          <a:lstStyle/>
          <a:p>
            <a:pPr lvl="0" indent="-381000">
              <a:buSzPts val="2400"/>
            </a:pPr>
            <a:r>
              <a:rPr lang="en-US" sz="1500" b="1" dirty="0">
                <a:solidFill>
                  <a:schemeClr val="accent1"/>
                </a:solidFill>
              </a:rPr>
              <a:t>Chat Generator Test Harness Overview</a:t>
            </a:r>
          </a:p>
          <a:p>
            <a:pPr lvl="0" indent="-381000">
              <a:buSzPts val="2400"/>
            </a:pPr>
            <a:r>
              <a:rPr lang="en-US" sz="1500" b="1" dirty="0">
                <a:solidFill>
                  <a:schemeClr val="accent1"/>
                </a:solidFill>
              </a:rPr>
              <a:t>Project Demo</a:t>
            </a:r>
          </a:p>
          <a:p>
            <a:pPr lvl="0" indent="-381000">
              <a:buSzPts val="2400"/>
            </a:pPr>
            <a:r>
              <a:rPr lang="en-US" sz="1500" b="1" dirty="0">
                <a:solidFill>
                  <a:schemeClr val="accent1"/>
                </a:solidFill>
              </a:rPr>
              <a:t>Problems Encountered</a:t>
            </a:r>
          </a:p>
          <a:p>
            <a:pPr lvl="0" indent="-381000">
              <a:buSzPts val="2400"/>
            </a:pPr>
            <a:r>
              <a:rPr lang="en-US" sz="1500" b="1" dirty="0">
                <a:solidFill>
                  <a:schemeClr val="accent1"/>
                </a:solidFill>
              </a:rPr>
              <a:t>Future Work</a:t>
            </a:r>
          </a:p>
          <a:p>
            <a:pPr lvl="0" indent="-381000">
              <a:buSzPts val="2400"/>
            </a:pPr>
            <a:r>
              <a:rPr lang="en-US" sz="1500" b="1" dirty="0">
                <a:solidFill>
                  <a:schemeClr val="accent1"/>
                </a:solidFill>
              </a:rPr>
              <a:t>Questions</a:t>
            </a:r>
          </a:p>
          <a:p>
            <a:pPr lvl="0" indent="-381000">
              <a:buSzPts val="2400"/>
            </a:pPr>
            <a:endParaRPr lang="en-US" sz="1500" b="1" dirty="0">
              <a:solidFill>
                <a:schemeClr val="accent1"/>
              </a:solidFill>
            </a:endParaRPr>
          </a:p>
        </p:txBody>
      </p:sp>
    </p:spTree>
    <p:extLst>
      <p:ext uri="{BB962C8B-B14F-4D97-AF65-F5344CB8AC3E}">
        <p14:creationId xmlns:p14="http://schemas.microsoft.com/office/powerpoint/2010/main" val="40149244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13"/>
          <p:cNvSpPr txBox="1">
            <a:spLocks noGrp="1"/>
          </p:cNvSpPr>
          <p:nvPr>
            <p:ph type="title"/>
          </p:nvPr>
        </p:nvSpPr>
        <p:spPr>
          <a:xfrm>
            <a:off x="1143000" y="512618"/>
            <a:ext cx="6858000" cy="374072"/>
          </a:xfrm>
          <a:prstGeom prst="rect">
            <a:avLst/>
          </a:prstGeom>
        </p:spPr>
        <p:txBody>
          <a:bodyPr spcFirstLastPara="1" wrap="square" lIns="91425" tIns="91425" rIns="91425" bIns="91425" anchor="b" anchorCtr="0">
            <a:noAutofit/>
          </a:bodyPr>
          <a:lstStyle/>
          <a:p>
            <a:r>
              <a:rPr lang="en-IE" b="1" dirty="0"/>
              <a:t>What is this project about exactly?</a:t>
            </a:r>
            <a:endParaRPr lang="en-US" b="1" dirty="0"/>
          </a:p>
        </p:txBody>
      </p:sp>
      <p:sp>
        <p:nvSpPr>
          <p:cNvPr id="80" name="Google Shape;80;p13"/>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a:t>
            </a:fld>
            <a:endParaRPr/>
          </a:p>
        </p:txBody>
      </p:sp>
      <p:sp>
        <p:nvSpPr>
          <p:cNvPr id="7" name="Google Shape;109;p17">
            <a:extLst>
              <a:ext uri="{FF2B5EF4-FFF2-40B4-BE49-F238E27FC236}">
                <a16:creationId xmlns:a16="http://schemas.microsoft.com/office/drawing/2014/main" id="{DC8615DC-E469-47D1-B848-2CC4F1187F2B}"/>
              </a:ext>
            </a:extLst>
          </p:cNvPr>
          <p:cNvSpPr txBox="1">
            <a:spLocks noGrp="1"/>
          </p:cNvSpPr>
          <p:nvPr>
            <p:ph type="body" idx="1"/>
          </p:nvPr>
        </p:nvSpPr>
        <p:spPr>
          <a:xfrm>
            <a:off x="1165498" y="886690"/>
            <a:ext cx="6858000" cy="3940804"/>
          </a:xfrm>
          <a:prstGeom prst="rect">
            <a:avLst/>
          </a:prstGeom>
        </p:spPr>
        <p:txBody>
          <a:bodyPr spcFirstLastPara="1" wrap="square" lIns="91425" tIns="91425" rIns="91425" bIns="91425" anchor="t" anchorCtr="0">
            <a:noAutofit/>
          </a:bodyPr>
          <a:lstStyle/>
          <a:p>
            <a:pPr marL="0" lvl="0" indent="0">
              <a:buNone/>
            </a:pPr>
            <a:r>
              <a:rPr lang="en-US" sz="1200" dirty="0"/>
              <a:t>A test framework team has been tasked with identifying a chat generator tool capable of simulating customer chat interactions with Contact Center (CC) agents. The project I have selected is to develop a test generator capable of simulating up to 20k customer chat interactions. The generator will first establish a session with the CC via several API calls and if successful will wait for an agent to answer their interaction. Once the agent answers, the generator will send a chat message and wait for the agent's response. This cycle will continue for a predefined number of loops (specified by the tester) before terminating the interaction.</a:t>
            </a:r>
          </a:p>
          <a:p>
            <a:pPr marL="0" lvl="0" indent="0">
              <a:buNone/>
            </a:pPr>
            <a:endParaRPr lang="en-US" sz="1200" dirty="0"/>
          </a:p>
          <a:p>
            <a:pPr marL="0" lvl="0" indent="0">
              <a:buNone/>
            </a:pPr>
            <a:r>
              <a:rPr lang="en-US" sz="1200" dirty="0"/>
              <a:t>A React UI will be responsible for setting the test parameters, starting/stopping each test run, and providing live test statistics and resource usage of the chat generator</a:t>
            </a:r>
          </a:p>
          <a:p>
            <a:pPr marL="0" lvl="0" indent="0">
              <a:buNone/>
            </a:pPr>
            <a:endParaRPr lang="en-US" sz="1200" dirty="0"/>
          </a:p>
          <a:p>
            <a:pPr marL="0" lvl="0" indent="0">
              <a:buNone/>
            </a:pPr>
            <a:r>
              <a:rPr lang="en-US" sz="1200" dirty="0"/>
              <a:t>To complete the test environment, a Continuous Integration /Continuous Deployment (CI/CD) pipeline (Jenkins) will automate the build and deployment of the chat generator and React applications into docker containers, each time a change is pushed to a GitHub repository</a:t>
            </a:r>
          </a:p>
        </p:txBody>
      </p:sp>
    </p:spTree>
    <p:extLst>
      <p:ext uri="{BB962C8B-B14F-4D97-AF65-F5344CB8AC3E}">
        <p14:creationId xmlns:p14="http://schemas.microsoft.com/office/powerpoint/2010/main" val="25246608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13"/>
          <p:cNvSpPr txBox="1">
            <a:spLocks noGrp="1"/>
          </p:cNvSpPr>
          <p:nvPr>
            <p:ph type="title"/>
          </p:nvPr>
        </p:nvSpPr>
        <p:spPr>
          <a:xfrm>
            <a:off x="1165475" y="415637"/>
            <a:ext cx="6858000" cy="440306"/>
          </a:xfrm>
          <a:prstGeom prst="rect">
            <a:avLst/>
          </a:prstGeom>
        </p:spPr>
        <p:txBody>
          <a:bodyPr spcFirstLastPara="1" wrap="square" lIns="91425" tIns="91425" rIns="91425" bIns="91425" anchor="b" anchorCtr="0">
            <a:noAutofit/>
          </a:bodyPr>
          <a:lstStyle/>
          <a:p>
            <a:r>
              <a:rPr lang="en-IE" b="1" dirty="0"/>
              <a:t>Front End – React JS</a:t>
            </a:r>
            <a:endParaRPr lang="en-US" dirty="0"/>
          </a:p>
        </p:txBody>
      </p:sp>
      <p:sp>
        <p:nvSpPr>
          <p:cNvPr id="80" name="Google Shape;80;p13"/>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a:t>
            </a:fld>
            <a:endParaRPr/>
          </a:p>
        </p:txBody>
      </p:sp>
      <p:pic>
        <p:nvPicPr>
          <p:cNvPr id="7" name="Picture 6">
            <a:extLst>
              <a:ext uri="{FF2B5EF4-FFF2-40B4-BE49-F238E27FC236}">
                <a16:creationId xmlns:a16="http://schemas.microsoft.com/office/drawing/2014/main" id="{8803969A-E582-435B-BA37-181417A570F1}"/>
              </a:ext>
            </a:extLst>
          </p:cNvPr>
          <p:cNvPicPr/>
          <p:nvPr/>
        </p:nvPicPr>
        <p:blipFill>
          <a:blip r:embed="rId3"/>
          <a:stretch>
            <a:fillRect/>
          </a:stretch>
        </p:blipFill>
        <p:spPr>
          <a:xfrm>
            <a:off x="1140464" y="1122040"/>
            <a:ext cx="3731664" cy="2266748"/>
          </a:xfrm>
          <a:prstGeom prst="rect">
            <a:avLst/>
          </a:prstGeom>
        </p:spPr>
      </p:pic>
      <p:pic>
        <p:nvPicPr>
          <p:cNvPr id="8" name="Picture 7">
            <a:extLst>
              <a:ext uri="{FF2B5EF4-FFF2-40B4-BE49-F238E27FC236}">
                <a16:creationId xmlns:a16="http://schemas.microsoft.com/office/drawing/2014/main" id="{A1EE8D0F-8063-4DE1-967A-13CC4C208070}"/>
              </a:ext>
            </a:extLst>
          </p:cNvPr>
          <p:cNvPicPr/>
          <p:nvPr/>
        </p:nvPicPr>
        <p:blipFill>
          <a:blip r:embed="rId4"/>
          <a:stretch>
            <a:fillRect/>
          </a:stretch>
        </p:blipFill>
        <p:spPr>
          <a:xfrm>
            <a:off x="5390042" y="917403"/>
            <a:ext cx="3206628" cy="3994766"/>
          </a:xfrm>
          <a:prstGeom prst="rect">
            <a:avLst/>
          </a:prstGeom>
        </p:spPr>
      </p:pic>
      <p:sp>
        <p:nvSpPr>
          <p:cNvPr id="9" name="Google Shape;109;p17">
            <a:extLst>
              <a:ext uri="{FF2B5EF4-FFF2-40B4-BE49-F238E27FC236}">
                <a16:creationId xmlns:a16="http://schemas.microsoft.com/office/drawing/2014/main" id="{1BD0E6D9-F229-4C07-AE1D-BF623779FEDC}"/>
              </a:ext>
            </a:extLst>
          </p:cNvPr>
          <p:cNvSpPr txBox="1">
            <a:spLocks noGrp="1"/>
          </p:cNvSpPr>
          <p:nvPr>
            <p:ph type="body" idx="1"/>
          </p:nvPr>
        </p:nvSpPr>
        <p:spPr>
          <a:xfrm>
            <a:off x="992335" y="3556562"/>
            <a:ext cx="3653623" cy="464898"/>
          </a:xfrm>
          <a:prstGeom prst="rect">
            <a:avLst/>
          </a:prstGeom>
        </p:spPr>
        <p:txBody>
          <a:bodyPr spcFirstLastPara="1" wrap="square" lIns="91425" tIns="91425" rIns="91425" bIns="91425" anchor="t" anchorCtr="0">
            <a:noAutofit/>
          </a:bodyPr>
          <a:lstStyle/>
          <a:p>
            <a:pPr lvl="0" indent="-381000">
              <a:buSzPts val="2400"/>
            </a:pPr>
            <a:r>
              <a:rPr lang="en-US" sz="1200" b="1" dirty="0">
                <a:solidFill>
                  <a:schemeClr val="accent1"/>
                </a:solidFill>
              </a:rPr>
              <a:t>Configure test parameters for test run</a:t>
            </a:r>
          </a:p>
          <a:p>
            <a:pPr lvl="0" indent="-381000">
              <a:buSzPts val="2400"/>
            </a:pPr>
            <a:r>
              <a:rPr lang="en-US" sz="1200" b="1" dirty="0">
                <a:solidFill>
                  <a:schemeClr val="accent1"/>
                </a:solidFill>
              </a:rPr>
              <a:t>View Realtime Resource usage of chat generator </a:t>
            </a:r>
            <a:br>
              <a:rPr lang="en-US" sz="1200" b="1" dirty="0">
                <a:solidFill>
                  <a:schemeClr val="accent1"/>
                </a:solidFill>
              </a:rPr>
            </a:br>
            <a:r>
              <a:rPr lang="en-US" sz="1200" b="1" dirty="0">
                <a:solidFill>
                  <a:schemeClr val="accent1"/>
                </a:solidFill>
              </a:rPr>
              <a:t>(Used Memory and CPU time)</a:t>
            </a:r>
          </a:p>
          <a:p>
            <a:pPr lvl="0" indent="-381000">
              <a:buSzPts val="2400"/>
            </a:pPr>
            <a:r>
              <a:rPr lang="en-US" sz="1200" b="1" dirty="0">
                <a:solidFill>
                  <a:schemeClr val="accent1"/>
                </a:solidFill>
              </a:rPr>
              <a:t>Chat interaction flow statistics</a:t>
            </a:r>
          </a:p>
          <a:p>
            <a:pPr lvl="0" indent="-381000">
              <a:buSzPts val="2400"/>
            </a:pPr>
            <a:endParaRPr lang="en-US" sz="1200" b="1" dirty="0">
              <a:solidFill>
                <a:schemeClr val="accent1"/>
              </a:solidFill>
            </a:endParaRPr>
          </a:p>
        </p:txBody>
      </p:sp>
    </p:spTree>
    <p:extLst>
      <p:ext uri="{BB962C8B-B14F-4D97-AF65-F5344CB8AC3E}">
        <p14:creationId xmlns:p14="http://schemas.microsoft.com/office/powerpoint/2010/main" val="33847376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13"/>
          <p:cNvSpPr txBox="1">
            <a:spLocks noGrp="1"/>
          </p:cNvSpPr>
          <p:nvPr>
            <p:ph type="title"/>
          </p:nvPr>
        </p:nvSpPr>
        <p:spPr>
          <a:xfrm>
            <a:off x="1143000" y="512618"/>
            <a:ext cx="6858000" cy="374072"/>
          </a:xfrm>
          <a:prstGeom prst="rect">
            <a:avLst/>
          </a:prstGeom>
        </p:spPr>
        <p:txBody>
          <a:bodyPr spcFirstLastPara="1" wrap="square" lIns="91425" tIns="91425" rIns="91425" bIns="91425" anchor="b" anchorCtr="0">
            <a:noAutofit/>
          </a:bodyPr>
          <a:lstStyle/>
          <a:p>
            <a:r>
              <a:rPr lang="en-IE" b="1" dirty="0"/>
              <a:t>Backend Chat Flow - NodeJS</a:t>
            </a:r>
            <a:endParaRPr lang="en-US" dirty="0"/>
          </a:p>
        </p:txBody>
      </p:sp>
      <p:sp>
        <p:nvSpPr>
          <p:cNvPr id="80" name="Google Shape;80;p13"/>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6</a:t>
            </a:fld>
            <a:endParaRPr/>
          </a:p>
        </p:txBody>
      </p:sp>
      <p:sp>
        <p:nvSpPr>
          <p:cNvPr id="6" name="Google Shape;109;p17">
            <a:extLst>
              <a:ext uri="{FF2B5EF4-FFF2-40B4-BE49-F238E27FC236}">
                <a16:creationId xmlns:a16="http://schemas.microsoft.com/office/drawing/2014/main" id="{CF077E3E-2871-4871-BAD0-28888FD1C9C0}"/>
              </a:ext>
            </a:extLst>
          </p:cNvPr>
          <p:cNvSpPr txBox="1">
            <a:spLocks noGrp="1"/>
          </p:cNvSpPr>
          <p:nvPr>
            <p:ph type="body" idx="1"/>
          </p:nvPr>
        </p:nvSpPr>
        <p:spPr>
          <a:xfrm>
            <a:off x="1403830" y="3952365"/>
            <a:ext cx="3361878" cy="957416"/>
          </a:xfrm>
          <a:prstGeom prst="rect">
            <a:avLst/>
          </a:prstGeom>
        </p:spPr>
        <p:txBody>
          <a:bodyPr spcFirstLastPara="1" wrap="square" lIns="91425" tIns="91425" rIns="91425" bIns="91425" anchor="t" anchorCtr="0">
            <a:noAutofit/>
          </a:bodyPr>
          <a:lstStyle/>
          <a:p>
            <a:pPr lvl="0" indent="-381000">
              <a:buSzPts val="2400"/>
            </a:pPr>
            <a:r>
              <a:rPr lang="en-US" sz="1200" b="1" dirty="0">
                <a:solidFill>
                  <a:schemeClr val="accent1"/>
                </a:solidFill>
              </a:rPr>
              <a:t>Session create API Call</a:t>
            </a:r>
          </a:p>
          <a:p>
            <a:pPr lvl="0" indent="-381000">
              <a:buSzPts val="2400"/>
            </a:pPr>
            <a:r>
              <a:rPr lang="en-US" sz="1200" b="1" dirty="0">
                <a:solidFill>
                  <a:schemeClr val="accent1"/>
                </a:solidFill>
              </a:rPr>
              <a:t>Engagement create API call</a:t>
            </a:r>
          </a:p>
        </p:txBody>
      </p:sp>
      <p:pic>
        <p:nvPicPr>
          <p:cNvPr id="3" name="Picture 2">
            <a:extLst>
              <a:ext uri="{FF2B5EF4-FFF2-40B4-BE49-F238E27FC236}">
                <a16:creationId xmlns:a16="http://schemas.microsoft.com/office/drawing/2014/main" id="{52382A0B-0620-4FFA-A0D4-797E89BE5A6B}"/>
              </a:ext>
            </a:extLst>
          </p:cNvPr>
          <p:cNvPicPr>
            <a:picLocks noChangeAspect="1"/>
          </p:cNvPicPr>
          <p:nvPr/>
        </p:nvPicPr>
        <p:blipFill>
          <a:blip r:embed="rId3"/>
          <a:stretch>
            <a:fillRect/>
          </a:stretch>
        </p:blipFill>
        <p:spPr>
          <a:xfrm>
            <a:off x="1597538" y="935272"/>
            <a:ext cx="6205538" cy="2855350"/>
          </a:xfrm>
          <a:prstGeom prst="rect">
            <a:avLst/>
          </a:prstGeom>
        </p:spPr>
      </p:pic>
      <p:sp>
        <p:nvSpPr>
          <p:cNvPr id="7" name="Google Shape;109;p17">
            <a:extLst>
              <a:ext uri="{FF2B5EF4-FFF2-40B4-BE49-F238E27FC236}">
                <a16:creationId xmlns:a16="http://schemas.microsoft.com/office/drawing/2014/main" id="{0C861594-A4DC-4F12-BEC2-1246C616461C}"/>
              </a:ext>
            </a:extLst>
          </p:cNvPr>
          <p:cNvSpPr txBox="1">
            <a:spLocks/>
          </p:cNvSpPr>
          <p:nvPr/>
        </p:nvSpPr>
        <p:spPr>
          <a:xfrm>
            <a:off x="4639122" y="3952365"/>
            <a:ext cx="3361878" cy="95741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accent1"/>
              </a:buClr>
              <a:buSzPts val="2000"/>
              <a:buFont typeface="Quicksand"/>
              <a:buChar char="◦"/>
              <a:defRPr sz="2000" b="0" i="0" u="none" strike="noStrike" cap="none">
                <a:solidFill>
                  <a:schemeClr val="lt1"/>
                </a:solidFill>
                <a:latin typeface="Quicksand"/>
                <a:ea typeface="Quicksand"/>
                <a:cs typeface="Quicksand"/>
                <a:sym typeface="Quicksand"/>
              </a:defRPr>
            </a:lvl1pPr>
            <a:lvl2pPr marL="914400" marR="0" lvl="1" indent="-355600" algn="l" rtl="0">
              <a:lnSpc>
                <a:spcPct val="100000"/>
              </a:lnSpc>
              <a:spcBef>
                <a:spcPts val="0"/>
              </a:spcBef>
              <a:spcAft>
                <a:spcPts val="0"/>
              </a:spcAft>
              <a:buClr>
                <a:schemeClr val="accent1"/>
              </a:buClr>
              <a:buSzPts val="2000"/>
              <a:buFont typeface="Quicksand"/>
              <a:buChar char="▫"/>
              <a:defRPr sz="2000" b="0" i="0" u="none" strike="noStrike" cap="none">
                <a:solidFill>
                  <a:schemeClr val="lt1"/>
                </a:solidFill>
                <a:latin typeface="Quicksand"/>
                <a:ea typeface="Quicksand"/>
                <a:cs typeface="Quicksand"/>
                <a:sym typeface="Quicksand"/>
              </a:defRPr>
            </a:lvl2pPr>
            <a:lvl3pPr marL="1371600" marR="0" lvl="2" indent="-355600" algn="l" rtl="0">
              <a:lnSpc>
                <a:spcPct val="100000"/>
              </a:lnSpc>
              <a:spcBef>
                <a:spcPts val="0"/>
              </a:spcBef>
              <a:spcAft>
                <a:spcPts val="0"/>
              </a:spcAft>
              <a:buClr>
                <a:schemeClr val="accent1"/>
              </a:buClr>
              <a:buSzPts val="2000"/>
              <a:buFont typeface="Quicksand"/>
              <a:buChar char="■"/>
              <a:defRPr sz="2000" b="0" i="0" u="none" strike="noStrike" cap="none">
                <a:solidFill>
                  <a:schemeClr val="lt1"/>
                </a:solidFill>
                <a:latin typeface="Quicksand"/>
                <a:ea typeface="Quicksand"/>
                <a:cs typeface="Quicksand"/>
                <a:sym typeface="Quicksand"/>
              </a:defRPr>
            </a:lvl3pPr>
            <a:lvl4pPr marL="1828800" marR="0" lvl="3" indent="-355600" algn="l" rtl="0">
              <a:lnSpc>
                <a:spcPct val="100000"/>
              </a:lnSpc>
              <a:spcBef>
                <a:spcPts val="0"/>
              </a:spcBef>
              <a:spcAft>
                <a:spcPts val="0"/>
              </a:spcAft>
              <a:buClr>
                <a:schemeClr val="lt1"/>
              </a:buClr>
              <a:buSzPts val="2000"/>
              <a:buFont typeface="Quicksand"/>
              <a:buChar char="●"/>
              <a:defRPr sz="2000" b="0" i="0" u="none" strike="noStrike" cap="none">
                <a:solidFill>
                  <a:schemeClr val="lt1"/>
                </a:solidFill>
                <a:latin typeface="Quicksand"/>
                <a:ea typeface="Quicksand"/>
                <a:cs typeface="Quicksand"/>
                <a:sym typeface="Quicksand"/>
              </a:defRPr>
            </a:lvl4pPr>
            <a:lvl5pPr marL="2286000" marR="0" lvl="4" indent="-355600" algn="l" rtl="0">
              <a:lnSpc>
                <a:spcPct val="100000"/>
              </a:lnSpc>
              <a:spcBef>
                <a:spcPts val="0"/>
              </a:spcBef>
              <a:spcAft>
                <a:spcPts val="0"/>
              </a:spcAft>
              <a:buClr>
                <a:schemeClr val="lt1"/>
              </a:buClr>
              <a:buSzPts val="2000"/>
              <a:buFont typeface="Quicksand"/>
              <a:buChar char="○"/>
              <a:defRPr sz="2000" b="0" i="0" u="none" strike="noStrike" cap="none">
                <a:solidFill>
                  <a:schemeClr val="lt1"/>
                </a:solidFill>
                <a:latin typeface="Quicksand"/>
                <a:ea typeface="Quicksand"/>
                <a:cs typeface="Quicksand"/>
                <a:sym typeface="Quicksand"/>
              </a:defRPr>
            </a:lvl5pPr>
            <a:lvl6pPr marL="2743200" marR="0" lvl="5" indent="-355600" algn="l" rtl="0">
              <a:lnSpc>
                <a:spcPct val="100000"/>
              </a:lnSpc>
              <a:spcBef>
                <a:spcPts val="0"/>
              </a:spcBef>
              <a:spcAft>
                <a:spcPts val="0"/>
              </a:spcAft>
              <a:buClr>
                <a:schemeClr val="lt1"/>
              </a:buClr>
              <a:buSzPts val="2000"/>
              <a:buFont typeface="Quicksand"/>
              <a:buChar char="■"/>
              <a:defRPr sz="2000" b="0" i="0" u="none" strike="noStrike" cap="none">
                <a:solidFill>
                  <a:schemeClr val="lt1"/>
                </a:solidFill>
                <a:latin typeface="Quicksand"/>
                <a:ea typeface="Quicksand"/>
                <a:cs typeface="Quicksand"/>
                <a:sym typeface="Quicksand"/>
              </a:defRPr>
            </a:lvl6pPr>
            <a:lvl7pPr marL="3200400" marR="0" lvl="6" indent="-355600" algn="l" rtl="0">
              <a:lnSpc>
                <a:spcPct val="100000"/>
              </a:lnSpc>
              <a:spcBef>
                <a:spcPts val="0"/>
              </a:spcBef>
              <a:spcAft>
                <a:spcPts val="0"/>
              </a:spcAft>
              <a:buClr>
                <a:schemeClr val="lt1"/>
              </a:buClr>
              <a:buSzPts val="2000"/>
              <a:buFont typeface="Quicksand"/>
              <a:buChar char="●"/>
              <a:defRPr sz="2000" b="0" i="0" u="none" strike="noStrike" cap="none">
                <a:solidFill>
                  <a:schemeClr val="lt1"/>
                </a:solidFill>
                <a:latin typeface="Quicksand"/>
                <a:ea typeface="Quicksand"/>
                <a:cs typeface="Quicksand"/>
                <a:sym typeface="Quicksand"/>
              </a:defRPr>
            </a:lvl7pPr>
            <a:lvl8pPr marL="3657600" marR="0" lvl="7" indent="-355600" algn="l" rtl="0">
              <a:lnSpc>
                <a:spcPct val="100000"/>
              </a:lnSpc>
              <a:spcBef>
                <a:spcPts val="0"/>
              </a:spcBef>
              <a:spcAft>
                <a:spcPts val="0"/>
              </a:spcAft>
              <a:buClr>
                <a:schemeClr val="lt1"/>
              </a:buClr>
              <a:buSzPts val="2000"/>
              <a:buFont typeface="Quicksand"/>
              <a:buChar char="○"/>
              <a:defRPr sz="2000" b="0" i="0" u="none" strike="noStrike" cap="none">
                <a:solidFill>
                  <a:schemeClr val="lt1"/>
                </a:solidFill>
                <a:latin typeface="Quicksand"/>
                <a:ea typeface="Quicksand"/>
                <a:cs typeface="Quicksand"/>
                <a:sym typeface="Quicksand"/>
              </a:defRPr>
            </a:lvl8pPr>
            <a:lvl9pPr marL="4114800" marR="0" lvl="8" indent="-355600" algn="l" rtl="0">
              <a:lnSpc>
                <a:spcPct val="100000"/>
              </a:lnSpc>
              <a:spcBef>
                <a:spcPts val="0"/>
              </a:spcBef>
              <a:spcAft>
                <a:spcPts val="0"/>
              </a:spcAft>
              <a:buClr>
                <a:schemeClr val="lt1"/>
              </a:buClr>
              <a:buSzPts val="2000"/>
              <a:buFont typeface="Quicksand"/>
              <a:buChar char="■"/>
              <a:defRPr sz="2000" b="0" i="0" u="none" strike="noStrike" cap="none">
                <a:solidFill>
                  <a:schemeClr val="lt1"/>
                </a:solidFill>
                <a:latin typeface="Quicksand"/>
                <a:ea typeface="Quicksand"/>
                <a:cs typeface="Quicksand"/>
                <a:sym typeface="Quicksand"/>
              </a:defRPr>
            </a:lvl9pPr>
          </a:lstStyle>
          <a:p>
            <a:pPr indent="-381000">
              <a:buSzPts val="2400"/>
            </a:pPr>
            <a:r>
              <a:rPr lang="en-US" sz="1200" b="1" dirty="0">
                <a:solidFill>
                  <a:schemeClr val="accent1"/>
                </a:solidFill>
              </a:rPr>
              <a:t>Verify an Agent answers</a:t>
            </a:r>
          </a:p>
          <a:p>
            <a:pPr indent="-381000">
              <a:buSzPts val="2400"/>
            </a:pPr>
            <a:r>
              <a:rPr lang="en-US" sz="1200" b="1" dirty="0">
                <a:solidFill>
                  <a:schemeClr val="accent1"/>
                </a:solidFill>
              </a:rPr>
              <a:t>Exchange Chat interactions</a:t>
            </a:r>
          </a:p>
          <a:p>
            <a:pPr indent="-381000">
              <a:buSzPts val="2400"/>
            </a:pPr>
            <a:r>
              <a:rPr lang="en-US" sz="1200" b="1" dirty="0">
                <a:solidFill>
                  <a:schemeClr val="accent1"/>
                </a:solidFill>
              </a:rPr>
              <a:t>Terminate interaction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13"/>
          <p:cNvSpPr txBox="1">
            <a:spLocks noGrp="1"/>
          </p:cNvSpPr>
          <p:nvPr>
            <p:ph type="title"/>
          </p:nvPr>
        </p:nvSpPr>
        <p:spPr>
          <a:xfrm>
            <a:off x="1143000" y="512618"/>
            <a:ext cx="6858000" cy="374072"/>
          </a:xfrm>
          <a:prstGeom prst="rect">
            <a:avLst/>
          </a:prstGeom>
        </p:spPr>
        <p:txBody>
          <a:bodyPr spcFirstLastPara="1" wrap="square" lIns="91425" tIns="91425" rIns="91425" bIns="91425" anchor="b" anchorCtr="0">
            <a:noAutofit/>
          </a:bodyPr>
          <a:lstStyle/>
          <a:p>
            <a:r>
              <a:rPr lang="en-IE" b="1" dirty="0"/>
              <a:t>Automated Deployment on Docker (</a:t>
            </a:r>
            <a:r>
              <a:rPr lang="en-US" b="1" dirty="0"/>
              <a:t>CI/CD Pipeline</a:t>
            </a:r>
            <a:r>
              <a:rPr lang="en-IE" b="1" dirty="0"/>
              <a:t>)</a:t>
            </a:r>
            <a:endParaRPr lang="en-US" dirty="0"/>
          </a:p>
        </p:txBody>
      </p:sp>
      <p:sp>
        <p:nvSpPr>
          <p:cNvPr id="80" name="Google Shape;80;p13"/>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7</a:t>
            </a:fld>
            <a:endParaRPr/>
          </a:p>
        </p:txBody>
      </p:sp>
      <p:pic>
        <p:nvPicPr>
          <p:cNvPr id="10" name="Picture 9">
            <a:extLst>
              <a:ext uri="{FF2B5EF4-FFF2-40B4-BE49-F238E27FC236}">
                <a16:creationId xmlns:a16="http://schemas.microsoft.com/office/drawing/2014/main" id="{CDE6DAA1-ED0B-4505-B86D-E9625980AD80}"/>
              </a:ext>
            </a:extLst>
          </p:cNvPr>
          <p:cNvPicPr/>
          <p:nvPr/>
        </p:nvPicPr>
        <p:blipFill>
          <a:blip r:embed="rId3"/>
          <a:stretch>
            <a:fillRect/>
          </a:stretch>
        </p:blipFill>
        <p:spPr>
          <a:xfrm>
            <a:off x="1706245" y="1157258"/>
            <a:ext cx="5731510" cy="1997710"/>
          </a:xfrm>
          <a:prstGeom prst="rect">
            <a:avLst/>
          </a:prstGeom>
        </p:spPr>
      </p:pic>
      <p:sp>
        <p:nvSpPr>
          <p:cNvPr id="6" name="Google Shape;109;p17">
            <a:extLst>
              <a:ext uri="{FF2B5EF4-FFF2-40B4-BE49-F238E27FC236}">
                <a16:creationId xmlns:a16="http://schemas.microsoft.com/office/drawing/2014/main" id="{CF077E3E-2871-4871-BAD0-28888FD1C9C0}"/>
              </a:ext>
            </a:extLst>
          </p:cNvPr>
          <p:cNvSpPr txBox="1">
            <a:spLocks noGrp="1"/>
          </p:cNvSpPr>
          <p:nvPr>
            <p:ph type="body" idx="1"/>
          </p:nvPr>
        </p:nvSpPr>
        <p:spPr>
          <a:xfrm>
            <a:off x="1568878" y="3062314"/>
            <a:ext cx="6954279" cy="1847467"/>
          </a:xfrm>
          <a:prstGeom prst="rect">
            <a:avLst/>
          </a:prstGeom>
        </p:spPr>
        <p:txBody>
          <a:bodyPr spcFirstLastPara="1" wrap="square" lIns="91425" tIns="91425" rIns="91425" bIns="91425" anchor="t" anchorCtr="0">
            <a:noAutofit/>
          </a:bodyPr>
          <a:lstStyle/>
          <a:p>
            <a:pPr lvl="0" indent="-381000">
              <a:buSzPts val="2400"/>
            </a:pPr>
            <a:r>
              <a:rPr lang="en-US" sz="1200" b="1" dirty="0">
                <a:solidFill>
                  <a:schemeClr val="accent1"/>
                </a:solidFill>
              </a:rPr>
              <a:t>Jenkins Server running inside a Docker container to manage the build and deployment of the Front and Backend applications throughout the development cycle</a:t>
            </a:r>
          </a:p>
          <a:p>
            <a:pPr lvl="0" indent="-381000">
              <a:buSzPts val="2400"/>
            </a:pPr>
            <a:r>
              <a:rPr lang="en-US" sz="1200" b="1" dirty="0">
                <a:solidFill>
                  <a:schemeClr val="accent1"/>
                </a:solidFill>
              </a:rPr>
              <a:t>Chat Generator Pipeline</a:t>
            </a:r>
          </a:p>
          <a:p>
            <a:pPr lvl="0" indent="-381000">
              <a:buSzPts val="2400"/>
            </a:pPr>
            <a:r>
              <a:rPr lang="en-US" sz="1200" b="1" dirty="0">
                <a:solidFill>
                  <a:schemeClr val="accent1"/>
                </a:solidFill>
              </a:rPr>
              <a:t>Front End UI Pipeline</a:t>
            </a:r>
          </a:p>
          <a:p>
            <a:pPr lvl="0" indent="-381000">
              <a:buSzPts val="2400"/>
            </a:pPr>
            <a:r>
              <a:rPr lang="en-US" sz="1200" b="1" dirty="0">
                <a:solidFill>
                  <a:schemeClr val="accent1"/>
                </a:solidFill>
              </a:rPr>
              <a:t>Each time a change is pushed to the applications repo, an automated build and deployment of the application will take place. Once complete, the application along with the new changes will be running in a Docker container</a:t>
            </a:r>
          </a:p>
        </p:txBody>
      </p:sp>
    </p:spTree>
    <p:extLst>
      <p:ext uri="{BB962C8B-B14F-4D97-AF65-F5344CB8AC3E}">
        <p14:creationId xmlns:p14="http://schemas.microsoft.com/office/powerpoint/2010/main" val="40952470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13"/>
          <p:cNvSpPr txBox="1">
            <a:spLocks noGrp="1"/>
          </p:cNvSpPr>
          <p:nvPr>
            <p:ph type="title"/>
          </p:nvPr>
        </p:nvSpPr>
        <p:spPr>
          <a:xfrm>
            <a:off x="1143000" y="512618"/>
            <a:ext cx="6858000" cy="374072"/>
          </a:xfrm>
          <a:prstGeom prst="rect">
            <a:avLst/>
          </a:prstGeom>
        </p:spPr>
        <p:txBody>
          <a:bodyPr spcFirstLastPara="1" wrap="square" lIns="91425" tIns="91425" rIns="91425" bIns="91425" anchor="b" anchorCtr="0">
            <a:noAutofit/>
          </a:bodyPr>
          <a:lstStyle/>
          <a:p>
            <a:r>
              <a:rPr lang="en-IE" b="1" dirty="0"/>
              <a:t>Environment Overview</a:t>
            </a:r>
            <a:endParaRPr lang="en-US" dirty="0"/>
          </a:p>
        </p:txBody>
      </p:sp>
      <p:sp>
        <p:nvSpPr>
          <p:cNvPr id="80" name="Google Shape;80;p13"/>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8</a:t>
            </a:fld>
            <a:endParaRPr/>
          </a:p>
        </p:txBody>
      </p:sp>
      <p:pic>
        <p:nvPicPr>
          <p:cNvPr id="6" name="Picture 5">
            <a:extLst>
              <a:ext uri="{FF2B5EF4-FFF2-40B4-BE49-F238E27FC236}">
                <a16:creationId xmlns:a16="http://schemas.microsoft.com/office/drawing/2014/main" id="{7274922B-7480-4DC3-ABB4-49278EE40E13}"/>
              </a:ext>
            </a:extLst>
          </p:cNvPr>
          <p:cNvPicPr/>
          <p:nvPr/>
        </p:nvPicPr>
        <p:blipFill>
          <a:blip r:embed="rId3"/>
          <a:stretch>
            <a:fillRect/>
          </a:stretch>
        </p:blipFill>
        <p:spPr>
          <a:xfrm>
            <a:off x="1706245" y="1145857"/>
            <a:ext cx="5731510" cy="2851785"/>
          </a:xfrm>
          <a:prstGeom prst="rect">
            <a:avLst/>
          </a:prstGeom>
          <a:ln>
            <a:noFill/>
          </a:ln>
          <a:effectLst>
            <a:outerShdw blurRad="190500" algn="tl" rotWithShape="0">
              <a:srgbClr val="000000">
                <a:alpha val="70000"/>
              </a:srgbClr>
            </a:outerShdw>
          </a:effectLst>
        </p:spPr>
      </p:pic>
      <p:sp>
        <p:nvSpPr>
          <p:cNvPr id="5" name="Google Shape;109;p17">
            <a:extLst>
              <a:ext uri="{FF2B5EF4-FFF2-40B4-BE49-F238E27FC236}">
                <a16:creationId xmlns:a16="http://schemas.microsoft.com/office/drawing/2014/main" id="{F8E352BE-8BAA-48DD-A635-546F7EE06ED1}"/>
              </a:ext>
            </a:extLst>
          </p:cNvPr>
          <p:cNvSpPr txBox="1">
            <a:spLocks noGrp="1"/>
          </p:cNvSpPr>
          <p:nvPr>
            <p:ph type="body" idx="1"/>
          </p:nvPr>
        </p:nvSpPr>
        <p:spPr>
          <a:xfrm>
            <a:off x="1568878" y="4025351"/>
            <a:ext cx="6954279" cy="509660"/>
          </a:xfrm>
          <a:prstGeom prst="rect">
            <a:avLst/>
          </a:prstGeom>
        </p:spPr>
        <p:txBody>
          <a:bodyPr spcFirstLastPara="1" wrap="square" lIns="91425" tIns="91425" rIns="91425" bIns="91425" anchor="t" anchorCtr="0">
            <a:noAutofit/>
          </a:bodyPr>
          <a:lstStyle/>
          <a:p>
            <a:pPr lvl="0" indent="-381000">
              <a:buSzPts val="2400"/>
            </a:pPr>
            <a:r>
              <a:rPr lang="en-US" sz="1200" b="1" dirty="0">
                <a:solidFill>
                  <a:schemeClr val="accent1"/>
                </a:solidFill>
              </a:rPr>
              <a:t>High Level Overview of Contact Center Chat Generator Environment</a:t>
            </a:r>
          </a:p>
        </p:txBody>
      </p:sp>
    </p:spTree>
    <p:extLst>
      <p:ext uri="{BB962C8B-B14F-4D97-AF65-F5344CB8AC3E}">
        <p14:creationId xmlns:p14="http://schemas.microsoft.com/office/powerpoint/2010/main" val="8592678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13"/>
          <p:cNvSpPr txBox="1">
            <a:spLocks noGrp="1"/>
          </p:cNvSpPr>
          <p:nvPr>
            <p:ph type="title"/>
          </p:nvPr>
        </p:nvSpPr>
        <p:spPr>
          <a:xfrm>
            <a:off x="1143000" y="512618"/>
            <a:ext cx="6858000" cy="374072"/>
          </a:xfrm>
          <a:prstGeom prst="rect">
            <a:avLst/>
          </a:prstGeom>
        </p:spPr>
        <p:txBody>
          <a:bodyPr spcFirstLastPara="1" wrap="square" lIns="91425" tIns="91425" rIns="91425" bIns="91425" anchor="b" anchorCtr="0">
            <a:noAutofit/>
          </a:bodyPr>
          <a:lstStyle/>
          <a:p>
            <a:r>
              <a:rPr lang="en-IE" b="1" dirty="0"/>
              <a:t>CI/CD Development Test Harness Overview</a:t>
            </a:r>
            <a:endParaRPr lang="en-US" b="1" dirty="0"/>
          </a:p>
        </p:txBody>
      </p:sp>
      <p:sp>
        <p:nvSpPr>
          <p:cNvPr id="80" name="Google Shape;80;p13"/>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9</a:t>
            </a:fld>
            <a:endParaRPr/>
          </a:p>
        </p:txBody>
      </p:sp>
      <p:pic>
        <p:nvPicPr>
          <p:cNvPr id="5" name="Picture 4">
            <a:extLst>
              <a:ext uri="{FF2B5EF4-FFF2-40B4-BE49-F238E27FC236}">
                <a16:creationId xmlns:a16="http://schemas.microsoft.com/office/drawing/2014/main" id="{88271D0A-9F0E-41F5-89C2-8C7B12EEB8B8}"/>
              </a:ext>
            </a:extLst>
          </p:cNvPr>
          <p:cNvPicPr/>
          <p:nvPr/>
        </p:nvPicPr>
        <p:blipFill>
          <a:blip r:embed="rId3"/>
          <a:stretch>
            <a:fillRect/>
          </a:stretch>
        </p:blipFill>
        <p:spPr>
          <a:xfrm>
            <a:off x="1706245" y="971867"/>
            <a:ext cx="5731510" cy="319976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845309758"/>
      </p:ext>
    </p:extLst>
  </p:cSld>
  <p:clrMapOvr>
    <a:masterClrMapping/>
  </p:clrMapOvr>
</p:sld>
</file>

<file path=ppt/theme/theme1.xml><?xml version="1.0" encoding="utf-8"?>
<a:theme xmlns:a="http://schemas.openxmlformats.org/drawingml/2006/main" name="Eleanor template">
  <a:themeElements>
    <a:clrScheme name="Custom 347">
      <a:dk1>
        <a:srgbClr val="2E3037"/>
      </a:dk1>
      <a:lt1>
        <a:srgbClr val="FFFFFF"/>
      </a:lt1>
      <a:dk2>
        <a:srgbClr val="666666"/>
      </a:dk2>
      <a:lt2>
        <a:srgbClr val="F3F3F3"/>
      </a:lt2>
      <a:accent1>
        <a:srgbClr val="39C0BA"/>
      </a:accent1>
      <a:accent2>
        <a:srgbClr val="90E6E2"/>
      </a:accent2>
      <a:accent3>
        <a:srgbClr val="F35B69"/>
      </a:accent3>
      <a:accent4>
        <a:srgbClr val="FAB2B9"/>
      </a:accent4>
      <a:accent5>
        <a:srgbClr val="999FA9"/>
      </a:accent5>
      <a:accent6>
        <a:srgbClr val="E2E7EE"/>
      </a:accent6>
      <a:hlink>
        <a:srgbClr val="39C0BA"/>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296</TotalTime>
  <Words>786</Words>
  <Application>Microsoft Office PowerPoint</Application>
  <PresentationFormat>On-screen Show (16:9)</PresentationFormat>
  <Paragraphs>68</Paragraphs>
  <Slides>16</Slides>
  <Notes>16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Quicksand</vt:lpstr>
      <vt:lpstr>Montserrat</vt:lpstr>
      <vt:lpstr>Arial</vt:lpstr>
      <vt:lpstr>Eleanor template</vt:lpstr>
      <vt:lpstr>Final Year Project 2021 Higher Diploma in Computer Science  Dermot Sheerin - 20086620</vt:lpstr>
      <vt:lpstr>PowerPoint Presentation</vt:lpstr>
      <vt:lpstr>Agenda</vt:lpstr>
      <vt:lpstr>What is this project about exactly?</vt:lpstr>
      <vt:lpstr>Front End – React JS</vt:lpstr>
      <vt:lpstr>Backend Chat Flow - NodeJS</vt:lpstr>
      <vt:lpstr>Automated Deployment on Docker (CI/CD Pipeline)</vt:lpstr>
      <vt:lpstr>Environment Overview</vt:lpstr>
      <vt:lpstr>CI/CD Development Test Harness Overview</vt:lpstr>
      <vt:lpstr>20k Test - Express V’s Fastify Web Framework Test</vt:lpstr>
      <vt:lpstr>Live Demo</vt:lpstr>
      <vt:lpstr>Problems Encountered</vt:lpstr>
      <vt:lpstr>Future Work</vt:lpstr>
      <vt:lpstr>Project Demonstration Video</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YOUR PRESENTATION TITLE</dc:title>
  <dc:creator>Sheerin, Dermot (Dermot)</dc:creator>
  <cp:lastModifiedBy>Sheerin, Dermot (Dermot)</cp:lastModifiedBy>
  <cp:revision>60</cp:revision>
  <dcterms:modified xsi:type="dcterms:W3CDTF">2021-06-08T08:36:42Z</dcterms:modified>
</cp:coreProperties>
</file>