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8" r:id="rId3"/>
    <p:sldId id="304" r:id="rId4"/>
    <p:sldId id="300" r:id="rId5"/>
    <p:sldId id="295" r:id="rId6"/>
    <p:sldId id="257" r:id="rId7"/>
    <p:sldId id="301" r:id="rId8"/>
    <p:sldId id="296" r:id="rId9"/>
    <p:sldId id="297" r:id="rId10"/>
    <p:sldId id="307" r:id="rId11"/>
    <p:sldId id="303" r:id="rId12"/>
    <p:sldId id="299" r:id="rId13"/>
    <p:sldId id="305" r:id="rId14"/>
    <p:sldId id="302" r:id="rId15"/>
    <p:sldId id="294" r:id="rId16"/>
    <p:sldId id="306"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
      <p:font typeface="Quicksand"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52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61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61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93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9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63b484949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63b484949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196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59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80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976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32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05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51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p>
            <a:pPr lvl="0"/>
            <a:r>
              <a:rPr lang="en-US" sz="2500" dirty="0"/>
              <a:t>Final Year Project 2021 Higher Diploma in Computer Science</a:t>
            </a:r>
            <a:br>
              <a:rPr lang="en-US" sz="2500" dirty="0"/>
            </a:br>
            <a:br>
              <a:rPr lang="en-US" sz="2500" dirty="0"/>
            </a:br>
            <a:r>
              <a:rPr lang="en" sz="2500" dirty="0"/>
              <a:t>Dermot Sheerin - 20086620</a:t>
            </a:r>
            <a:endParaRPr sz="25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US" b="1" dirty="0"/>
              <a:t>20k Test - Express V’s </a:t>
            </a:r>
            <a:r>
              <a:rPr lang="en-US" b="1" dirty="0" err="1"/>
              <a:t>Fastify</a:t>
            </a:r>
            <a:r>
              <a:rPr lang="en-US" b="1" dirty="0"/>
              <a:t> Web Framework Test</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182283" y="3254059"/>
            <a:ext cx="6954279" cy="1813372"/>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The chat generator is a modular design, effectively allowing different technologies to be swapped in or out at relative ease. </a:t>
            </a:r>
          </a:p>
          <a:p>
            <a:pPr lvl="0" indent="-381000">
              <a:buSzPts val="2400"/>
            </a:pPr>
            <a:r>
              <a:rPr lang="en-US" sz="1200" b="1" dirty="0">
                <a:solidFill>
                  <a:schemeClr val="accent1"/>
                </a:solidFill>
              </a:rPr>
              <a:t>An example of this is discussed in the report where I assess the performance of Express Web Framework versus </a:t>
            </a:r>
            <a:r>
              <a:rPr lang="en-US" sz="1200" b="1" dirty="0" err="1">
                <a:solidFill>
                  <a:schemeClr val="accent1"/>
                </a:solidFill>
              </a:rPr>
              <a:t>Fastify</a:t>
            </a:r>
            <a:r>
              <a:rPr lang="en-US" sz="1200" b="1" dirty="0">
                <a:solidFill>
                  <a:schemeClr val="accent1"/>
                </a:solidFill>
              </a:rPr>
              <a:t> Web Framework for a 20k chat run</a:t>
            </a:r>
          </a:p>
          <a:p>
            <a:pPr lvl="0" indent="-381000">
              <a:buSzPts val="2400"/>
            </a:pPr>
            <a:r>
              <a:rPr lang="en-US" sz="1200" b="1" dirty="0">
                <a:solidFill>
                  <a:schemeClr val="accent1"/>
                </a:solidFill>
              </a:rPr>
              <a:t>The test uncovered an issue with my </a:t>
            </a:r>
            <a:r>
              <a:rPr lang="en-US" sz="1200" b="1" dirty="0" err="1">
                <a:solidFill>
                  <a:schemeClr val="accent1"/>
                </a:solidFill>
              </a:rPr>
              <a:t>Fastify</a:t>
            </a:r>
            <a:r>
              <a:rPr lang="en-US" sz="1200" b="1" dirty="0">
                <a:solidFill>
                  <a:schemeClr val="accent1"/>
                </a:solidFill>
              </a:rPr>
              <a:t> implementation that caused high memory usage of the chat generator. The Realtime UI resource usage graph captured this information allowing me to track down the root cause - The chat generator was failing to release memory caused by too many open network sockets.</a:t>
            </a:r>
          </a:p>
        </p:txBody>
      </p:sp>
      <p:pic>
        <p:nvPicPr>
          <p:cNvPr id="7" name="Picture 6">
            <a:extLst>
              <a:ext uri="{FF2B5EF4-FFF2-40B4-BE49-F238E27FC236}">
                <a16:creationId xmlns:a16="http://schemas.microsoft.com/office/drawing/2014/main" id="{16D4255F-A803-4546-9B9D-49E23FA53032}"/>
              </a:ext>
            </a:extLst>
          </p:cNvPr>
          <p:cNvPicPr/>
          <p:nvPr/>
        </p:nvPicPr>
        <p:blipFill>
          <a:blip r:embed="rId3"/>
          <a:stretch>
            <a:fillRect/>
          </a:stretch>
        </p:blipFill>
        <p:spPr>
          <a:xfrm>
            <a:off x="1336451" y="1001247"/>
            <a:ext cx="4096161" cy="2061067"/>
          </a:xfrm>
          <a:prstGeom prst="rect">
            <a:avLst/>
          </a:prstGeom>
        </p:spPr>
      </p:pic>
      <p:pic>
        <p:nvPicPr>
          <p:cNvPr id="8" name="Picture 7">
            <a:extLst>
              <a:ext uri="{FF2B5EF4-FFF2-40B4-BE49-F238E27FC236}">
                <a16:creationId xmlns:a16="http://schemas.microsoft.com/office/drawing/2014/main" id="{6F42A6DD-5A51-4A43-9555-26BB739804D7}"/>
              </a:ext>
            </a:extLst>
          </p:cNvPr>
          <p:cNvPicPr/>
          <p:nvPr/>
        </p:nvPicPr>
        <p:blipFill>
          <a:blip r:embed="rId4"/>
          <a:stretch>
            <a:fillRect/>
          </a:stretch>
        </p:blipFill>
        <p:spPr>
          <a:xfrm>
            <a:off x="4659423" y="1169712"/>
            <a:ext cx="4096161" cy="2138264"/>
          </a:xfrm>
          <a:prstGeom prst="rect">
            <a:avLst/>
          </a:prstGeom>
        </p:spPr>
      </p:pic>
    </p:spTree>
    <p:extLst>
      <p:ext uri="{BB962C8B-B14F-4D97-AF65-F5344CB8AC3E}">
        <p14:creationId xmlns:p14="http://schemas.microsoft.com/office/powerpoint/2010/main" val="25477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idx="4294967295"/>
          </p:nvPr>
        </p:nvSpPr>
        <p:spPr>
          <a:xfrm>
            <a:off x="1649338" y="1991850"/>
            <a:ext cx="4776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dk1"/>
                </a:solidFill>
              </a:rPr>
              <a:t>Live Demo</a:t>
            </a:r>
            <a:endParaRPr sz="6000" b="1" dirty="0">
              <a:solidFill>
                <a:schemeClr val="dk1"/>
              </a:solidFill>
            </a:endParaRPr>
          </a:p>
        </p:txBody>
      </p:sp>
      <p:sp>
        <p:nvSpPr>
          <p:cNvPr id="203" name="Google Shape;203;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3639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Problems Encountered</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Google Shape;109;p17">
            <a:extLst>
              <a:ext uri="{FF2B5EF4-FFF2-40B4-BE49-F238E27FC236}">
                <a16:creationId xmlns:a16="http://schemas.microsoft.com/office/drawing/2014/main" id="{18485F63-2ADA-4B61-8922-33529FF1EF17}"/>
              </a:ext>
            </a:extLst>
          </p:cNvPr>
          <p:cNvSpPr txBox="1">
            <a:spLocks noGrp="1"/>
          </p:cNvSpPr>
          <p:nvPr>
            <p:ph type="body" idx="1"/>
          </p:nvPr>
        </p:nvSpPr>
        <p:spPr>
          <a:xfrm>
            <a:off x="1570980" y="1134829"/>
            <a:ext cx="5865664" cy="3617302"/>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bg1"/>
                </a:solidFill>
              </a:rPr>
              <a:t>Optimizing Realtime Chat Statistics Display.</a:t>
            </a:r>
            <a:br>
              <a:rPr lang="en-US" sz="1200" b="1" dirty="0">
                <a:solidFill>
                  <a:schemeClr val="bg1"/>
                </a:solidFill>
              </a:rPr>
            </a:br>
            <a:r>
              <a:rPr lang="en-US" sz="1200" b="1" dirty="0">
                <a:solidFill>
                  <a:schemeClr val="bg1"/>
                </a:solidFill>
              </a:rPr>
              <a:t>Initially I was using a custom React Hook to fetch the statistics every 5 seconds.</a:t>
            </a:r>
            <a:br>
              <a:rPr lang="en-US" sz="1200" b="1" dirty="0">
                <a:solidFill>
                  <a:schemeClr val="bg1"/>
                </a:solidFill>
              </a:rPr>
            </a:br>
            <a:r>
              <a:rPr lang="en-US" sz="1200" b="1" dirty="0">
                <a:solidFill>
                  <a:schemeClr val="bg1"/>
                </a:solidFill>
              </a:rPr>
              <a:t>Solution: Socket IO - </a:t>
            </a:r>
            <a:r>
              <a:rPr lang="en-US" sz="1200" b="1" dirty="0" err="1">
                <a:solidFill>
                  <a:schemeClr val="bg1"/>
                </a:solidFill>
              </a:rPr>
              <a:t>WebSockets</a:t>
            </a:r>
            <a:r>
              <a:rPr lang="en-US" sz="1200" b="1" dirty="0">
                <a:solidFill>
                  <a:schemeClr val="bg1"/>
                </a:solidFill>
              </a:rPr>
              <a:t> allow for a higher amount of efficiency compared to REST because they do not require the HTTP request/response overhead for each message sent and received.</a:t>
            </a:r>
          </a:p>
          <a:p>
            <a:pPr lvl="0" indent="-381000">
              <a:buSzPts val="2400"/>
            </a:pPr>
            <a:r>
              <a:rPr lang="en-US" sz="1200" b="1" dirty="0">
                <a:solidFill>
                  <a:schemeClr val="bg1"/>
                </a:solidFill>
              </a:rPr>
              <a:t>High Memory Usage during </a:t>
            </a:r>
            <a:r>
              <a:rPr lang="en-US" sz="1200" b="1" dirty="0" err="1">
                <a:solidFill>
                  <a:schemeClr val="bg1"/>
                </a:solidFill>
              </a:rPr>
              <a:t>Fastify</a:t>
            </a:r>
            <a:r>
              <a:rPr lang="en-US" sz="1200" b="1" dirty="0">
                <a:solidFill>
                  <a:schemeClr val="bg1"/>
                </a:solidFill>
              </a:rPr>
              <a:t> Implementation Test Run.</a:t>
            </a:r>
            <a:br>
              <a:rPr lang="en-US" sz="1200" b="1" dirty="0">
                <a:solidFill>
                  <a:schemeClr val="bg1"/>
                </a:solidFill>
              </a:rPr>
            </a:br>
            <a:r>
              <a:rPr lang="en-US" sz="1200" b="1" dirty="0">
                <a:solidFill>
                  <a:schemeClr val="bg1"/>
                </a:solidFill>
              </a:rPr>
              <a:t>Resource graph displayed an unexpected rise in memory for the chat generator caused by too many open network connections. </a:t>
            </a:r>
            <a:br>
              <a:rPr lang="en-US" sz="1200" b="1" dirty="0">
                <a:solidFill>
                  <a:schemeClr val="bg1"/>
                </a:solidFill>
              </a:rPr>
            </a:br>
            <a:r>
              <a:rPr lang="en-US" sz="1200" b="1" dirty="0">
                <a:solidFill>
                  <a:schemeClr val="bg1"/>
                </a:solidFill>
              </a:rPr>
              <a:t>Reply status code method did not work, causing the above network and memory consumption issue.</a:t>
            </a:r>
            <a:br>
              <a:rPr lang="en-US" sz="1200" b="1" dirty="0">
                <a:solidFill>
                  <a:schemeClr val="bg1"/>
                </a:solidFill>
              </a:rPr>
            </a:br>
            <a:r>
              <a:rPr lang="en-US" sz="1200" b="1" dirty="0">
                <a:solidFill>
                  <a:schemeClr val="bg1"/>
                </a:solidFill>
              </a:rPr>
              <a:t>Solution: use Reply send method instead.</a:t>
            </a:r>
          </a:p>
          <a:p>
            <a:pPr lvl="0" indent="-381000">
              <a:buSzPts val="2400"/>
            </a:pPr>
            <a:r>
              <a:rPr lang="en-US" sz="1200" b="1" dirty="0">
                <a:solidFill>
                  <a:schemeClr val="bg1"/>
                </a:solidFill>
              </a:rPr>
              <a:t>Jenkins Build Trigger</a:t>
            </a:r>
            <a:br>
              <a:rPr lang="en-US" sz="1200" b="1" dirty="0">
                <a:solidFill>
                  <a:schemeClr val="bg1"/>
                </a:solidFill>
              </a:rPr>
            </a:br>
            <a:r>
              <a:rPr lang="en-US" sz="1200" b="1" dirty="0">
                <a:solidFill>
                  <a:schemeClr val="bg1"/>
                </a:solidFill>
              </a:rPr>
              <a:t>(</a:t>
            </a:r>
            <a:r>
              <a:rPr lang="nb-NO" sz="1200" b="1" dirty="0">
                <a:solidFill>
                  <a:schemeClr val="bg1"/>
                </a:solidFill>
              </a:rPr>
              <a:t>GitHub webhook trigger for GITScm polling V Poll SCM trigger</a:t>
            </a:r>
            <a:r>
              <a:rPr lang="en-US" sz="1200" b="1" dirty="0">
                <a:solidFill>
                  <a:schemeClr val="bg1"/>
                </a:solidFill>
              </a:rPr>
              <a:t>)</a:t>
            </a:r>
            <a:br>
              <a:rPr lang="en-US" sz="1200" b="1" dirty="0">
                <a:solidFill>
                  <a:schemeClr val="bg1"/>
                </a:solidFill>
              </a:rPr>
            </a:br>
            <a:r>
              <a:rPr lang="en-US" sz="1200" b="1" dirty="0">
                <a:solidFill>
                  <a:schemeClr val="bg1"/>
                </a:solidFill>
              </a:rPr>
              <a:t>Due to network constraints between the SUT and </a:t>
            </a:r>
            <a:r>
              <a:rPr lang="en-US" sz="1200" b="1" dirty="0" err="1">
                <a:solidFill>
                  <a:schemeClr val="bg1"/>
                </a:solidFill>
              </a:rPr>
              <a:t>Github</a:t>
            </a:r>
            <a:r>
              <a:rPr lang="en-US" sz="1200" b="1" dirty="0">
                <a:solidFill>
                  <a:schemeClr val="bg1"/>
                </a:solidFill>
              </a:rPr>
              <a:t> when using the webhook callback, I opted to use Poll SCM instead of </a:t>
            </a:r>
            <a:r>
              <a:rPr lang="en-US" sz="1200" b="1" dirty="0" err="1">
                <a:solidFill>
                  <a:schemeClr val="bg1"/>
                </a:solidFill>
              </a:rPr>
              <a:t>Github</a:t>
            </a:r>
            <a:r>
              <a:rPr lang="en-US" sz="1200" b="1" dirty="0">
                <a:solidFill>
                  <a:schemeClr val="bg1"/>
                </a:solidFill>
              </a:rPr>
              <a:t> webhook to trigger the pipeline build.</a:t>
            </a:r>
          </a:p>
        </p:txBody>
      </p:sp>
    </p:spTree>
    <p:extLst>
      <p:ext uri="{BB962C8B-B14F-4D97-AF65-F5344CB8AC3E}">
        <p14:creationId xmlns:p14="http://schemas.microsoft.com/office/powerpoint/2010/main" val="407600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Future Work</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Google Shape;109;p17">
            <a:extLst>
              <a:ext uri="{FF2B5EF4-FFF2-40B4-BE49-F238E27FC236}">
                <a16:creationId xmlns:a16="http://schemas.microsoft.com/office/drawing/2014/main" id="{18485F63-2ADA-4B61-8922-33529FF1EF17}"/>
              </a:ext>
            </a:extLst>
          </p:cNvPr>
          <p:cNvSpPr txBox="1">
            <a:spLocks noGrp="1"/>
          </p:cNvSpPr>
          <p:nvPr>
            <p:ph type="body" idx="1"/>
          </p:nvPr>
        </p:nvSpPr>
        <p:spPr>
          <a:xfrm>
            <a:off x="1570980" y="1134829"/>
            <a:ext cx="5865664" cy="2663965"/>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bg1"/>
                </a:solidFill>
              </a:rPr>
              <a:t>Add additional REST APIs to chat generator as Contact Center functionality evolves</a:t>
            </a:r>
          </a:p>
          <a:p>
            <a:pPr lvl="0" indent="-381000">
              <a:buSzPts val="2400"/>
            </a:pPr>
            <a:r>
              <a:rPr lang="en-US" sz="1200" b="1" dirty="0">
                <a:solidFill>
                  <a:schemeClr val="bg1"/>
                </a:solidFill>
              </a:rPr>
              <a:t>Migrate Mock CC Server from isolated network to docker container and take ownership of this code base for future enhancements</a:t>
            </a:r>
          </a:p>
          <a:p>
            <a:pPr lvl="0" indent="-381000">
              <a:buSzPts val="2400"/>
            </a:pPr>
            <a:r>
              <a:rPr lang="en-US" sz="1200" b="1" dirty="0">
                <a:solidFill>
                  <a:schemeClr val="bg1"/>
                </a:solidFill>
              </a:rPr>
              <a:t>Move chat generator and Mock CC to cloud serverless functions</a:t>
            </a:r>
          </a:p>
          <a:p>
            <a:pPr lvl="0" indent="-381000">
              <a:buSzPts val="2400"/>
            </a:pPr>
            <a:r>
              <a:rPr lang="en-US" sz="1200" b="1" dirty="0">
                <a:solidFill>
                  <a:schemeClr val="bg1"/>
                </a:solidFill>
              </a:rPr>
              <a:t>Move application deployment from containers running on Docker to a microservice running on Kubernetes</a:t>
            </a:r>
          </a:p>
          <a:p>
            <a:pPr lvl="0" indent="-381000">
              <a:buSzPts val="2400"/>
            </a:pPr>
            <a:r>
              <a:rPr lang="en-US" sz="1200" b="1" dirty="0">
                <a:solidFill>
                  <a:schemeClr val="bg1"/>
                </a:solidFill>
              </a:rPr>
              <a:t>Investigate other technologies that would help improve the benchmark results e.g., introduce Load Balancer, multi-threading to back-end</a:t>
            </a:r>
            <a:br>
              <a:rPr lang="en-US" sz="1200" b="1" dirty="0">
                <a:solidFill>
                  <a:schemeClr val="bg1"/>
                </a:solidFill>
              </a:rPr>
            </a:br>
            <a:endParaRPr lang="en-US" sz="1200" b="1" dirty="0">
              <a:solidFill>
                <a:schemeClr val="bg1"/>
              </a:solidFill>
            </a:endParaRPr>
          </a:p>
        </p:txBody>
      </p:sp>
    </p:spTree>
    <p:extLst>
      <p:ext uri="{BB962C8B-B14F-4D97-AF65-F5344CB8AC3E}">
        <p14:creationId xmlns:p14="http://schemas.microsoft.com/office/powerpoint/2010/main" val="11253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Project Demonstration Video</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Google Shape;109;p17">
            <a:extLst>
              <a:ext uri="{FF2B5EF4-FFF2-40B4-BE49-F238E27FC236}">
                <a16:creationId xmlns:a16="http://schemas.microsoft.com/office/drawing/2014/main" id="{E3B799E9-877D-4C1F-BFF6-FE529C49E570}"/>
              </a:ext>
            </a:extLst>
          </p:cNvPr>
          <p:cNvSpPr txBox="1">
            <a:spLocks noGrp="1"/>
          </p:cNvSpPr>
          <p:nvPr>
            <p:ph type="body" idx="1"/>
          </p:nvPr>
        </p:nvSpPr>
        <p:spPr>
          <a:xfrm>
            <a:off x="1478110" y="1249130"/>
            <a:ext cx="4586933" cy="536808"/>
          </a:xfrm>
          <a:prstGeom prst="rect">
            <a:avLst/>
          </a:prstGeom>
        </p:spPr>
        <p:txBody>
          <a:bodyPr spcFirstLastPara="1" wrap="square" lIns="91425" tIns="91425" rIns="91425" bIns="91425" anchor="t" anchorCtr="0">
            <a:noAutofit/>
          </a:bodyPr>
          <a:lstStyle/>
          <a:p>
            <a:pPr lvl="0" indent="-381000">
              <a:buSzPts val="2400"/>
            </a:pPr>
            <a:r>
              <a:rPr lang="en-US" sz="1500" b="1" dirty="0">
                <a:solidFill>
                  <a:schemeClr val="accent1"/>
                </a:solidFill>
              </a:rPr>
              <a:t>https://vimeo.com/549611226/8f1a0c597f</a:t>
            </a:r>
          </a:p>
        </p:txBody>
      </p:sp>
      <p:pic>
        <p:nvPicPr>
          <p:cNvPr id="2" name="Picture 1">
            <a:extLst>
              <a:ext uri="{FF2B5EF4-FFF2-40B4-BE49-F238E27FC236}">
                <a16:creationId xmlns:a16="http://schemas.microsoft.com/office/drawing/2014/main" id="{0A957BED-3281-4ABE-8FAB-4C2BBAC7291B}"/>
              </a:ext>
            </a:extLst>
          </p:cNvPr>
          <p:cNvPicPr>
            <a:picLocks noChangeAspect="1"/>
          </p:cNvPicPr>
          <p:nvPr/>
        </p:nvPicPr>
        <p:blipFill>
          <a:blip r:embed="rId3"/>
          <a:stretch>
            <a:fillRect/>
          </a:stretch>
        </p:blipFill>
        <p:spPr>
          <a:xfrm>
            <a:off x="2397919" y="1893094"/>
            <a:ext cx="4167188" cy="2635465"/>
          </a:xfrm>
          <a:prstGeom prst="rect">
            <a:avLst/>
          </a:prstGeom>
        </p:spPr>
      </p:pic>
    </p:spTree>
    <p:extLst>
      <p:ext uri="{BB962C8B-B14F-4D97-AF65-F5344CB8AC3E}">
        <p14:creationId xmlns:p14="http://schemas.microsoft.com/office/powerpoint/2010/main" val="382433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60"/>
        <p:cNvGrpSpPr/>
        <p:nvPr/>
      </p:nvGrpSpPr>
      <p:grpSpPr>
        <a:xfrm>
          <a:off x="0" y="0"/>
          <a:ext cx="0" cy="0"/>
          <a:chOff x="0" y="0"/>
          <a:chExt cx="0" cy="0"/>
        </a:xfrm>
      </p:grpSpPr>
      <p:sp>
        <p:nvSpPr>
          <p:cNvPr id="1562" name="Google Shape;1562;p50"/>
          <p:cNvSpPr txBox="1"/>
          <p:nvPr/>
        </p:nvSpPr>
        <p:spPr>
          <a:xfrm>
            <a:off x="1106100" y="2196053"/>
            <a:ext cx="6931800" cy="61438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200" b="1" dirty="0">
                <a:solidFill>
                  <a:srgbClr val="434343"/>
                </a:solidFill>
                <a:latin typeface="Montserrat"/>
                <a:ea typeface="Montserrat"/>
                <a:cs typeface="Montserrat"/>
                <a:sym typeface="Montserrat"/>
              </a:rPr>
              <a:t>Questions ?</a:t>
            </a:r>
            <a:endParaRPr sz="3200" b="1" dirty="0">
              <a:solidFill>
                <a:srgbClr val="43434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ctrTitle" idx="4294967295"/>
          </p:nvPr>
        </p:nvSpPr>
        <p:spPr>
          <a:xfrm>
            <a:off x="1649338" y="1991850"/>
            <a:ext cx="4776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dk1"/>
                </a:solidFill>
              </a:rPr>
              <a:t>Thank You</a:t>
            </a:r>
            <a:endParaRPr sz="6000" b="1" dirty="0">
              <a:solidFill>
                <a:schemeClr val="dk1"/>
              </a:solidFill>
            </a:endParaRPr>
          </a:p>
        </p:txBody>
      </p:sp>
      <p:sp>
        <p:nvSpPr>
          <p:cNvPr id="203" name="Google Shape;203;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24001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chemeClr val="lt2"/>
                </a:solidFill>
              </a:rPr>
              <a:t>Dermot Sheerin</a:t>
            </a:r>
            <a:endParaRPr sz="3600" b="1" dirty="0">
              <a:solidFill>
                <a:schemeClr val="lt2"/>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500" dirty="0">
                <a:solidFill>
                  <a:schemeClr val="lt2"/>
                </a:solidFill>
              </a:rPr>
              <a:t>National Diploma Electronic Engineering</a:t>
            </a:r>
            <a:r>
              <a:rPr lang="en" sz="2200" dirty="0">
                <a:solidFill>
                  <a:schemeClr val="lt2"/>
                </a:solidFill>
              </a:rPr>
              <a:t> </a:t>
            </a:r>
          </a:p>
          <a:p>
            <a:pPr marL="0" lvl="0" indent="0">
              <a:buNone/>
            </a:pPr>
            <a:r>
              <a:rPr lang="en" sz="1500" dirty="0">
                <a:solidFill>
                  <a:schemeClr val="lt2"/>
                </a:solidFill>
              </a:rPr>
              <a:t>Higher Diploma Computer Science</a:t>
            </a:r>
            <a:endParaRPr sz="1500" dirty="0">
              <a:solidFill>
                <a:schemeClr val="lt2"/>
              </a:solidFill>
            </a:endParaRPr>
          </a:p>
        </p:txBody>
      </p:sp>
      <p:sp>
        <p:nvSpPr>
          <p:cNvPr id="89" name="Google Shape;89;p1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B4FA812E-2AD6-41B8-B9AB-5AC9CA79186E}"/>
              </a:ext>
            </a:extLst>
          </p:cNvPr>
          <p:cNvPicPr/>
          <p:nvPr/>
        </p:nvPicPr>
        <p:blipFill>
          <a:blip r:embed="rId3">
            <a:extLst>
              <a:ext uri="{28A0092B-C50C-407E-A947-70E740481C1C}">
                <a14:useLocalDpi xmlns:a14="http://schemas.microsoft.com/office/drawing/2010/main" val="0"/>
              </a:ext>
            </a:extLst>
          </a:blip>
          <a:stretch>
            <a:fillRect/>
          </a:stretch>
        </p:blipFill>
        <p:spPr>
          <a:xfrm>
            <a:off x="208990" y="1622985"/>
            <a:ext cx="1733550" cy="1803400"/>
          </a:xfrm>
          <a:prstGeom prst="rect">
            <a:avLst/>
          </a:prstGeom>
          <a:effectLst>
            <a:softEdge rad="63500"/>
          </a:effectLst>
        </p:spPr>
      </p:pic>
      <p:sp>
        <p:nvSpPr>
          <p:cNvPr id="6" name="Google Shape;87;p14">
            <a:extLst>
              <a:ext uri="{FF2B5EF4-FFF2-40B4-BE49-F238E27FC236}">
                <a16:creationId xmlns:a16="http://schemas.microsoft.com/office/drawing/2014/main" id="{879B700B-AD67-449A-9725-DCE75A7E3591}"/>
              </a:ext>
            </a:extLst>
          </p:cNvPr>
          <p:cNvSpPr txBox="1">
            <a:spLocks/>
          </p:cNvSpPr>
          <p:nvPr/>
        </p:nvSpPr>
        <p:spPr>
          <a:xfrm>
            <a:off x="872139" y="486754"/>
            <a:ext cx="7801536" cy="60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1pPr>
            <a:lvl2pPr marL="914400" marR="0" lvl="1"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2pPr>
            <a:lvl3pPr marL="1371600" marR="0" lvl="2" indent="-381000" algn="l" rtl="0">
              <a:lnSpc>
                <a:spcPct val="100000"/>
              </a:lnSpc>
              <a:spcBef>
                <a:spcPts val="0"/>
              </a:spcBef>
              <a:spcAft>
                <a:spcPts val="0"/>
              </a:spcAft>
              <a:buClr>
                <a:schemeClr val="accent1"/>
              </a:buClr>
              <a:buSzPts val="2400"/>
              <a:buFont typeface="Quicksand"/>
              <a:buChar char="■"/>
              <a:defRPr sz="2400" b="0" i="0" u="none" strike="noStrike" cap="none">
                <a:solidFill>
                  <a:schemeClr val="lt1"/>
                </a:solidFill>
                <a:latin typeface="Quicksand"/>
                <a:ea typeface="Quicksand"/>
                <a:cs typeface="Quicksand"/>
                <a:sym typeface="Quicksand"/>
              </a:defRPr>
            </a:lvl3pPr>
            <a:lvl4pPr marL="1828800" marR="0" lvl="3"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4pPr>
            <a:lvl5pPr marL="2286000" marR="0" lvl="4"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5pPr>
            <a:lvl6pPr marL="2743200" marR="0" lvl="5"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6pPr>
            <a:lvl7pPr marL="3200400" marR="0" lvl="6"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7pPr>
            <a:lvl8pPr marL="3657600" marR="0" lvl="7"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8pPr>
            <a:lvl9pPr marL="4114800" marR="0" lvl="8" indent="-381000" algn="l" rtl="0">
              <a:lnSpc>
                <a:spcPct val="100000"/>
              </a:lnSpc>
              <a:spcBef>
                <a:spcPts val="0"/>
              </a:spcBef>
              <a:spcAft>
                <a:spcPts val="0"/>
              </a:spcAft>
              <a:buClr>
                <a:schemeClr val="lt1"/>
              </a:buClr>
              <a:buSzPts val="2400"/>
              <a:buFont typeface="Quicksand"/>
              <a:buChar char="■"/>
              <a:defRPr sz="2400" b="0" i="0" u="none" strike="noStrike" cap="none">
                <a:solidFill>
                  <a:schemeClr val="lt1"/>
                </a:solidFill>
                <a:latin typeface="Quicksand"/>
                <a:ea typeface="Quicksand"/>
                <a:cs typeface="Quicksand"/>
                <a:sym typeface="Quicksand"/>
              </a:defRPr>
            </a:lvl9pPr>
          </a:lstStyle>
          <a:p>
            <a:pPr marL="0" indent="0" algn="ctr">
              <a:buNone/>
            </a:pPr>
            <a:r>
              <a:rPr lang="en-US" sz="1600" b="1" dirty="0">
                <a:solidFill>
                  <a:srgbClr val="002060"/>
                </a:solidFill>
              </a:rPr>
              <a:t>Chat Generator Test Harness with Automated Deployment using a Jenkins pipeline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What is this project about exactly?</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109;p17">
            <a:extLst>
              <a:ext uri="{FF2B5EF4-FFF2-40B4-BE49-F238E27FC236}">
                <a16:creationId xmlns:a16="http://schemas.microsoft.com/office/drawing/2014/main" id="{DC8615DC-E469-47D1-B848-2CC4F1187F2B}"/>
              </a:ext>
            </a:extLst>
          </p:cNvPr>
          <p:cNvSpPr txBox="1">
            <a:spLocks noGrp="1"/>
          </p:cNvSpPr>
          <p:nvPr>
            <p:ph type="body" idx="1"/>
          </p:nvPr>
        </p:nvSpPr>
        <p:spPr>
          <a:xfrm>
            <a:off x="1165498" y="886690"/>
            <a:ext cx="6858000" cy="3940804"/>
          </a:xfrm>
          <a:prstGeom prst="rect">
            <a:avLst/>
          </a:prstGeom>
        </p:spPr>
        <p:txBody>
          <a:bodyPr spcFirstLastPara="1" wrap="square" lIns="91425" tIns="91425" rIns="91425" bIns="91425" anchor="t" anchorCtr="0">
            <a:noAutofit/>
          </a:bodyPr>
          <a:lstStyle/>
          <a:p>
            <a:pPr marL="0" lvl="0" indent="0">
              <a:buNone/>
            </a:pPr>
            <a:r>
              <a:rPr lang="en-US" sz="1200" dirty="0"/>
              <a:t>As part of a test framework team, I was solely tasked with building the following environment:</a:t>
            </a:r>
          </a:p>
          <a:p>
            <a:pPr marL="228600" lvl="0" indent="-228600">
              <a:buFont typeface="+mj-lt"/>
              <a:buAutoNum type="arabicPeriod"/>
            </a:pPr>
            <a:r>
              <a:rPr lang="en-US" sz="1200" dirty="0"/>
              <a:t>A Contact Center (CC) chat generator development environment, capable of simulating up to 20k customer chat interactions with mock CC agents. </a:t>
            </a:r>
            <a:br>
              <a:rPr lang="en-US" sz="1200" dirty="0"/>
            </a:br>
            <a:r>
              <a:rPr lang="en-US" sz="1200" dirty="0">
                <a:sym typeface="Wingdings" panose="05000000000000000000" pitchFamily="2" charset="2"/>
              </a:rPr>
              <a:t> </a:t>
            </a:r>
            <a:r>
              <a:rPr lang="en-US" sz="1200" dirty="0"/>
              <a:t>I chose to develop this generator using NodeJS.</a:t>
            </a:r>
          </a:p>
          <a:p>
            <a:pPr marL="228600" indent="-228600">
              <a:buFont typeface="+mj-lt"/>
              <a:buAutoNum type="arabicPeriod"/>
            </a:pPr>
            <a:r>
              <a:rPr lang="en-US" sz="1200" dirty="0"/>
              <a:t>A UI capable of driving the chat generator</a:t>
            </a:r>
            <a:br>
              <a:rPr lang="en-US" sz="1200" dirty="0"/>
            </a:br>
            <a:r>
              <a:rPr lang="en-US" sz="1200" dirty="0">
                <a:sym typeface="Wingdings" panose="05000000000000000000" pitchFamily="2" charset="2"/>
              </a:rPr>
              <a:t> </a:t>
            </a:r>
            <a:r>
              <a:rPr lang="en-US" sz="1200" dirty="0"/>
              <a:t>I developed a React UI which is responsible for setting the test parameters, starting/stopping each test run, and providing live test statistics and resource usage of the chat generator</a:t>
            </a:r>
          </a:p>
          <a:p>
            <a:pPr marL="228600" lvl="0" indent="-228600">
              <a:buFont typeface="+mj-lt"/>
              <a:buAutoNum type="arabicPeriod"/>
            </a:pPr>
            <a:r>
              <a:rPr lang="en-US" sz="1200" dirty="0"/>
              <a:t>A recommended Continuous Integration /Continuous Deployment (CI/CD) pipeline to meet the business needs. </a:t>
            </a:r>
            <a:br>
              <a:rPr lang="en-US" sz="1200" dirty="0"/>
            </a:br>
            <a:r>
              <a:rPr lang="en-US" sz="1200" dirty="0">
                <a:sym typeface="Wingdings" panose="05000000000000000000" pitchFamily="2" charset="2"/>
              </a:rPr>
              <a:t> </a:t>
            </a:r>
            <a:r>
              <a:rPr lang="en-US" sz="1200" dirty="0"/>
              <a:t>I built a Jenkins Server to automate the build and deployment of the chat generator and React applications into docker containers.</a:t>
            </a:r>
            <a:br>
              <a:rPr lang="en-US" sz="1200" dirty="0"/>
            </a:br>
            <a:endParaRPr lang="en-US" sz="1200" dirty="0"/>
          </a:p>
        </p:txBody>
      </p:sp>
      <p:pic>
        <p:nvPicPr>
          <p:cNvPr id="2" name="Picture 1">
            <a:extLst>
              <a:ext uri="{FF2B5EF4-FFF2-40B4-BE49-F238E27FC236}">
                <a16:creationId xmlns:a16="http://schemas.microsoft.com/office/drawing/2014/main" id="{7F8CFFE1-3AEF-4AC4-881B-96B4686723E0}"/>
              </a:ext>
            </a:extLst>
          </p:cNvPr>
          <p:cNvPicPr>
            <a:picLocks noChangeAspect="1"/>
          </p:cNvPicPr>
          <p:nvPr/>
        </p:nvPicPr>
        <p:blipFill>
          <a:blip r:embed="rId3"/>
          <a:stretch>
            <a:fillRect/>
          </a:stretch>
        </p:blipFill>
        <p:spPr>
          <a:xfrm>
            <a:off x="1454610" y="3516123"/>
            <a:ext cx="6568888" cy="1393658"/>
          </a:xfrm>
          <a:prstGeom prst="rect">
            <a:avLst/>
          </a:prstGeom>
        </p:spPr>
      </p:pic>
    </p:spTree>
    <p:extLst>
      <p:ext uri="{BB962C8B-B14F-4D97-AF65-F5344CB8AC3E}">
        <p14:creationId xmlns:p14="http://schemas.microsoft.com/office/powerpoint/2010/main" val="252466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Agenda</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 name="Google Shape;109;p17">
            <a:extLst>
              <a:ext uri="{FF2B5EF4-FFF2-40B4-BE49-F238E27FC236}">
                <a16:creationId xmlns:a16="http://schemas.microsoft.com/office/drawing/2014/main" id="{E3B799E9-877D-4C1F-BFF6-FE529C49E570}"/>
              </a:ext>
            </a:extLst>
          </p:cNvPr>
          <p:cNvSpPr txBox="1">
            <a:spLocks noGrp="1"/>
          </p:cNvSpPr>
          <p:nvPr>
            <p:ph type="body" idx="1"/>
          </p:nvPr>
        </p:nvSpPr>
        <p:spPr>
          <a:xfrm>
            <a:off x="1478110" y="1249130"/>
            <a:ext cx="4586933" cy="536808"/>
          </a:xfrm>
          <a:prstGeom prst="rect">
            <a:avLst/>
          </a:prstGeom>
        </p:spPr>
        <p:txBody>
          <a:bodyPr spcFirstLastPara="1" wrap="square" lIns="91425" tIns="91425" rIns="91425" bIns="91425" anchor="t" anchorCtr="0">
            <a:noAutofit/>
          </a:bodyPr>
          <a:lstStyle/>
          <a:p>
            <a:pPr lvl="0" indent="-381000">
              <a:buSzPts val="2400"/>
            </a:pPr>
            <a:r>
              <a:rPr lang="en-US" sz="1500" b="1" dirty="0">
                <a:solidFill>
                  <a:schemeClr val="accent1"/>
                </a:solidFill>
              </a:rPr>
              <a:t>Chat Generator Test Harness Overview</a:t>
            </a:r>
          </a:p>
          <a:p>
            <a:pPr lvl="0" indent="-381000">
              <a:buSzPts val="2400"/>
            </a:pPr>
            <a:r>
              <a:rPr lang="en-US" sz="1500" b="1" dirty="0">
                <a:solidFill>
                  <a:schemeClr val="accent1"/>
                </a:solidFill>
              </a:rPr>
              <a:t>Project Demo</a:t>
            </a:r>
          </a:p>
          <a:p>
            <a:pPr lvl="0" indent="-381000">
              <a:buSzPts val="2400"/>
            </a:pPr>
            <a:r>
              <a:rPr lang="en-US" sz="1500" b="1" dirty="0">
                <a:solidFill>
                  <a:schemeClr val="accent1"/>
                </a:solidFill>
              </a:rPr>
              <a:t>Problems Encountered</a:t>
            </a:r>
          </a:p>
          <a:p>
            <a:pPr lvl="0" indent="-381000">
              <a:buSzPts val="2400"/>
            </a:pPr>
            <a:r>
              <a:rPr lang="en-US" sz="1500" b="1" dirty="0">
                <a:solidFill>
                  <a:schemeClr val="accent1"/>
                </a:solidFill>
              </a:rPr>
              <a:t>Future Work</a:t>
            </a:r>
          </a:p>
          <a:p>
            <a:pPr lvl="0" indent="-381000">
              <a:buSzPts val="2400"/>
            </a:pPr>
            <a:r>
              <a:rPr lang="en-US" sz="1500" b="1" dirty="0">
                <a:solidFill>
                  <a:schemeClr val="accent1"/>
                </a:solidFill>
              </a:rPr>
              <a:t>Questions</a:t>
            </a:r>
          </a:p>
          <a:p>
            <a:pPr lvl="0" indent="-381000">
              <a:buSzPts val="2400"/>
            </a:pPr>
            <a:endParaRPr lang="en-US" sz="1500" b="1" dirty="0">
              <a:solidFill>
                <a:schemeClr val="accent1"/>
              </a:solidFill>
            </a:endParaRPr>
          </a:p>
        </p:txBody>
      </p:sp>
    </p:spTree>
    <p:extLst>
      <p:ext uri="{BB962C8B-B14F-4D97-AF65-F5344CB8AC3E}">
        <p14:creationId xmlns:p14="http://schemas.microsoft.com/office/powerpoint/2010/main" val="401492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65475" y="415637"/>
            <a:ext cx="6858000" cy="440306"/>
          </a:xfrm>
          <a:prstGeom prst="rect">
            <a:avLst/>
          </a:prstGeom>
        </p:spPr>
        <p:txBody>
          <a:bodyPr spcFirstLastPara="1" wrap="square" lIns="91425" tIns="91425" rIns="91425" bIns="91425" anchor="b" anchorCtr="0">
            <a:noAutofit/>
          </a:bodyPr>
          <a:lstStyle/>
          <a:p>
            <a:r>
              <a:rPr lang="en-IE" b="1" dirty="0"/>
              <a:t>Front End – React JS</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6">
            <a:extLst>
              <a:ext uri="{FF2B5EF4-FFF2-40B4-BE49-F238E27FC236}">
                <a16:creationId xmlns:a16="http://schemas.microsoft.com/office/drawing/2014/main" id="{8803969A-E582-435B-BA37-181417A570F1}"/>
              </a:ext>
            </a:extLst>
          </p:cNvPr>
          <p:cNvPicPr/>
          <p:nvPr/>
        </p:nvPicPr>
        <p:blipFill>
          <a:blip r:embed="rId3"/>
          <a:stretch>
            <a:fillRect/>
          </a:stretch>
        </p:blipFill>
        <p:spPr>
          <a:xfrm>
            <a:off x="1140464" y="1122040"/>
            <a:ext cx="3731664" cy="2266748"/>
          </a:xfrm>
          <a:prstGeom prst="rect">
            <a:avLst/>
          </a:prstGeom>
        </p:spPr>
      </p:pic>
      <p:pic>
        <p:nvPicPr>
          <p:cNvPr id="8" name="Picture 7">
            <a:extLst>
              <a:ext uri="{FF2B5EF4-FFF2-40B4-BE49-F238E27FC236}">
                <a16:creationId xmlns:a16="http://schemas.microsoft.com/office/drawing/2014/main" id="{A1EE8D0F-8063-4DE1-967A-13CC4C208070}"/>
              </a:ext>
            </a:extLst>
          </p:cNvPr>
          <p:cNvPicPr/>
          <p:nvPr/>
        </p:nvPicPr>
        <p:blipFill>
          <a:blip r:embed="rId4"/>
          <a:stretch>
            <a:fillRect/>
          </a:stretch>
        </p:blipFill>
        <p:spPr>
          <a:xfrm>
            <a:off x="5390042" y="917403"/>
            <a:ext cx="3206628" cy="3994766"/>
          </a:xfrm>
          <a:prstGeom prst="rect">
            <a:avLst/>
          </a:prstGeom>
        </p:spPr>
      </p:pic>
      <p:sp>
        <p:nvSpPr>
          <p:cNvPr id="9" name="Google Shape;109;p17">
            <a:extLst>
              <a:ext uri="{FF2B5EF4-FFF2-40B4-BE49-F238E27FC236}">
                <a16:creationId xmlns:a16="http://schemas.microsoft.com/office/drawing/2014/main" id="{1BD0E6D9-F229-4C07-AE1D-BF623779FEDC}"/>
              </a:ext>
            </a:extLst>
          </p:cNvPr>
          <p:cNvSpPr txBox="1">
            <a:spLocks noGrp="1"/>
          </p:cNvSpPr>
          <p:nvPr>
            <p:ph type="body" idx="1"/>
          </p:nvPr>
        </p:nvSpPr>
        <p:spPr>
          <a:xfrm>
            <a:off x="992335" y="3556562"/>
            <a:ext cx="3653623" cy="464898"/>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Configure test parameters for test run</a:t>
            </a:r>
          </a:p>
          <a:p>
            <a:pPr lvl="0" indent="-381000">
              <a:buSzPts val="2400"/>
            </a:pPr>
            <a:r>
              <a:rPr lang="en-US" sz="1200" b="1" dirty="0">
                <a:solidFill>
                  <a:schemeClr val="accent1"/>
                </a:solidFill>
              </a:rPr>
              <a:t>View Realtime Resource usage of chat generator </a:t>
            </a:r>
            <a:br>
              <a:rPr lang="en-US" sz="1200" b="1" dirty="0">
                <a:solidFill>
                  <a:schemeClr val="accent1"/>
                </a:solidFill>
              </a:rPr>
            </a:br>
            <a:r>
              <a:rPr lang="en-US" sz="1200" b="1" dirty="0">
                <a:solidFill>
                  <a:schemeClr val="accent1"/>
                </a:solidFill>
              </a:rPr>
              <a:t>(Used Memory and CPU time)</a:t>
            </a:r>
          </a:p>
          <a:p>
            <a:pPr lvl="0" indent="-381000">
              <a:buSzPts val="2400"/>
            </a:pPr>
            <a:r>
              <a:rPr lang="en-US" sz="1200" b="1" dirty="0">
                <a:solidFill>
                  <a:schemeClr val="accent1"/>
                </a:solidFill>
              </a:rPr>
              <a:t>Chat interaction flow statistics</a:t>
            </a:r>
          </a:p>
          <a:p>
            <a:pPr lvl="0" indent="-381000">
              <a:buSzPts val="2400"/>
            </a:pPr>
            <a:endParaRPr lang="en-US" sz="1200" b="1" dirty="0">
              <a:solidFill>
                <a:schemeClr val="accent1"/>
              </a:solidFill>
            </a:endParaRPr>
          </a:p>
        </p:txBody>
      </p:sp>
    </p:spTree>
    <p:extLst>
      <p:ext uri="{BB962C8B-B14F-4D97-AF65-F5344CB8AC3E}">
        <p14:creationId xmlns:p14="http://schemas.microsoft.com/office/powerpoint/2010/main" val="338473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Backend Chat Flow - NodeJS</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403830" y="3952365"/>
            <a:ext cx="3361878" cy="957416"/>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Session create API Call</a:t>
            </a:r>
          </a:p>
          <a:p>
            <a:pPr lvl="0" indent="-381000">
              <a:buSzPts val="2400"/>
            </a:pPr>
            <a:r>
              <a:rPr lang="en-US" sz="1200" b="1" dirty="0">
                <a:solidFill>
                  <a:schemeClr val="accent1"/>
                </a:solidFill>
              </a:rPr>
              <a:t>Engagement create API call</a:t>
            </a:r>
          </a:p>
        </p:txBody>
      </p:sp>
      <p:pic>
        <p:nvPicPr>
          <p:cNvPr id="3" name="Picture 2">
            <a:extLst>
              <a:ext uri="{FF2B5EF4-FFF2-40B4-BE49-F238E27FC236}">
                <a16:creationId xmlns:a16="http://schemas.microsoft.com/office/drawing/2014/main" id="{52382A0B-0620-4FFA-A0D4-797E89BE5A6B}"/>
              </a:ext>
            </a:extLst>
          </p:cNvPr>
          <p:cNvPicPr>
            <a:picLocks noChangeAspect="1"/>
          </p:cNvPicPr>
          <p:nvPr/>
        </p:nvPicPr>
        <p:blipFill>
          <a:blip r:embed="rId3"/>
          <a:stretch>
            <a:fillRect/>
          </a:stretch>
        </p:blipFill>
        <p:spPr>
          <a:xfrm>
            <a:off x="1597538" y="935272"/>
            <a:ext cx="6205538" cy="2855350"/>
          </a:xfrm>
          <a:prstGeom prst="rect">
            <a:avLst/>
          </a:prstGeom>
        </p:spPr>
      </p:pic>
      <p:sp>
        <p:nvSpPr>
          <p:cNvPr id="7" name="Google Shape;109;p17">
            <a:extLst>
              <a:ext uri="{FF2B5EF4-FFF2-40B4-BE49-F238E27FC236}">
                <a16:creationId xmlns:a16="http://schemas.microsoft.com/office/drawing/2014/main" id="{0C861594-A4DC-4F12-BEC2-1246C616461C}"/>
              </a:ext>
            </a:extLst>
          </p:cNvPr>
          <p:cNvSpPr txBox="1">
            <a:spLocks/>
          </p:cNvSpPr>
          <p:nvPr/>
        </p:nvSpPr>
        <p:spPr>
          <a:xfrm>
            <a:off x="4639122" y="3952365"/>
            <a:ext cx="3361878" cy="957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1pPr>
            <a:lvl2pPr marL="914400" marR="0" lvl="1" indent="-355600" algn="l" rtl="0">
              <a:lnSpc>
                <a:spcPct val="100000"/>
              </a:lnSpc>
              <a:spcBef>
                <a:spcPts val="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2pPr>
            <a:lvl3pPr marL="1371600" marR="0" lvl="2" indent="-355600" algn="l" rtl="0">
              <a:lnSpc>
                <a:spcPct val="100000"/>
              </a:lnSpc>
              <a:spcBef>
                <a:spcPts val="0"/>
              </a:spcBef>
              <a:spcAft>
                <a:spcPts val="0"/>
              </a:spcAft>
              <a:buClr>
                <a:schemeClr val="accent1"/>
              </a:buClr>
              <a:buSzPts val="2000"/>
              <a:buFont typeface="Quicksand"/>
              <a:buChar char="■"/>
              <a:defRPr sz="2000" b="0" i="0" u="none" strike="noStrike" cap="none">
                <a:solidFill>
                  <a:schemeClr val="lt1"/>
                </a:solidFill>
                <a:latin typeface="Quicksand"/>
                <a:ea typeface="Quicksand"/>
                <a:cs typeface="Quicksand"/>
                <a:sym typeface="Quicksand"/>
              </a:defRPr>
            </a:lvl3pPr>
            <a:lvl4pPr marL="1828800" marR="0" lvl="3"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4pPr>
            <a:lvl5pPr marL="2286000" marR="0" lvl="4"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5pPr>
            <a:lvl6pPr marL="2743200" marR="0" lvl="5"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6pPr>
            <a:lvl7pPr marL="3200400" marR="0" lvl="6"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7pPr>
            <a:lvl8pPr marL="3657600" marR="0" lvl="7"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8pPr>
            <a:lvl9pPr marL="4114800" marR="0" lvl="8" indent="-355600" algn="l" rtl="0">
              <a:lnSpc>
                <a:spcPct val="100000"/>
              </a:lnSpc>
              <a:spcBef>
                <a:spcPts val="0"/>
              </a:spcBef>
              <a:spcAft>
                <a:spcPts val="0"/>
              </a:spcAft>
              <a:buClr>
                <a:schemeClr val="lt1"/>
              </a:buClr>
              <a:buSzPts val="2000"/>
              <a:buFont typeface="Quicksand"/>
              <a:buChar char="■"/>
              <a:defRPr sz="2000" b="0" i="0" u="none" strike="noStrike" cap="none">
                <a:solidFill>
                  <a:schemeClr val="lt1"/>
                </a:solidFill>
                <a:latin typeface="Quicksand"/>
                <a:ea typeface="Quicksand"/>
                <a:cs typeface="Quicksand"/>
                <a:sym typeface="Quicksand"/>
              </a:defRPr>
            </a:lvl9pPr>
          </a:lstStyle>
          <a:p>
            <a:pPr indent="-381000">
              <a:buSzPts val="2400"/>
            </a:pPr>
            <a:r>
              <a:rPr lang="en-US" sz="1200" b="1" dirty="0">
                <a:solidFill>
                  <a:schemeClr val="accent1"/>
                </a:solidFill>
              </a:rPr>
              <a:t>Verify an Agent answers</a:t>
            </a:r>
          </a:p>
          <a:p>
            <a:pPr indent="-381000">
              <a:buSzPts val="2400"/>
            </a:pPr>
            <a:r>
              <a:rPr lang="en-US" sz="1200" b="1" dirty="0">
                <a:solidFill>
                  <a:schemeClr val="accent1"/>
                </a:solidFill>
              </a:rPr>
              <a:t>Exchange Chat interactions</a:t>
            </a:r>
          </a:p>
          <a:p>
            <a:pPr indent="-381000">
              <a:buSzPts val="2400"/>
            </a:pPr>
            <a:r>
              <a:rPr lang="en-US" sz="1200" b="1" dirty="0">
                <a:solidFill>
                  <a:schemeClr val="accent1"/>
                </a:solidFill>
              </a:rPr>
              <a:t>Terminate interaction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Automated Deployment on Docker (</a:t>
            </a:r>
            <a:r>
              <a:rPr lang="en-US" b="1" dirty="0"/>
              <a:t>CI/CD Pipeline</a:t>
            </a:r>
            <a:r>
              <a:rPr lang="en-IE" b="1" dirty="0"/>
              <a:t>)</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 name="Picture 9">
            <a:extLst>
              <a:ext uri="{FF2B5EF4-FFF2-40B4-BE49-F238E27FC236}">
                <a16:creationId xmlns:a16="http://schemas.microsoft.com/office/drawing/2014/main" id="{CDE6DAA1-ED0B-4505-B86D-E9625980AD80}"/>
              </a:ext>
            </a:extLst>
          </p:cNvPr>
          <p:cNvPicPr/>
          <p:nvPr/>
        </p:nvPicPr>
        <p:blipFill>
          <a:blip r:embed="rId3"/>
          <a:stretch>
            <a:fillRect/>
          </a:stretch>
        </p:blipFill>
        <p:spPr>
          <a:xfrm>
            <a:off x="1706245" y="1157258"/>
            <a:ext cx="5731510" cy="1997710"/>
          </a:xfrm>
          <a:prstGeom prst="rect">
            <a:avLst/>
          </a:prstGeom>
        </p:spPr>
      </p:pic>
      <p:sp>
        <p:nvSpPr>
          <p:cNvPr id="6" name="Google Shape;109;p17">
            <a:extLst>
              <a:ext uri="{FF2B5EF4-FFF2-40B4-BE49-F238E27FC236}">
                <a16:creationId xmlns:a16="http://schemas.microsoft.com/office/drawing/2014/main" id="{CF077E3E-2871-4871-BAD0-28888FD1C9C0}"/>
              </a:ext>
            </a:extLst>
          </p:cNvPr>
          <p:cNvSpPr txBox="1">
            <a:spLocks noGrp="1"/>
          </p:cNvSpPr>
          <p:nvPr>
            <p:ph type="body" idx="1"/>
          </p:nvPr>
        </p:nvSpPr>
        <p:spPr>
          <a:xfrm>
            <a:off x="1568878" y="3062314"/>
            <a:ext cx="6954279" cy="1847467"/>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Jenkins Server running inside a Docker container to manage the build and deployment of the Front and Backend applications throughout the development cycle</a:t>
            </a:r>
          </a:p>
          <a:p>
            <a:pPr lvl="0" indent="-381000">
              <a:buSzPts val="2400"/>
            </a:pPr>
            <a:r>
              <a:rPr lang="en-US" sz="1200" b="1" dirty="0">
                <a:solidFill>
                  <a:schemeClr val="accent1"/>
                </a:solidFill>
              </a:rPr>
              <a:t>Chat Generator Pipeline</a:t>
            </a:r>
          </a:p>
          <a:p>
            <a:pPr lvl="0" indent="-381000">
              <a:buSzPts val="2400"/>
            </a:pPr>
            <a:r>
              <a:rPr lang="en-US" sz="1200" b="1" dirty="0">
                <a:solidFill>
                  <a:schemeClr val="accent1"/>
                </a:solidFill>
              </a:rPr>
              <a:t>Front End UI Pipeline</a:t>
            </a:r>
          </a:p>
          <a:p>
            <a:pPr lvl="0" indent="-381000">
              <a:buSzPts val="2400"/>
            </a:pPr>
            <a:r>
              <a:rPr lang="en-US" sz="1200" b="1" dirty="0">
                <a:solidFill>
                  <a:schemeClr val="accent1"/>
                </a:solidFill>
              </a:rPr>
              <a:t>Each time a change is pushed to the applications repo, an automated build and deployment of the application will take place. Once complete, the application along with the new changes will be running in a Docker container</a:t>
            </a:r>
          </a:p>
        </p:txBody>
      </p:sp>
    </p:spTree>
    <p:extLst>
      <p:ext uri="{BB962C8B-B14F-4D97-AF65-F5344CB8AC3E}">
        <p14:creationId xmlns:p14="http://schemas.microsoft.com/office/powerpoint/2010/main" val="409524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Environment Overview</a:t>
            </a:r>
            <a:endParaRPr lang="en-US"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a:extLst>
              <a:ext uri="{FF2B5EF4-FFF2-40B4-BE49-F238E27FC236}">
                <a16:creationId xmlns:a16="http://schemas.microsoft.com/office/drawing/2014/main" id="{7274922B-7480-4DC3-ABB4-49278EE40E13}"/>
              </a:ext>
            </a:extLst>
          </p:cNvPr>
          <p:cNvPicPr/>
          <p:nvPr/>
        </p:nvPicPr>
        <p:blipFill>
          <a:blip r:embed="rId3"/>
          <a:stretch>
            <a:fillRect/>
          </a:stretch>
        </p:blipFill>
        <p:spPr>
          <a:xfrm>
            <a:off x="1706245" y="1145857"/>
            <a:ext cx="5731510" cy="2851785"/>
          </a:xfrm>
          <a:prstGeom prst="rect">
            <a:avLst/>
          </a:prstGeom>
          <a:ln>
            <a:noFill/>
          </a:ln>
          <a:effectLst>
            <a:outerShdw blurRad="190500" algn="tl" rotWithShape="0">
              <a:srgbClr val="000000">
                <a:alpha val="70000"/>
              </a:srgbClr>
            </a:outerShdw>
          </a:effectLst>
        </p:spPr>
      </p:pic>
      <p:sp>
        <p:nvSpPr>
          <p:cNvPr id="5" name="Google Shape;109;p17">
            <a:extLst>
              <a:ext uri="{FF2B5EF4-FFF2-40B4-BE49-F238E27FC236}">
                <a16:creationId xmlns:a16="http://schemas.microsoft.com/office/drawing/2014/main" id="{F8E352BE-8BAA-48DD-A635-546F7EE06ED1}"/>
              </a:ext>
            </a:extLst>
          </p:cNvPr>
          <p:cNvSpPr txBox="1">
            <a:spLocks noGrp="1"/>
          </p:cNvSpPr>
          <p:nvPr>
            <p:ph type="body" idx="1"/>
          </p:nvPr>
        </p:nvSpPr>
        <p:spPr>
          <a:xfrm>
            <a:off x="1568878" y="4025351"/>
            <a:ext cx="6954279" cy="509660"/>
          </a:xfrm>
          <a:prstGeom prst="rect">
            <a:avLst/>
          </a:prstGeom>
        </p:spPr>
        <p:txBody>
          <a:bodyPr spcFirstLastPara="1" wrap="square" lIns="91425" tIns="91425" rIns="91425" bIns="91425" anchor="t" anchorCtr="0">
            <a:noAutofit/>
          </a:bodyPr>
          <a:lstStyle/>
          <a:p>
            <a:pPr lvl="0" indent="-381000">
              <a:buSzPts val="2400"/>
            </a:pPr>
            <a:r>
              <a:rPr lang="en-US" sz="1200" b="1" dirty="0">
                <a:solidFill>
                  <a:schemeClr val="accent1"/>
                </a:solidFill>
              </a:rPr>
              <a:t>High Level Overview of Contact Center Chat Generator Environment</a:t>
            </a:r>
          </a:p>
        </p:txBody>
      </p:sp>
    </p:spTree>
    <p:extLst>
      <p:ext uri="{BB962C8B-B14F-4D97-AF65-F5344CB8AC3E}">
        <p14:creationId xmlns:p14="http://schemas.microsoft.com/office/powerpoint/2010/main" val="85926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1143000" y="512618"/>
            <a:ext cx="6858000" cy="374072"/>
          </a:xfrm>
          <a:prstGeom prst="rect">
            <a:avLst/>
          </a:prstGeom>
        </p:spPr>
        <p:txBody>
          <a:bodyPr spcFirstLastPara="1" wrap="square" lIns="91425" tIns="91425" rIns="91425" bIns="91425" anchor="b" anchorCtr="0">
            <a:noAutofit/>
          </a:bodyPr>
          <a:lstStyle/>
          <a:p>
            <a:r>
              <a:rPr lang="en-IE" b="1" dirty="0"/>
              <a:t>CI/CD Development Test Harness Overview</a:t>
            </a:r>
            <a:endParaRPr lang="en-US" b="1" dirty="0"/>
          </a:p>
        </p:txBody>
      </p:sp>
      <p:sp>
        <p:nvSpPr>
          <p:cNvPr id="80" name="Google Shape;80;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5" name="Picture 4">
            <a:extLst>
              <a:ext uri="{FF2B5EF4-FFF2-40B4-BE49-F238E27FC236}">
                <a16:creationId xmlns:a16="http://schemas.microsoft.com/office/drawing/2014/main" id="{88271D0A-9F0E-41F5-89C2-8C7B12EEB8B8}"/>
              </a:ext>
            </a:extLst>
          </p:cNvPr>
          <p:cNvPicPr/>
          <p:nvPr/>
        </p:nvPicPr>
        <p:blipFill>
          <a:blip r:embed="rId3"/>
          <a:stretch>
            <a:fillRect/>
          </a:stretch>
        </p:blipFill>
        <p:spPr>
          <a:xfrm>
            <a:off x="1706245" y="971867"/>
            <a:ext cx="5731510" cy="3199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5309758"/>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733</Words>
  <Application>Microsoft Office PowerPoint</Application>
  <PresentationFormat>On-screen Show (16:9)</PresentationFormat>
  <Paragraphs>67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Quicksand</vt:lpstr>
      <vt:lpstr>Montserrat</vt:lpstr>
      <vt:lpstr>Arial</vt:lpstr>
      <vt:lpstr>Eleanor template</vt:lpstr>
      <vt:lpstr>Final Year Project 2021 Higher Diploma in Computer Science  Dermot Sheerin - 20086620</vt:lpstr>
      <vt:lpstr>PowerPoint Presentation</vt:lpstr>
      <vt:lpstr>What is this project about exactly?</vt:lpstr>
      <vt:lpstr>Agenda</vt:lpstr>
      <vt:lpstr>Front End – React JS</vt:lpstr>
      <vt:lpstr>Backend Chat Flow - NodeJS</vt:lpstr>
      <vt:lpstr>Automated Deployment on Docker (CI/CD Pipeline)</vt:lpstr>
      <vt:lpstr>Environment Overview</vt:lpstr>
      <vt:lpstr>CI/CD Development Test Harness Overview</vt:lpstr>
      <vt:lpstr>20k Test - Express V’s Fastify Web Framework Test</vt:lpstr>
      <vt:lpstr>Live Demo</vt:lpstr>
      <vt:lpstr>Problems Encountered</vt:lpstr>
      <vt:lpstr>Future Work</vt:lpstr>
      <vt:lpstr>Project Demonstration Video</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Sheerin, Dermot (Dermot)</dc:creator>
  <cp:lastModifiedBy>Sheerin, Dermot (Dermot)</cp:lastModifiedBy>
  <cp:revision>70</cp:revision>
  <dcterms:modified xsi:type="dcterms:W3CDTF">2021-06-08T20:37:25Z</dcterms:modified>
</cp:coreProperties>
</file>