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6f05ae6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6f05ae6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377b6b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377b6b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fd5639c6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fd5639c6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377b6b924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377b6b92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fd5639c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fd5639c6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377b6b924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377b6b924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6f05ae6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6f05ae6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377b6b924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377b6b924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377b6b924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377b6b924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d6af64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d6af64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5d89d024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5d89d024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fc3e856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fc3e856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994c62b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994c62b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228f2a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228f2a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228f2a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228f2a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fc3e856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fc3e856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fc3e856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fc3e856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fc3e8560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fc3e856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fc3e856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fc3e856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fd5639c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fd5639c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fd5639c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fd5639c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d6af641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d6af641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xhNWSxHbFj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progressiveautomations.com/blogs/how-to/brushed-vs-brushless-dc-motor-an-overview#:~:text=Brushed%20DC%20motors%20have%20coils,lifespan%20and%20greater%20energy%20efficiency."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irplaneacademy.com/pusher-vs-puller-propeller-aircraft-compar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amazon.com/Upgraded-Esky-Portable-Emergency-Flashlight/dp/B018I4BPNU?th=1" TargetMode="External"/><Relationship Id="rId4" Type="http://schemas.openxmlformats.org/officeDocument/2006/relationships/hyperlink" Target="https://www.macpac.co.nz/lifestraw-personal-water-filter/114528-NON00-OS.html" TargetMode="External"/><Relationship Id="rId5" Type="http://schemas.openxmlformats.org/officeDocument/2006/relationships/hyperlink" Target="https://www.macpac.co.nz/lifestraw-personal-water-filter/114528.html" TargetMode="External"/><Relationship Id="rId6" Type="http://schemas.openxmlformats.org/officeDocument/2006/relationships/hyperlink" Target="https://www.amazon.com/Shake-Light-40-Rechargeable-Flashlight/dp/B00HS5M70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QJjhMan6T_E&amp;t=214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century-of-flight.net/types-of-landing-gear-explained/#:~:text=There%20are%204%20basic%20categories%20of%20Landing%20Gear%20that%20General,design%20but%20have%20several%20advantag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oogle.com/spreadsheets/d/18zmAO54UrR_4J7ZJtA2fPC6955K1TUbm4u0VmC67mPI/edit?usp=sharing" TargetMode="External"/><Relationship Id="rId4" Type="http://schemas.openxmlformats.org/officeDocument/2006/relationships/hyperlink" Target="https://www.desmos.com/calculator/1y9yekvk7w" TargetMode="External"/><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ites.google.com/view/%20glider-grou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right.grc.nasa.gov/airplane/lifteq.html#:~:text=For%20thin%20airfoils%2C%20at%20small,of%20attack%20expressed%20in%20radia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joyplanes.com/en/selection-of-airfoil-model-airplanes/"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i="1" lang="en-GB">
                <a:solidFill>
                  <a:srgbClr val="E69138"/>
                </a:solidFill>
              </a:rPr>
              <a:t>Puna Project Pitch 2023</a:t>
            </a:r>
            <a:endParaRPr b="1" i="1">
              <a:solidFill>
                <a:srgbClr val="E69138"/>
              </a:solidFil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GB">
                <a:solidFill>
                  <a:srgbClr val="E69138"/>
                </a:solidFill>
              </a:rPr>
              <a:t>By The Glider delivery group</a:t>
            </a:r>
            <a:endParaRPr b="1" i="1">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Possibility: Solar panels	</a:t>
            </a:r>
            <a:endParaRPr/>
          </a:p>
        </p:txBody>
      </p:sp>
      <p:sp>
        <p:nvSpPr>
          <p:cNvPr id="122" name="Google Shape;122;p22"/>
          <p:cNvSpPr txBox="1"/>
          <p:nvPr>
            <p:ph idx="1" type="body"/>
          </p:nvPr>
        </p:nvSpPr>
        <p:spPr>
          <a:xfrm>
            <a:off x="261575" y="1177525"/>
            <a:ext cx="352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t>Glued solar wafers along wings and maybe some parts of fuselage. </a:t>
            </a:r>
            <a:r>
              <a:rPr lang="en-GB" sz="1200" u="sng">
                <a:solidFill>
                  <a:schemeClr val="hlink"/>
                </a:solidFill>
                <a:hlinkClick r:id="rId3"/>
              </a:rPr>
              <a:t>RC Flying Solar Plane</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109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Motors: WHAT? How many? Where?</a:t>
            </a:r>
            <a:endParaRPr sz="2200"/>
          </a:p>
        </p:txBody>
      </p:sp>
      <p:sp>
        <p:nvSpPr>
          <p:cNvPr id="128" name="Google Shape;128;p23"/>
          <p:cNvSpPr txBox="1"/>
          <p:nvPr>
            <p:ph idx="1" type="body"/>
          </p:nvPr>
        </p:nvSpPr>
        <p:spPr>
          <a:xfrm>
            <a:off x="311700" y="840050"/>
            <a:ext cx="2737800" cy="3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What motors?</a:t>
            </a:r>
            <a:endParaRPr sz="1000"/>
          </a:p>
          <a:p>
            <a:pPr indent="0" lvl="0" marL="0" rtl="0" algn="l">
              <a:spcBef>
                <a:spcPts val="0"/>
              </a:spcBef>
              <a:spcAft>
                <a:spcPts val="0"/>
              </a:spcAft>
              <a:buNone/>
            </a:pPr>
            <a:r>
              <a:rPr lang="en-GB" sz="1000"/>
              <a:t>We will use DC Brushless motors due to their efficiency and long lasting lasting. </a:t>
            </a:r>
            <a:r>
              <a:rPr lang="en-GB" sz="1000" u="sng">
                <a:solidFill>
                  <a:schemeClr val="hlink"/>
                </a:solidFill>
                <a:hlinkClick r:id="rId3"/>
              </a:rPr>
              <a:t>Source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There are some DC Brushless motors available at school to use.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A2212 / 10T</a:t>
            </a:r>
            <a:endParaRPr sz="1000"/>
          </a:p>
          <a:p>
            <a:pPr indent="0" lvl="0" marL="0" rtl="0" algn="l">
              <a:spcBef>
                <a:spcPts val="0"/>
              </a:spcBef>
              <a:spcAft>
                <a:spcPts val="0"/>
              </a:spcAft>
              <a:buNone/>
            </a:pPr>
            <a:r>
              <a:rPr lang="en-GB" sz="1000"/>
              <a:t>1400KV (1 Volt input makes 1400 turns)</a:t>
            </a:r>
            <a:endParaRPr sz="1000"/>
          </a:p>
        </p:txBody>
      </p:sp>
      <p:pic>
        <p:nvPicPr>
          <p:cNvPr id="129" name="Google Shape;129;p23"/>
          <p:cNvPicPr preferRelativeResize="0"/>
          <p:nvPr/>
        </p:nvPicPr>
        <p:blipFill>
          <a:blip r:embed="rId4">
            <a:alphaModFix/>
          </a:blip>
          <a:stretch>
            <a:fillRect/>
          </a:stretch>
        </p:blipFill>
        <p:spPr>
          <a:xfrm>
            <a:off x="7541275" y="151850"/>
            <a:ext cx="1562650" cy="1139925"/>
          </a:xfrm>
          <a:prstGeom prst="rect">
            <a:avLst/>
          </a:prstGeom>
          <a:noFill/>
          <a:ln>
            <a:noFill/>
          </a:ln>
        </p:spPr>
      </p:pic>
      <p:sp>
        <p:nvSpPr>
          <p:cNvPr id="130" name="Google Shape;130;p23"/>
          <p:cNvSpPr txBox="1"/>
          <p:nvPr>
            <p:ph idx="1" type="body"/>
          </p:nvPr>
        </p:nvSpPr>
        <p:spPr>
          <a:xfrm>
            <a:off x="3203100" y="979925"/>
            <a:ext cx="2737800" cy="3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1 Motor located on the nose</a:t>
            </a:r>
            <a:endParaRPr sz="1000"/>
          </a:p>
          <a:p>
            <a:pPr indent="0" lvl="0" marL="0" rtl="0" algn="l">
              <a:spcBef>
                <a:spcPts val="0"/>
              </a:spcBef>
              <a:spcAft>
                <a:spcPts val="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Propellers</a:t>
            </a:r>
            <a:endParaRPr/>
          </a:p>
        </p:txBody>
      </p:sp>
      <p:sp>
        <p:nvSpPr>
          <p:cNvPr id="136" name="Google Shape;136;p24"/>
          <p:cNvSpPr txBox="1"/>
          <p:nvPr>
            <p:ph idx="1" type="body"/>
          </p:nvPr>
        </p:nvSpPr>
        <p:spPr>
          <a:xfrm>
            <a:off x="311700" y="1017725"/>
            <a:ext cx="2737800" cy="3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How many propellor blades per motor?</a:t>
            </a:r>
            <a:endParaRPr sz="1000"/>
          </a:p>
          <a:p>
            <a:pPr indent="0" lvl="0" marL="0" rtl="0" algn="l">
              <a:spcBef>
                <a:spcPts val="0"/>
              </a:spcBef>
              <a:spcAft>
                <a:spcPts val="0"/>
              </a:spcAft>
              <a:buNone/>
            </a:pPr>
            <a:r>
              <a:rPr lang="en-GB" sz="1000"/>
              <a:t>2 and 4 </a:t>
            </a:r>
            <a:r>
              <a:rPr lang="en-GB" sz="1000"/>
              <a:t>propellers</a:t>
            </a:r>
            <a:r>
              <a:rPr lang="en-GB" sz="1000"/>
              <a:t> per blade are about the same efficiency, 4 blades uses more power to generate more thrust. 4 blades also reduces stress on blades by sharing load.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3 blades is a mystery.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Push prop vs pull prop:</a:t>
            </a:r>
            <a:endParaRPr sz="1000"/>
          </a:p>
          <a:p>
            <a:pPr indent="0" lvl="0" marL="0" rtl="0" algn="l">
              <a:spcBef>
                <a:spcPts val="0"/>
              </a:spcBef>
              <a:spcAft>
                <a:spcPts val="0"/>
              </a:spcAft>
              <a:buNone/>
            </a:pPr>
            <a:r>
              <a:rPr lang="en-GB" sz="1000"/>
              <a:t>Push prop bad use pull prop.</a:t>
            </a:r>
            <a:r>
              <a:rPr lang="en-GB" sz="1000" u="sng">
                <a:solidFill>
                  <a:schemeClr val="hlink"/>
                </a:solidFill>
                <a:hlinkClick r:id="rId3"/>
              </a:rPr>
              <a:t>source</a:t>
            </a:r>
            <a:endParaRPr sz="1000"/>
          </a:p>
        </p:txBody>
      </p:sp>
      <p:sp>
        <p:nvSpPr>
          <p:cNvPr id="137" name="Google Shape;137;p24"/>
          <p:cNvSpPr txBox="1"/>
          <p:nvPr>
            <p:ph idx="1" type="body"/>
          </p:nvPr>
        </p:nvSpPr>
        <p:spPr>
          <a:xfrm>
            <a:off x="3049500" y="1017725"/>
            <a:ext cx="2737800" cy="3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How large should the blades be?</a:t>
            </a:r>
            <a:endParaRPr sz="1000"/>
          </a:p>
          <a:p>
            <a:pPr indent="0" lvl="0" marL="0" rtl="0" algn="l">
              <a:spcBef>
                <a:spcPts val="0"/>
              </a:spcBef>
              <a:spcAft>
                <a:spcPts val="0"/>
              </a:spcAft>
              <a:buNone/>
            </a:pPr>
            <a:r>
              <a:rPr lang="en-GB" sz="1000"/>
              <a:t>Big propeller blades generate more thrust for the same rotational speed compared to smaller blades. This is ideal for minimum power consumption.</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2109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Packages/Supplies, Shape? Size? Stored how?</a:t>
            </a:r>
            <a:endParaRPr sz="2200"/>
          </a:p>
        </p:txBody>
      </p:sp>
      <p:sp>
        <p:nvSpPr>
          <p:cNvPr id="143" name="Google Shape;143;p25"/>
          <p:cNvSpPr txBox="1"/>
          <p:nvPr>
            <p:ph idx="1" type="body"/>
          </p:nvPr>
        </p:nvSpPr>
        <p:spPr>
          <a:xfrm>
            <a:off x="311700" y="787200"/>
            <a:ext cx="2737800" cy="3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horizontal storage VS vertical storage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Supplies are tightly packed into packages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Package shape/dimensions:</a:t>
            </a:r>
            <a:endParaRPr sz="1000"/>
          </a:p>
          <a:p>
            <a:pPr indent="0" lvl="0" marL="0" rtl="0" algn="l">
              <a:spcBef>
                <a:spcPts val="0"/>
              </a:spcBef>
              <a:spcAft>
                <a:spcPts val="0"/>
              </a:spcAft>
              <a:buNone/>
            </a:pPr>
            <a:r>
              <a:rPr lang="en-GB" sz="1000"/>
              <a:t>Cuboidal packages?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The plane drops cargo from underneath to minimize center of mass shifting when dropping.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u="sng">
                <a:solidFill>
                  <a:schemeClr val="hlink"/>
                </a:solidFill>
                <a:hlinkClick r:id="rId3"/>
              </a:rPr>
              <a:t>Crank powered device</a:t>
            </a:r>
            <a:r>
              <a:rPr lang="en-GB" sz="1000"/>
              <a:t>: 128x60x50mm, 220g</a:t>
            </a:r>
            <a:endParaRPr sz="1000"/>
          </a:p>
          <a:p>
            <a:pPr indent="0" lvl="0" marL="0" rtl="0" algn="l">
              <a:spcBef>
                <a:spcPts val="0"/>
              </a:spcBef>
              <a:spcAft>
                <a:spcPts val="0"/>
              </a:spcAft>
              <a:buNone/>
            </a:pPr>
            <a:r>
              <a:rPr lang="en-GB" sz="1000" u="sng">
                <a:solidFill>
                  <a:schemeClr val="hlink"/>
                </a:solidFill>
                <a:hlinkClick r:id="rId4"/>
              </a:rPr>
              <a:t>Straw</a:t>
            </a:r>
            <a:r>
              <a:rPr lang="en-GB" sz="1000"/>
              <a:t>: 25x25x225mm, 57g,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44" name="Google Shape;144;p25"/>
          <p:cNvSpPr txBox="1"/>
          <p:nvPr>
            <p:ph idx="1" type="body"/>
          </p:nvPr>
        </p:nvSpPr>
        <p:spPr>
          <a:xfrm>
            <a:off x="3077800" y="755175"/>
            <a:ext cx="2737800" cy="3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Possible supplies:</a:t>
            </a:r>
            <a:br>
              <a:rPr lang="en-GB" sz="1000"/>
            </a:br>
            <a:r>
              <a:rPr lang="en-GB" sz="1000" u="sng">
                <a:solidFill>
                  <a:schemeClr val="hlink"/>
                </a:solidFill>
                <a:hlinkClick r:id="rId5"/>
              </a:rPr>
              <a:t>Lifestraw</a:t>
            </a:r>
            <a:endParaRPr sz="1000"/>
          </a:p>
          <a:p>
            <a:pPr indent="0" lvl="0" marL="0" rtl="0" algn="l">
              <a:spcBef>
                <a:spcPts val="0"/>
              </a:spcBef>
              <a:spcAft>
                <a:spcPts val="0"/>
              </a:spcAft>
              <a:buNone/>
            </a:pPr>
            <a:r>
              <a:rPr lang="en-GB" sz="1000" u="sng">
                <a:solidFill>
                  <a:schemeClr val="hlink"/>
                </a:solidFill>
                <a:hlinkClick r:id="rId6"/>
              </a:rPr>
              <a:t>Shake/Crank powered flashlight</a:t>
            </a:r>
            <a:endParaRPr sz="1000"/>
          </a:p>
          <a:p>
            <a:pPr indent="0" lvl="0" marL="0" rtl="0" algn="l">
              <a:spcBef>
                <a:spcPts val="0"/>
              </a:spcBef>
              <a:spcAft>
                <a:spcPts val="0"/>
              </a:spcAft>
              <a:buNone/>
            </a:pPr>
            <a:r>
              <a:rPr lang="en-GB" sz="1000"/>
              <a:t>Instructions pamphlet</a:t>
            </a:r>
            <a:endParaRPr sz="1000"/>
          </a:p>
          <a:p>
            <a:pPr indent="0" lvl="0" marL="0" rtl="0" algn="l">
              <a:spcBef>
                <a:spcPts val="0"/>
              </a:spcBef>
              <a:spcAft>
                <a:spcPts val="0"/>
              </a:spcAft>
              <a:buNone/>
            </a:pPr>
            <a:r>
              <a:rPr lang="en-GB" sz="1000"/>
              <a:t>Walkie talkie / radio</a:t>
            </a:r>
            <a:endParaRPr sz="1000"/>
          </a:p>
          <a:p>
            <a:pPr indent="0" lvl="0" marL="0" rtl="0" algn="l">
              <a:spcBef>
                <a:spcPts val="0"/>
              </a:spcBef>
              <a:spcAft>
                <a:spcPts val="0"/>
              </a:spcAft>
              <a:buNone/>
            </a:pPr>
            <a:r>
              <a:rPr lang="en-GB" sz="1000"/>
              <a:t>Dehydrated / vacuum sealed food (Space conservative)</a:t>
            </a:r>
            <a:endParaRPr sz="1000"/>
          </a:p>
          <a:p>
            <a:pPr indent="0" lvl="0" marL="0" rtl="0" algn="l">
              <a:spcBef>
                <a:spcPts val="0"/>
              </a:spcBef>
              <a:spcAft>
                <a:spcPts val="0"/>
              </a:spcAft>
              <a:buNone/>
            </a:pPr>
            <a:r>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Materials</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200"/>
              <a:t>Balsa Wood</a:t>
            </a:r>
            <a:r>
              <a:rPr lang="en-GB" sz="1200"/>
              <a:t>: main body </a:t>
            </a:r>
            <a:endParaRPr sz="1200"/>
          </a:p>
          <a:p>
            <a:pPr indent="0" lvl="0" marL="0" rtl="0" algn="l">
              <a:lnSpc>
                <a:spcPct val="100000"/>
              </a:lnSpc>
              <a:spcBef>
                <a:spcPts val="0"/>
              </a:spcBef>
              <a:spcAft>
                <a:spcPts val="0"/>
              </a:spcAft>
              <a:buNone/>
            </a:pPr>
            <a:r>
              <a:rPr lang="en-GB" sz="1200"/>
              <a:t>3D Printed: wings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GB" sz="1200"/>
              <a:t>Other options to consider:</a:t>
            </a:r>
            <a:endParaRPr sz="1200"/>
          </a:p>
          <a:p>
            <a:pPr indent="0" lvl="0" marL="0" rtl="0" algn="l">
              <a:lnSpc>
                <a:spcPct val="100000"/>
              </a:lnSpc>
              <a:spcBef>
                <a:spcPts val="0"/>
              </a:spcBef>
              <a:spcAft>
                <a:spcPts val="0"/>
              </a:spcAft>
              <a:buNone/>
            </a:pPr>
            <a:r>
              <a:rPr lang="en-GB" sz="1200"/>
              <a:t>coroplast sheets, fiberglass (Peter says nay), carbon fiber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GB" sz="1200"/>
              <a:t>Carbon Fiber is a polymer and is sometimes known as graphite fiber. It is a very strong material that is also very lightweight. Carbon fiber is five-times stronger than steel and twice as stiff.</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GB" sz="1200"/>
              <a:t>Fiberglass is a common type of fiber-reinforced plastic using glass fiber. The fibers may be randomly arranged, flattened into a sheet called a chopped strand mat, or woven into glass cloth.</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GB" sz="1200"/>
              <a:t>Coroplast sheets is short for corrugated </a:t>
            </a:r>
            <a:r>
              <a:rPr lang="en-GB" sz="1200"/>
              <a:t>plastic</a:t>
            </a:r>
            <a:r>
              <a:rPr lang="en-GB" sz="1200"/>
              <a:t> sheets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Shape and design</a:t>
            </a:r>
            <a:endParaRPr/>
          </a:p>
        </p:txBody>
      </p:sp>
      <p:sp>
        <p:nvSpPr>
          <p:cNvPr id="156" name="Google Shape;156;p27"/>
          <p:cNvSpPr txBox="1"/>
          <p:nvPr>
            <p:ph idx="1" type="body"/>
          </p:nvPr>
        </p:nvSpPr>
        <p:spPr>
          <a:xfrm>
            <a:off x="311700" y="11385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t>Body: Square tube, balsa wood, </a:t>
            </a:r>
            <a:r>
              <a:rPr lang="en-GB" sz="1200"/>
              <a:t>corflute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GB" sz="1200"/>
              <a:t>Prototyping with laser-cut card or </a:t>
            </a:r>
            <a:r>
              <a:rPr lang="en-GB" sz="1200"/>
              <a:t>corflute</a:t>
            </a:r>
            <a:endParaRPr sz="1200"/>
          </a:p>
          <a:p>
            <a:pPr indent="0" lvl="0" marL="0" rtl="0" algn="l">
              <a:lnSpc>
                <a:spcPct val="100000"/>
              </a:lnSpc>
              <a:spcBef>
                <a:spcPts val="0"/>
              </a:spcBef>
              <a:spcAft>
                <a:spcPts val="0"/>
              </a:spcAft>
              <a:buNone/>
            </a:pPr>
            <a:r>
              <a:rPr lang="en-GB" sz="1200"/>
              <a:t>Wings: </a:t>
            </a:r>
            <a:r>
              <a:rPr lang="en-GB" sz="1200" u="sng">
                <a:solidFill>
                  <a:schemeClr val="hlink"/>
                </a:solidFill>
                <a:hlinkClick r:id="rId3"/>
              </a:rPr>
              <a:t>Tutorial on modelling wings in Fusion 360</a:t>
            </a:r>
            <a:r>
              <a:rPr lang="en-GB" sz="1200"/>
              <a:t> laser cutting or 3d printing.</a:t>
            </a:r>
            <a:endParaRPr sz="1200"/>
          </a:p>
          <a:p>
            <a:pPr indent="0" lvl="0" marL="0" rtl="0" algn="l">
              <a:lnSpc>
                <a:spcPct val="100000"/>
              </a:lnSpc>
              <a:spcBef>
                <a:spcPts val="0"/>
              </a:spcBef>
              <a:spcAft>
                <a:spcPts val="0"/>
              </a:spcAft>
              <a:buNone/>
            </a:pPr>
            <a:r>
              <a:rPr lang="en-GB" sz="1200"/>
              <a:t>Fuselage: laser cut frame with </a:t>
            </a:r>
            <a:r>
              <a:rPr lang="en-GB" sz="1200"/>
              <a:t>card</a:t>
            </a:r>
            <a:r>
              <a:rPr lang="en-GB" sz="1200"/>
              <a:t> for surface.</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8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Transmitter and </a:t>
            </a:r>
            <a:r>
              <a:rPr lang="en-GB"/>
              <a:t>receiver</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School supplied transmitter and </a:t>
            </a:r>
            <a:r>
              <a:rPr lang="en-GB" sz="1200"/>
              <a:t>receiver</a:t>
            </a:r>
            <a:r>
              <a:rPr lang="en-GB" sz="1200"/>
              <a:t>. FS-i6X</a:t>
            </a:r>
            <a:endParaRPr sz="1200"/>
          </a:p>
          <a:p>
            <a:pPr indent="0" lvl="0" marL="0" rtl="0" algn="l">
              <a:spcBef>
                <a:spcPts val="1200"/>
              </a:spcBef>
              <a:spcAft>
                <a:spcPts val="0"/>
              </a:spcAft>
              <a:buNone/>
            </a:pPr>
            <a:r>
              <a:rPr lang="en-GB" sz="1200"/>
              <a:t>should work a decent distance and has 6 to 10 channels.</a:t>
            </a:r>
            <a:endParaRPr sz="1200"/>
          </a:p>
          <a:p>
            <a:pPr indent="0" lvl="0" marL="0" rtl="0" algn="l">
              <a:spcBef>
                <a:spcPts val="1200"/>
              </a:spcBef>
              <a:spcAft>
                <a:spcPts val="0"/>
              </a:spcAft>
              <a:buNone/>
            </a:pPr>
            <a:r>
              <a:rPr lang="en-GB" sz="1200"/>
              <a:t>RF range: 2.408-2.475Ghz</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details</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 Landing gear: Tricycle Gear (source: </a:t>
            </a:r>
            <a:r>
              <a:rPr lang="en-GB" sz="1200" u="sng">
                <a:solidFill>
                  <a:schemeClr val="hlink"/>
                </a:solidFill>
                <a:hlinkClick r:id="rId3"/>
              </a:rPr>
              <a:t>types of landing gears</a:t>
            </a:r>
            <a:r>
              <a:rPr lang="en-GB" sz="1200"/>
              <a:t>)</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Calculations</a:t>
            </a:r>
            <a:endParaRPr/>
          </a:p>
        </p:txBody>
      </p:sp>
      <p:sp>
        <p:nvSpPr>
          <p:cNvPr id="174" name="Google Shape;174;p30"/>
          <p:cNvSpPr txBox="1"/>
          <p:nvPr>
            <p:ph idx="1" type="body"/>
          </p:nvPr>
        </p:nvSpPr>
        <p:spPr>
          <a:xfrm>
            <a:off x="311700" y="911900"/>
            <a:ext cx="5108400" cy="399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000" u="sng">
                <a:solidFill>
                  <a:srgbClr val="0097A7"/>
                </a:solidFill>
                <a:hlinkClick r:id="rId3">
                  <a:extLst>
                    <a:ext uri="{A12FA001-AC4F-418D-AE19-62706E023703}">
                      <ahyp:hlinkClr val="tx"/>
                    </a:ext>
                  </a:extLst>
                </a:hlinkClick>
              </a:rPr>
              <a:t>See datasheet</a:t>
            </a:r>
            <a:endParaRPr sz="1000">
              <a:solidFill>
                <a:srgbClr val="0097A7"/>
              </a:solidFill>
            </a:endParaRPr>
          </a:p>
          <a:p>
            <a:pPr indent="0" lvl="0" marL="0" rtl="0" algn="l">
              <a:lnSpc>
                <a:spcPct val="100000"/>
              </a:lnSpc>
              <a:spcBef>
                <a:spcPts val="0"/>
              </a:spcBef>
              <a:spcAft>
                <a:spcPts val="0"/>
              </a:spcAft>
              <a:buNone/>
            </a:pPr>
            <a:r>
              <a:t/>
            </a:r>
            <a:endParaRPr sz="1000">
              <a:solidFill>
                <a:srgbClr val="434343"/>
              </a:solidFill>
            </a:endParaRPr>
          </a:p>
          <a:p>
            <a:pPr indent="0" lvl="0" marL="0" rtl="0" algn="l">
              <a:lnSpc>
                <a:spcPct val="100000"/>
              </a:lnSpc>
              <a:spcBef>
                <a:spcPts val="0"/>
              </a:spcBef>
              <a:spcAft>
                <a:spcPts val="0"/>
              </a:spcAft>
              <a:buNone/>
            </a:pPr>
            <a:r>
              <a:rPr lang="en-GB" sz="1000" u="sng">
                <a:solidFill>
                  <a:schemeClr val="hlink"/>
                </a:solidFill>
                <a:hlinkClick r:id="rId4"/>
              </a:rPr>
              <a:t>Desmos wing graph</a:t>
            </a:r>
            <a:r>
              <a:rPr lang="en-GB" sz="1000">
                <a:solidFill>
                  <a:srgbClr val="434343"/>
                </a:solidFill>
              </a:rPr>
              <a:t> </a:t>
            </a:r>
            <a:endParaRPr sz="1000">
              <a:solidFill>
                <a:srgbClr val="434343"/>
              </a:solidFill>
            </a:endParaRPr>
          </a:p>
          <a:p>
            <a:pPr indent="0" lvl="0" marL="0" rtl="0" algn="l">
              <a:lnSpc>
                <a:spcPct val="100000"/>
              </a:lnSpc>
              <a:spcBef>
                <a:spcPts val="0"/>
              </a:spcBef>
              <a:spcAft>
                <a:spcPts val="0"/>
              </a:spcAft>
              <a:buNone/>
            </a:pPr>
            <a:r>
              <a:t/>
            </a:r>
            <a:endParaRPr sz="1000">
              <a:solidFill>
                <a:srgbClr val="434343"/>
              </a:solidFill>
            </a:endParaRPr>
          </a:p>
        </p:txBody>
      </p:sp>
      <p:pic>
        <p:nvPicPr>
          <p:cNvPr id="175" name="Google Shape;175;p30"/>
          <p:cNvPicPr preferRelativeResize="0"/>
          <p:nvPr/>
        </p:nvPicPr>
        <p:blipFill>
          <a:blip r:embed="rId5">
            <a:alphaModFix/>
          </a:blip>
          <a:stretch>
            <a:fillRect/>
          </a:stretch>
        </p:blipFill>
        <p:spPr>
          <a:xfrm>
            <a:off x="5713450" y="127625"/>
            <a:ext cx="3241024" cy="265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Controls (User interface on transmitter)</a:t>
            </a:r>
            <a:endParaRPr/>
          </a:p>
        </p:txBody>
      </p:sp>
      <p:sp>
        <p:nvSpPr>
          <p:cNvPr id="181" name="Google Shape;181;p31"/>
          <p:cNvSpPr/>
          <p:nvPr/>
        </p:nvSpPr>
        <p:spPr>
          <a:xfrm>
            <a:off x="1509875" y="2215450"/>
            <a:ext cx="1622700" cy="451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1"/>
          <p:cNvSpPr/>
          <p:nvPr/>
        </p:nvSpPr>
        <p:spPr>
          <a:xfrm>
            <a:off x="4329275" y="2215450"/>
            <a:ext cx="1622700" cy="451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Yaw</a:t>
            </a:r>
            <a:endParaRPr/>
          </a:p>
        </p:txBody>
      </p:sp>
      <p:sp>
        <p:nvSpPr>
          <p:cNvPr id="183" name="Google Shape;183;p31"/>
          <p:cNvSpPr/>
          <p:nvPr/>
        </p:nvSpPr>
        <p:spPr>
          <a:xfrm rot="5400000">
            <a:off x="1509875" y="2215450"/>
            <a:ext cx="1622700" cy="451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Pitch</a:t>
            </a:r>
            <a:endParaRPr/>
          </a:p>
        </p:txBody>
      </p:sp>
      <p:sp>
        <p:nvSpPr>
          <p:cNvPr id="184" name="Google Shape;184;p31"/>
          <p:cNvSpPr/>
          <p:nvPr/>
        </p:nvSpPr>
        <p:spPr>
          <a:xfrm rot="5400000">
            <a:off x="4329275" y="2215450"/>
            <a:ext cx="1622700" cy="451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Throttle</a:t>
            </a:r>
            <a:endParaRPr/>
          </a:p>
        </p:txBody>
      </p:sp>
      <p:sp>
        <p:nvSpPr>
          <p:cNvPr id="185" name="Google Shape;185;p31"/>
          <p:cNvSpPr/>
          <p:nvPr/>
        </p:nvSpPr>
        <p:spPr>
          <a:xfrm>
            <a:off x="3951100" y="3118550"/>
            <a:ext cx="451500" cy="45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txBox="1"/>
          <p:nvPr/>
        </p:nvSpPr>
        <p:spPr>
          <a:xfrm>
            <a:off x="3365500" y="3499500"/>
            <a:ext cx="16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Package Release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Group members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35"/>
              <a:buNone/>
            </a:pPr>
            <a:r>
              <a:rPr lang="en-GB" sz="1230"/>
              <a:t>Malachai - </a:t>
            </a:r>
            <a:endParaRPr sz="1230"/>
          </a:p>
          <a:p>
            <a:pPr indent="0" lvl="0" marL="0" rtl="0" algn="l">
              <a:lnSpc>
                <a:spcPct val="100000"/>
              </a:lnSpc>
              <a:spcBef>
                <a:spcPts val="0"/>
              </a:spcBef>
              <a:spcAft>
                <a:spcPts val="0"/>
              </a:spcAft>
              <a:buSzPts val="935"/>
              <a:buNone/>
            </a:pPr>
            <a:r>
              <a:rPr lang="en-GB" sz="1230"/>
              <a:t>Somewhat experienced with electronics</a:t>
            </a:r>
            <a:endParaRPr sz="1230"/>
          </a:p>
          <a:p>
            <a:pPr indent="0" lvl="0" marL="0" rtl="0" algn="l">
              <a:lnSpc>
                <a:spcPct val="100000"/>
              </a:lnSpc>
              <a:spcBef>
                <a:spcPts val="0"/>
              </a:spcBef>
              <a:spcAft>
                <a:spcPts val="0"/>
              </a:spcAft>
              <a:buSzPts val="935"/>
              <a:buNone/>
            </a:pPr>
            <a:r>
              <a:rPr lang="en-GB" sz="1230"/>
              <a:t>Fluent in programming</a:t>
            </a:r>
            <a:endParaRPr sz="1230"/>
          </a:p>
          <a:p>
            <a:pPr indent="0" lvl="0" marL="0" rtl="0" algn="l">
              <a:lnSpc>
                <a:spcPct val="100000"/>
              </a:lnSpc>
              <a:spcBef>
                <a:spcPts val="0"/>
              </a:spcBef>
              <a:spcAft>
                <a:spcPts val="0"/>
              </a:spcAft>
              <a:buSzPts val="935"/>
              <a:buNone/>
            </a:pPr>
            <a:r>
              <a:t/>
            </a:r>
            <a:endParaRPr sz="1230"/>
          </a:p>
          <a:p>
            <a:pPr indent="0" lvl="0" marL="0" rtl="0" algn="l">
              <a:lnSpc>
                <a:spcPct val="100000"/>
              </a:lnSpc>
              <a:spcBef>
                <a:spcPts val="0"/>
              </a:spcBef>
              <a:spcAft>
                <a:spcPts val="0"/>
              </a:spcAft>
              <a:buSzPts val="935"/>
              <a:buNone/>
            </a:pPr>
            <a:r>
              <a:rPr lang="en-GB" sz="1230"/>
              <a:t>Peter - </a:t>
            </a:r>
            <a:endParaRPr sz="1230"/>
          </a:p>
          <a:p>
            <a:pPr indent="0" lvl="0" marL="0" rtl="0" algn="l">
              <a:lnSpc>
                <a:spcPct val="100000"/>
              </a:lnSpc>
              <a:spcBef>
                <a:spcPts val="0"/>
              </a:spcBef>
              <a:spcAft>
                <a:spcPts val="0"/>
              </a:spcAft>
              <a:buSzPts val="935"/>
              <a:buNone/>
            </a:pPr>
            <a:r>
              <a:rPr lang="en-GB" sz="1230"/>
              <a:t>Realist and programmer and designer</a:t>
            </a:r>
            <a:endParaRPr sz="1230"/>
          </a:p>
          <a:p>
            <a:pPr indent="0" lvl="0" marL="0" rtl="0" algn="l">
              <a:lnSpc>
                <a:spcPct val="100000"/>
              </a:lnSpc>
              <a:spcBef>
                <a:spcPts val="0"/>
              </a:spcBef>
              <a:spcAft>
                <a:spcPts val="0"/>
              </a:spcAft>
              <a:buSzPts val="935"/>
              <a:buNone/>
            </a:pPr>
            <a:r>
              <a:rPr lang="en-GB" sz="1230"/>
              <a:t>Aeroplane enthusiast</a:t>
            </a:r>
            <a:endParaRPr sz="1230"/>
          </a:p>
          <a:p>
            <a:pPr indent="0" lvl="0" marL="0" rtl="0" algn="l">
              <a:lnSpc>
                <a:spcPct val="100000"/>
              </a:lnSpc>
              <a:spcBef>
                <a:spcPts val="0"/>
              </a:spcBef>
              <a:spcAft>
                <a:spcPts val="0"/>
              </a:spcAft>
              <a:buSzPts val="935"/>
              <a:buNone/>
            </a:pPr>
            <a:r>
              <a:rPr lang="en-GB" sz="1230"/>
              <a:t>Has experience with flight simulators</a:t>
            </a:r>
            <a:endParaRPr sz="1230"/>
          </a:p>
          <a:p>
            <a:pPr indent="0" lvl="0" marL="0" rtl="0" algn="l">
              <a:lnSpc>
                <a:spcPct val="100000"/>
              </a:lnSpc>
              <a:spcBef>
                <a:spcPts val="0"/>
              </a:spcBef>
              <a:spcAft>
                <a:spcPts val="0"/>
              </a:spcAft>
              <a:buSzPts val="935"/>
              <a:buNone/>
            </a:pPr>
            <a:r>
              <a:t/>
            </a:r>
            <a:endParaRPr sz="1230"/>
          </a:p>
          <a:p>
            <a:pPr indent="0" lvl="0" marL="0" rtl="0" algn="l">
              <a:lnSpc>
                <a:spcPct val="100000"/>
              </a:lnSpc>
              <a:spcBef>
                <a:spcPts val="0"/>
              </a:spcBef>
              <a:spcAft>
                <a:spcPts val="0"/>
              </a:spcAft>
              <a:buSzPts val="935"/>
              <a:buNone/>
            </a:pPr>
            <a:r>
              <a:rPr lang="en-GB" sz="1230"/>
              <a:t>Zafir - </a:t>
            </a:r>
            <a:endParaRPr sz="1230"/>
          </a:p>
          <a:p>
            <a:pPr indent="0" lvl="0" marL="0" rtl="0" algn="l">
              <a:lnSpc>
                <a:spcPct val="100000"/>
              </a:lnSpc>
              <a:spcBef>
                <a:spcPts val="0"/>
              </a:spcBef>
              <a:spcAft>
                <a:spcPts val="0"/>
              </a:spcAft>
              <a:buSzPts val="935"/>
              <a:buNone/>
            </a:pPr>
            <a:r>
              <a:rPr lang="en-GB" sz="1230"/>
              <a:t>Programmer and fashion modeller</a:t>
            </a:r>
            <a:endParaRPr sz="1230"/>
          </a:p>
          <a:p>
            <a:pPr indent="0" lvl="0" marL="0" rtl="0" algn="l">
              <a:lnSpc>
                <a:spcPct val="100000"/>
              </a:lnSpc>
              <a:spcBef>
                <a:spcPts val="0"/>
              </a:spcBef>
              <a:spcAft>
                <a:spcPts val="0"/>
              </a:spcAft>
              <a:buSzPts val="935"/>
              <a:buNone/>
            </a:pPr>
            <a:r>
              <a:rPr lang="en-GB" sz="1230"/>
              <a:t>Aeroplane enthusiast, fission engine builder</a:t>
            </a:r>
            <a:endParaRPr sz="1230"/>
          </a:p>
          <a:p>
            <a:pPr indent="0" lvl="0" marL="0" rtl="0" algn="l">
              <a:lnSpc>
                <a:spcPct val="100000"/>
              </a:lnSpc>
              <a:spcBef>
                <a:spcPts val="0"/>
              </a:spcBef>
              <a:spcAft>
                <a:spcPts val="0"/>
              </a:spcAft>
              <a:buClr>
                <a:schemeClr val="dk1"/>
              </a:buClr>
              <a:buSzPts val="935"/>
              <a:buFont typeface="Arial"/>
              <a:buNone/>
            </a:pPr>
            <a:r>
              <a:t/>
            </a:r>
            <a:endParaRPr sz="123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Coding</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Servo - done</a:t>
            </a:r>
            <a:endParaRPr sz="1200"/>
          </a:p>
          <a:p>
            <a:pPr indent="0" lvl="0" marL="0" rtl="0" algn="l">
              <a:spcBef>
                <a:spcPts val="0"/>
              </a:spcBef>
              <a:spcAft>
                <a:spcPts val="0"/>
              </a:spcAft>
              <a:buNone/>
            </a:pPr>
            <a:r>
              <a:rPr lang="en-GB" sz="1200"/>
              <a:t>Accelerometer - doing</a:t>
            </a:r>
            <a:endParaRPr sz="1200"/>
          </a:p>
          <a:p>
            <a:pPr indent="0" lvl="0" marL="0" rtl="0" algn="l">
              <a:spcBef>
                <a:spcPts val="0"/>
              </a:spcBef>
              <a:spcAft>
                <a:spcPts val="0"/>
              </a:spcAft>
              <a:buNone/>
            </a:pPr>
            <a:r>
              <a:rPr lang="en-GB" sz="1200"/>
              <a:t>GPS - to do</a:t>
            </a:r>
            <a:endParaRPr sz="1200"/>
          </a:p>
          <a:p>
            <a:pPr indent="0" lvl="0" marL="0" rtl="0" algn="l">
              <a:spcBef>
                <a:spcPts val="0"/>
              </a:spcBef>
              <a:spcAft>
                <a:spcPts val="0"/>
              </a:spcAft>
              <a:buNone/>
            </a:pPr>
            <a:r>
              <a:rPr lang="en-GB" sz="1200"/>
              <a:t>Reciever - to do</a:t>
            </a:r>
            <a:endParaRPr sz="1200"/>
          </a:p>
          <a:p>
            <a:pPr indent="0" lvl="0" marL="0" rtl="0" algn="l">
              <a:spcBef>
                <a:spcPts val="0"/>
              </a:spcBef>
              <a:spcAft>
                <a:spcPts val="0"/>
              </a:spcAft>
              <a:buNone/>
            </a:pPr>
            <a:r>
              <a:rPr lang="en-GB" sz="1200"/>
              <a:t>Motor - to do</a:t>
            </a:r>
            <a:endParaRPr sz="1200"/>
          </a:p>
          <a:p>
            <a:pPr indent="0" lvl="0" marL="0" rtl="0" algn="l">
              <a:spcBef>
                <a:spcPts val="0"/>
              </a:spcBef>
              <a:spcAft>
                <a:spcPts val="0"/>
              </a:spcAft>
              <a:buNone/>
            </a:pPr>
            <a:r>
              <a:rPr lang="en-GB" sz="1200"/>
              <a:t>Compass - to do</a:t>
            </a:r>
            <a:endParaRPr sz="1200"/>
          </a:p>
          <a:p>
            <a:pPr indent="0" lvl="0" marL="0" rtl="0" algn="l">
              <a:spcBef>
                <a:spcPts val="0"/>
              </a:spcBef>
              <a:spcAft>
                <a:spcPts val="0"/>
              </a:spcAft>
              <a:buNone/>
            </a:pPr>
            <a:r>
              <a:rPr lang="en-GB" sz="1200"/>
              <a:t>Camera - to do</a:t>
            </a:r>
            <a:endParaRPr sz="1200"/>
          </a:p>
          <a:p>
            <a:pPr indent="0" lvl="0" marL="0" rtl="0" algn="l">
              <a:spcBef>
                <a:spcPts val="0"/>
              </a:spcBef>
              <a:spcAft>
                <a:spcPts val="0"/>
              </a:spcAft>
              <a:buNone/>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Solar</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28x (78mm x 52mm dimensions) to fit on wings.</a:t>
            </a:r>
            <a:endParaRPr/>
          </a:p>
          <a:p>
            <a:pPr indent="0" lvl="0" marL="0" rtl="0" algn="l">
              <a:spcBef>
                <a:spcPts val="1200"/>
              </a:spcBef>
              <a:spcAft>
                <a:spcPts val="0"/>
              </a:spcAft>
              <a:buNone/>
            </a:pPr>
            <a:r>
              <a:rPr lang="en-GB"/>
              <a:t>Each cell generates 0.5V so 28 cells will produce 14V.</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Battery</a:t>
            </a:r>
            <a:endParaRPr/>
          </a:p>
        </p:txBody>
      </p:sp>
      <p:sp>
        <p:nvSpPr>
          <p:cNvPr id="204" name="Google Shape;20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Produces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problem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t>Delivering supplies to people in flooded areas as delivering supplies to people in flooded areas is very difficult due to lack of transport but it is vital for people to get their basic needs met.</a:t>
            </a:r>
            <a:endParaRPr sz="1400"/>
          </a:p>
          <a:p>
            <a:pPr indent="0" lvl="0" marL="0" rtl="0" algn="l">
              <a:lnSpc>
                <a:spcPct val="100000"/>
              </a:lnSpc>
              <a:spcBef>
                <a:spcPts val="0"/>
              </a:spcBef>
              <a:spcAft>
                <a:spcPts val="0"/>
              </a:spcAft>
              <a:buNone/>
            </a:pPr>
            <a:r>
              <a:rPr lang="en-GB" sz="1400"/>
              <a:t>Something that can deliver supplies safely to remote areas while using minimal power so that it is cheap and reliable.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GB" sz="1400"/>
              <a:t>Supplies are small converter/generators not the item itself. A solar generator creates electricity rather than a battery that runs out. A water purifier rather than water bottles. This means that continuous delivery is not needed but delivers something that is long lasting.</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GB" sz="1400"/>
              <a:t>Link to website: </a:t>
            </a:r>
            <a:r>
              <a:rPr lang="en-GB" sz="1400" u="sng">
                <a:solidFill>
                  <a:schemeClr val="hlink"/>
                </a:solidFill>
                <a:hlinkClick r:id="rId3"/>
              </a:rPr>
              <a:t>Link</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remotely controlled plane, with solar panels and wings for lift over speed.</a:t>
            </a:r>
            <a:endParaRPr/>
          </a:p>
          <a:p>
            <a:pPr indent="0" lvl="0" marL="0" rtl="0" algn="l">
              <a:spcBef>
                <a:spcPts val="1200"/>
              </a:spcBef>
              <a:spcAft>
                <a:spcPts val="0"/>
              </a:spcAft>
              <a:buNone/>
            </a:pPr>
            <a:r>
              <a:rPr lang="en-GB"/>
              <a:t>Specially designed for streamlined package delivery.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4294967295" type="title"/>
          </p:nvPr>
        </p:nvSpPr>
        <p:spPr>
          <a:xfrm>
            <a:off x="162400" y="66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components? (Electronics)</a:t>
            </a:r>
            <a:endParaRPr/>
          </a:p>
        </p:txBody>
      </p:sp>
      <p:sp>
        <p:nvSpPr>
          <p:cNvPr id="80" name="Google Shape;80;p17"/>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t>x</a:t>
            </a:r>
            <a:r>
              <a:rPr lang="en-GB" sz="1200"/>
              <a:t>1 </a:t>
            </a:r>
            <a:r>
              <a:rPr lang="en-GB" sz="1200"/>
              <a:t>Cameras: Shows the surroundings to the remote pilot. Video stream.</a:t>
            </a:r>
            <a:endParaRPr sz="1200"/>
          </a:p>
          <a:p>
            <a:pPr indent="0" lvl="0" marL="0" rtl="0" algn="l">
              <a:lnSpc>
                <a:spcPct val="100000"/>
              </a:lnSpc>
              <a:spcBef>
                <a:spcPts val="0"/>
              </a:spcBef>
              <a:spcAft>
                <a:spcPts val="0"/>
              </a:spcAft>
              <a:buNone/>
            </a:pPr>
            <a:r>
              <a:rPr lang="en-GB" sz="1200"/>
              <a:t>x</a:t>
            </a:r>
            <a:r>
              <a:rPr lang="en-GB" sz="1200"/>
              <a:t>1 </a:t>
            </a:r>
            <a:r>
              <a:rPr lang="en-GB" sz="1200"/>
              <a:t>GPS: Where is the aeroplane? GPS Sends aeroplanes position.</a:t>
            </a:r>
            <a:endParaRPr sz="1200"/>
          </a:p>
          <a:p>
            <a:pPr indent="0" lvl="0" marL="0" rtl="0" algn="l">
              <a:lnSpc>
                <a:spcPct val="100000"/>
              </a:lnSpc>
              <a:spcBef>
                <a:spcPts val="0"/>
              </a:spcBef>
              <a:spcAft>
                <a:spcPts val="0"/>
              </a:spcAft>
              <a:buNone/>
            </a:pPr>
            <a:r>
              <a:rPr lang="en-GB" sz="1200"/>
              <a:t>x</a:t>
            </a:r>
            <a:r>
              <a:rPr lang="en-GB" sz="1200"/>
              <a:t>1 </a:t>
            </a:r>
            <a:r>
              <a:rPr lang="en-GB" sz="1200"/>
              <a:t>Accelerometer: What is the orientation? / velocity? </a:t>
            </a:r>
            <a:endParaRPr sz="1200"/>
          </a:p>
          <a:p>
            <a:pPr indent="0" lvl="0" marL="0" rtl="0" algn="l">
              <a:lnSpc>
                <a:spcPct val="100000"/>
              </a:lnSpc>
              <a:spcBef>
                <a:spcPts val="0"/>
              </a:spcBef>
              <a:spcAft>
                <a:spcPts val="0"/>
              </a:spcAft>
              <a:buNone/>
            </a:pPr>
            <a:r>
              <a:rPr lang="en-GB" sz="1200"/>
              <a:t>x1 Compass: compass</a:t>
            </a:r>
            <a:endParaRPr sz="1200"/>
          </a:p>
          <a:p>
            <a:pPr indent="0" lvl="0" marL="0" rtl="0" algn="l">
              <a:lnSpc>
                <a:spcPct val="100000"/>
              </a:lnSpc>
              <a:spcBef>
                <a:spcPts val="0"/>
              </a:spcBef>
              <a:spcAft>
                <a:spcPts val="0"/>
              </a:spcAft>
              <a:buNone/>
            </a:pPr>
            <a:r>
              <a:rPr lang="en-GB" sz="1200"/>
              <a:t>x1 DC Brushless motor</a:t>
            </a:r>
            <a:endParaRPr sz="1200"/>
          </a:p>
          <a:p>
            <a:pPr indent="0" lvl="0" marL="0" rtl="0" algn="l">
              <a:lnSpc>
                <a:spcPct val="100000"/>
              </a:lnSpc>
              <a:spcBef>
                <a:spcPts val="0"/>
              </a:spcBef>
              <a:spcAft>
                <a:spcPts val="0"/>
              </a:spcAft>
              <a:buNone/>
            </a:pPr>
            <a:r>
              <a:rPr lang="en-GB" sz="1200"/>
              <a:t>x1 CD Brushless motor controller</a:t>
            </a:r>
            <a:endParaRPr sz="1200"/>
          </a:p>
          <a:p>
            <a:pPr indent="0" lvl="0" marL="0" rtl="0" algn="l">
              <a:lnSpc>
                <a:spcPct val="100000"/>
              </a:lnSpc>
              <a:spcBef>
                <a:spcPts val="0"/>
              </a:spcBef>
              <a:spcAft>
                <a:spcPts val="0"/>
              </a:spcAft>
              <a:buNone/>
            </a:pPr>
            <a:r>
              <a:rPr lang="en-GB" sz="1200"/>
              <a:t>x5 Servos</a:t>
            </a:r>
            <a:endParaRPr sz="1200"/>
          </a:p>
          <a:p>
            <a:pPr indent="0" lvl="0" marL="0" rtl="0" algn="l">
              <a:lnSpc>
                <a:spcPct val="100000"/>
              </a:lnSpc>
              <a:spcBef>
                <a:spcPts val="0"/>
              </a:spcBef>
              <a:spcAft>
                <a:spcPts val="0"/>
              </a:spcAft>
              <a:buNone/>
            </a:pPr>
            <a:r>
              <a:rPr lang="en-GB" sz="1200"/>
              <a:t>x1 or x2 Propellor (Spare)</a:t>
            </a:r>
            <a:endParaRPr sz="1200"/>
          </a:p>
          <a:p>
            <a:pPr indent="0" lvl="0" marL="0" rtl="0" algn="l">
              <a:lnSpc>
                <a:spcPct val="100000"/>
              </a:lnSpc>
              <a:spcBef>
                <a:spcPts val="0"/>
              </a:spcBef>
              <a:spcAft>
                <a:spcPts val="0"/>
              </a:spcAft>
              <a:buNone/>
            </a:pPr>
            <a:r>
              <a:rPr lang="en-GB" sz="1200"/>
              <a:t>x1 Radio transmitter &amp; </a:t>
            </a:r>
            <a:r>
              <a:rPr lang="en-GB" sz="1200"/>
              <a:t>receiver</a:t>
            </a:r>
            <a:endParaRPr sz="1200"/>
          </a:p>
          <a:p>
            <a:pPr indent="0" lvl="0" marL="0" rtl="0" algn="l">
              <a:lnSpc>
                <a:spcPct val="100000"/>
              </a:lnSpc>
              <a:spcBef>
                <a:spcPts val="0"/>
              </a:spcBef>
              <a:spcAft>
                <a:spcPts val="0"/>
              </a:spcAft>
              <a:buNone/>
            </a:pPr>
            <a:r>
              <a:rPr lang="en-GB" sz="1200"/>
              <a:t>x1 or x2 Camera</a:t>
            </a:r>
            <a:endParaRPr sz="1200"/>
          </a:p>
          <a:p>
            <a:pPr indent="0" lvl="0" marL="0" rtl="0" algn="l">
              <a:lnSpc>
                <a:spcPct val="100000"/>
              </a:lnSpc>
              <a:spcBef>
                <a:spcPts val="0"/>
              </a:spcBef>
              <a:spcAft>
                <a:spcPts val="0"/>
              </a:spcAft>
              <a:buNone/>
            </a:pPr>
            <a:r>
              <a:rPr lang="en-GB" sz="1200"/>
              <a:t>x1 micro controller (Pi Pico or Arduino Uno)</a:t>
            </a:r>
            <a:endParaRPr sz="1200"/>
          </a:p>
          <a:p>
            <a:pPr indent="0" lvl="0" marL="0" rtl="0" algn="l">
              <a:lnSpc>
                <a:spcPct val="100000"/>
              </a:lnSpc>
              <a:spcBef>
                <a:spcPts val="0"/>
              </a:spcBef>
              <a:spcAft>
                <a:spcPts val="0"/>
              </a:spcAft>
              <a:buNone/>
            </a:pPr>
            <a:r>
              <a:rPr lang="en-GB" sz="1200"/>
              <a:t>x1 Battery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deliver package?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Packages are kept in fuselage storage space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3">
            <a:alphaModFix/>
          </a:blip>
          <a:srcRect b="10936" l="0" r="0" t="0"/>
          <a:stretch/>
        </p:blipFill>
        <p:spPr>
          <a:xfrm>
            <a:off x="0" y="345300"/>
            <a:ext cx="2271575" cy="2419400"/>
          </a:xfrm>
          <a:prstGeom prst="rect">
            <a:avLst/>
          </a:prstGeom>
          <a:noFill/>
          <a:ln>
            <a:noFill/>
          </a:ln>
        </p:spPr>
      </p:pic>
      <p:pic>
        <p:nvPicPr>
          <p:cNvPr id="92" name="Google Shape;92;p19"/>
          <p:cNvPicPr preferRelativeResize="0"/>
          <p:nvPr/>
        </p:nvPicPr>
        <p:blipFill>
          <a:blip r:embed="rId4">
            <a:alphaModFix/>
          </a:blip>
          <a:stretch>
            <a:fillRect/>
          </a:stretch>
        </p:blipFill>
        <p:spPr>
          <a:xfrm>
            <a:off x="2310816" y="345300"/>
            <a:ext cx="2266659" cy="1412866"/>
          </a:xfrm>
          <a:prstGeom prst="rect">
            <a:avLst/>
          </a:prstGeom>
          <a:noFill/>
          <a:ln>
            <a:noFill/>
          </a:ln>
        </p:spPr>
      </p:pic>
      <p:sp>
        <p:nvSpPr>
          <p:cNvPr id="93" name="Google Shape;93;p19"/>
          <p:cNvSpPr txBox="1"/>
          <p:nvPr/>
        </p:nvSpPr>
        <p:spPr>
          <a:xfrm>
            <a:off x="2310825" y="1758175"/>
            <a:ext cx="2220000" cy="13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The wingbox of a fixed-wing aircraft refers to the primary load-carrying structure of the wing, which forms the structural centre of the wings and also the attachment point for other wing components such as leading edge flaps, trailing edge flaps and wing-tip devices.</a:t>
            </a:r>
            <a:endParaRPr sz="800"/>
          </a:p>
        </p:txBody>
      </p:sp>
      <p:sp>
        <p:nvSpPr>
          <p:cNvPr id="94" name="Google Shape;94;p19"/>
          <p:cNvSpPr txBox="1"/>
          <p:nvPr/>
        </p:nvSpPr>
        <p:spPr>
          <a:xfrm>
            <a:off x="2749950" y="0"/>
            <a:ext cx="364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GLOSSARY</a:t>
            </a:r>
            <a:endParaRPr b="1"/>
          </a:p>
        </p:txBody>
      </p:sp>
      <p:sp>
        <p:nvSpPr>
          <p:cNvPr id="95" name="Google Shape;95;p19"/>
          <p:cNvSpPr txBox="1"/>
          <p:nvPr/>
        </p:nvSpPr>
        <p:spPr>
          <a:xfrm>
            <a:off x="4530825" y="1758175"/>
            <a:ext cx="2220000" cy="13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The firewall is an important component in your aircraft. Essentially, it is a fire-resistant bulkhead that separates the engine compartment from the cockpit area. This special bulkhead must be constructed so that no hazardous quantity of liquid, gas or flame can pass through it.</a:t>
            </a:r>
            <a:endParaRPr sz="800"/>
          </a:p>
        </p:txBody>
      </p:sp>
      <p:pic>
        <p:nvPicPr>
          <p:cNvPr id="96" name="Google Shape;96;p19"/>
          <p:cNvPicPr preferRelativeResize="0"/>
          <p:nvPr/>
        </p:nvPicPr>
        <p:blipFill>
          <a:blip r:embed="rId5">
            <a:alphaModFix/>
          </a:blip>
          <a:stretch>
            <a:fillRect/>
          </a:stretch>
        </p:blipFill>
        <p:spPr>
          <a:xfrm>
            <a:off x="4616725" y="400200"/>
            <a:ext cx="1945308" cy="1357975"/>
          </a:xfrm>
          <a:prstGeom prst="rect">
            <a:avLst/>
          </a:prstGeom>
          <a:noFill/>
          <a:ln>
            <a:noFill/>
          </a:ln>
        </p:spPr>
      </p:pic>
      <p:sp>
        <p:nvSpPr>
          <p:cNvPr id="97" name="Google Shape;97;p19"/>
          <p:cNvSpPr txBox="1"/>
          <p:nvPr/>
        </p:nvSpPr>
        <p:spPr>
          <a:xfrm>
            <a:off x="6750825" y="1758175"/>
            <a:ext cx="2220000" cy="13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Buffeting is a vibration of the aircraft that may appear during maneuvers at cruising speed. Depending on the angle of attack, the flow may contain separations, which constitute an aerodynamic excitation</a:t>
            </a:r>
            <a:endParaRPr sz="800"/>
          </a:p>
        </p:txBody>
      </p:sp>
      <p:pic>
        <p:nvPicPr>
          <p:cNvPr id="98" name="Google Shape;98;p19"/>
          <p:cNvPicPr preferRelativeResize="0"/>
          <p:nvPr/>
        </p:nvPicPr>
        <p:blipFill>
          <a:blip r:embed="rId6">
            <a:alphaModFix/>
          </a:blip>
          <a:stretch>
            <a:fillRect/>
          </a:stretch>
        </p:blipFill>
        <p:spPr>
          <a:xfrm>
            <a:off x="6750825" y="67625"/>
            <a:ext cx="2220000" cy="1709400"/>
          </a:xfrm>
          <a:prstGeom prst="rect">
            <a:avLst/>
          </a:prstGeom>
          <a:noFill/>
          <a:ln>
            <a:noFill/>
          </a:ln>
        </p:spPr>
      </p:pic>
      <p:sp>
        <p:nvSpPr>
          <p:cNvPr id="99" name="Google Shape;99;p19"/>
          <p:cNvSpPr txBox="1"/>
          <p:nvPr/>
        </p:nvSpPr>
        <p:spPr>
          <a:xfrm>
            <a:off x="0" y="3789575"/>
            <a:ext cx="2220000" cy="13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The wingbox of a fixed-wing aircraft refers to the primary load-carrying structure of the wing, which forms the structural centre of the wings and also the attachment point for other wing components such as leading edge flaps, trailing edge flaps and wing-tip devices.</a:t>
            </a:r>
            <a:endParaRPr sz="800"/>
          </a:p>
        </p:txBody>
      </p:sp>
      <p:pic>
        <p:nvPicPr>
          <p:cNvPr id="100" name="Google Shape;100;p19"/>
          <p:cNvPicPr preferRelativeResize="0"/>
          <p:nvPr/>
        </p:nvPicPr>
        <p:blipFill>
          <a:blip r:embed="rId7">
            <a:alphaModFix/>
          </a:blip>
          <a:stretch>
            <a:fillRect/>
          </a:stretch>
        </p:blipFill>
        <p:spPr>
          <a:xfrm>
            <a:off x="2372400" y="2995050"/>
            <a:ext cx="2651150" cy="1996050"/>
          </a:xfrm>
          <a:prstGeom prst="rect">
            <a:avLst/>
          </a:prstGeom>
          <a:noFill/>
          <a:ln>
            <a:noFill/>
          </a:ln>
        </p:spPr>
      </p:pic>
      <p:pic>
        <p:nvPicPr>
          <p:cNvPr id="101" name="Google Shape;101;p19"/>
          <p:cNvPicPr preferRelativeResize="0"/>
          <p:nvPr/>
        </p:nvPicPr>
        <p:blipFill>
          <a:blip r:embed="rId8">
            <a:alphaModFix/>
          </a:blip>
          <a:stretch>
            <a:fillRect/>
          </a:stretch>
        </p:blipFill>
        <p:spPr>
          <a:xfrm>
            <a:off x="5506175" y="3104563"/>
            <a:ext cx="1717593" cy="177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783650"/>
            <a:ext cx="2737800" cy="40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a:t>Lift = C</a:t>
            </a:r>
            <a:r>
              <a:rPr baseline="-25000" lang="en-GB" sz="900"/>
              <a:t>L</a:t>
            </a:r>
            <a:r>
              <a:rPr lang="en-GB" sz="900"/>
              <a:t> * A * r * V</a:t>
            </a:r>
            <a:r>
              <a:rPr baseline="30000" lang="en-GB" sz="900"/>
              <a:t>2</a:t>
            </a:r>
            <a:endParaRPr baseline="30000" sz="900"/>
          </a:p>
          <a:p>
            <a:pPr indent="0" lvl="0" marL="0" rtl="0" algn="l">
              <a:spcBef>
                <a:spcPts val="0"/>
              </a:spcBef>
              <a:spcAft>
                <a:spcPts val="0"/>
              </a:spcAft>
              <a:buNone/>
            </a:pPr>
            <a:r>
              <a:rPr lang="en-GB" sz="900"/>
              <a:t>C</a:t>
            </a:r>
            <a:r>
              <a:rPr baseline="-25000" lang="en-GB" sz="900"/>
              <a:t>L</a:t>
            </a:r>
            <a:r>
              <a:rPr lang="en-GB" sz="900"/>
              <a:t> is lift coefficient</a:t>
            </a:r>
            <a:endParaRPr sz="900"/>
          </a:p>
          <a:p>
            <a:pPr indent="0" lvl="0" marL="0" rtl="0" algn="l">
              <a:spcBef>
                <a:spcPts val="0"/>
              </a:spcBef>
              <a:spcAft>
                <a:spcPts val="0"/>
              </a:spcAft>
              <a:buNone/>
            </a:pPr>
            <a:r>
              <a:rPr lang="en-GB" sz="900"/>
              <a:t>A is wing area</a:t>
            </a:r>
            <a:endParaRPr sz="900"/>
          </a:p>
          <a:p>
            <a:pPr indent="0" lvl="0" marL="0" rtl="0" algn="l">
              <a:spcBef>
                <a:spcPts val="0"/>
              </a:spcBef>
              <a:spcAft>
                <a:spcPts val="0"/>
              </a:spcAft>
              <a:buNone/>
            </a:pPr>
            <a:r>
              <a:rPr lang="en-GB" sz="900"/>
              <a:t>r</a:t>
            </a:r>
            <a:r>
              <a:rPr lang="en-GB" sz="900"/>
              <a:t> is the density of air</a:t>
            </a:r>
            <a:endParaRPr sz="900"/>
          </a:p>
          <a:p>
            <a:pPr indent="0" lvl="0" marL="0" rtl="0" algn="l">
              <a:spcBef>
                <a:spcPts val="0"/>
              </a:spcBef>
              <a:spcAft>
                <a:spcPts val="0"/>
              </a:spcAft>
              <a:buNone/>
            </a:pPr>
            <a:r>
              <a:rPr lang="en-GB" sz="900"/>
              <a:t>V is the velocity</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GB" sz="900"/>
              <a:t>C</a:t>
            </a:r>
            <a:r>
              <a:rPr baseline="-25000" lang="en-GB" sz="900"/>
              <a:t>L</a:t>
            </a:r>
            <a:r>
              <a:rPr lang="en-GB" sz="900"/>
              <a:t> is usually calculated experimentally with models in a wind tunnel.</a:t>
            </a:r>
            <a:endParaRPr sz="900"/>
          </a:p>
          <a:p>
            <a:pPr indent="0" lvl="0" marL="0" rtl="0" algn="l">
              <a:spcBef>
                <a:spcPts val="0"/>
              </a:spcBef>
              <a:spcAft>
                <a:spcPts val="0"/>
              </a:spcAft>
              <a:buNone/>
            </a:pPr>
            <a:r>
              <a:t/>
            </a:r>
            <a:endParaRPr sz="900"/>
          </a:p>
          <a:p>
            <a:pPr indent="0" lvl="0" marL="0" rtl="0" algn="l">
              <a:spcBef>
                <a:spcPts val="0"/>
              </a:spcBef>
              <a:spcAft>
                <a:spcPts val="0"/>
              </a:spcAft>
              <a:buClr>
                <a:schemeClr val="dk1"/>
              </a:buClr>
              <a:buSzPts val="1100"/>
              <a:buFont typeface="Arial"/>
              <a:buNone/>
            </a:pPr>
            <a:r>
              <a:rPr lang="en-GB" sz="900"/>
              <a:t>Drag = C</a:t>
            </a:r>
            <a:r>
              <a:rPr baseline="-25000" lang="en-GB" sz="900"/>
              <a:t>D</a:t>
            </a:r>
            <a:r>
              <a:rPr lang="en-GB" sz="900"/>
              <a:t> * A * r * V^2</a:t>
            </a:r>
            <a:endParaRPr sz="900"/>
          </a:p>
          <a:p>
            <a:pPr indent="0" lvl="0" marL="0" rtl="0" algn="l">
              <a:spcBef>
                <a:spcPts val="0"/>
              </a:spcBef>
              <a:spcAft>
                <a:spcPts val="0"/>
              </a:spcAft>
              <a:buClr>
                <a:schemeClr val="dk1"/>
              </a:buClr>
              <a:buSzPts val="1100"/>
              <a:buFont typeface="Arial"/>
              <a:buNone/>
            </a:pPr>
            <a:r>
              <a:rPr lang="en-GB" sz="900"/>
              <a:t>C</a:t>
            </a:r>
            <a:r>
              <a:rPr baseline="-25000" lang="en-GB" sz="900"/>
              <a:t>D</a:t>
            </a:r>
            <a:r>
              <a:rPr lang="en-GB" sz="900"/>
              <a:t> is drag coefficient</a:t>
            </a:r>
            <a:endParaRPr sz="900"/>
          </a:p>
          <a:p>
            <a:pPr indent="0" lvl="0" marL="0" rtl="0" algn="l">
              <a:spcBef>
                <a:spcPts val="0"/>
              </a:spcBef>
              <a:spcAft>
                <a:spcPts val="0"/>
              </a:spcAft>
              <a:buClr>
                <a:schemeClr val="dk1"/>
              </a:buClr>
              <a:buSzPts val="1100"/>
              <a:buFont typeface="Arial"/>
              <a:buNone/>
            </a:pPr>
            <a:r>
              <a:rPr lang="en-GB" sz="900"/>
              <a:t>A is wing area</a:t>
            </a:r>
            <a:endParaRPr sz="900"/>
          </a:p>
          <a:p>
            <a:pPr indent="0" lvl="0" marL="0" rtl="0" algn="l">
              <a:spcBef>
                <a:spcPts val="0"/>
              </a:spcBef>
              <a:spcAft>
                <a:spcPts val="0"/>
              </a:spcAft>
              <a:buClr>
                <a:schemeClr val="dk1"/>
              </a:buClr>
              <a:buSzPts val="1100"/>
              <a:buFont typeface="Arial"/>
              <a:buNone/>
            </a:pPr>
            <a:r>
              <a:rPr lang="en-GB" sz="900"/>
              <a:t>r is density of air</a:t>
            </a:r>
            <a:endParaRPr sz="900"/>
          </a:p>
          <a:p>
            <a:pPr indent="0" lvl="0" marL="0" rtl="0" algn="l">
              <a:spcBef>
                <a:spcPts val="0"/>
              </a:spcBef>
              <a:spcAft>
                <a:spcPts val="0"/>
              </a:spcAft>
              <a:buClr>
                <a:schemeClr val="dk1"/>
              </a:buClr>
              <a:buSzPts val="1100"/>
              <a:buFont typeface="Arial"/>
              <a:buNone/>
            </a:pPr>
            <a:r>
              <a:rPr lang="en-GB" sz="900"/>
              <a:t>V is the velocity</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GB" sz="900"/>
              <a:t>C</a:t>
            </a:r>
            <a:r>
              <a:rPr baseline="-25000" lang="en-GB" sz="900"/>
              <a:t>D</a:t>
            </a:r>
            <a:r>
              <a:rPr lang="en-GB" sz="900"/>
              <a:t> = C</a:t>
            </a:r>
            <a:r>
              <a:rPr baseline="-25000" lang="en-GB" sz="900"/>
              <a:t>D0</a:t>
            </a:r>
            <a:r>
              <a:rPr lang="en-GB" sz="900"/>
              <a:t> + C</a:t>
            </a:r>
            <a:r>
              <a:rPr baseline="-25000" lang="en-GB" sz="900"/>
              <a:t>L</a:t>
            </a:r>
            <a:r>
              <a:rPr lang="en-GB" sz="900"/>
              <a:t>^2 / ( π * A</a:t>
            </a:r>
            <a:r>
              <a:rPr baseline="-25000" lang="en-GB" sz="900"/>
              <a:t>R</a:t>
            </a:r>
            <a:r>
              <a:rPr lang="en-GB" sz="900"/>
              <a:t> * e)</a:t>
            </a:r>
            <a:endParaRPr sz="900"/>
          </a:p>
          <a:p>
            <a:pPr indent="0" lvl="0" marL="0" rtl="0" algn="l">
              <a:spcBef>
                <a:spcPts val="0"/>
              </a:spcBef>
              <a:spcAft>
                <a:spcPts val="0"/>
              </a:spcAft>
              <a:buClr>
                <a:schemeClr val="dk1"/>
              </a:buClr>
              <a:buSzPts val="1100"/>
              <a:buFont typeface="Arial"/>
              <a:buNone/>
            </a:pPr>
            <a:r>
              <a:rPr lang="en-GB" sz="900"/>
              <a:t>C</a:t>
            </a:r>
            <a:r>
              <a:rPr baseline="-25000" lang="en-GB" sz="900"/>
              <a:t>D0</a:t>
            </a:r>
            <a:r>
              <a:rPr lang="en-GB" sz="900"/>
              <a:t> is the drag coefficient at 0 lift</a:t>
            </a:r>
            <a:endParaRPr sz="900"/>
          </a:p>
          <a:p>
            <a:pPr indent="0" lvl="0" marL="0" rtl="0" algn="l">
              <a:spcBef>
                <a:spcPts val="0"/>
              </a:spcBef>
              <a:spcAft>
                <a:spcPts val="0"/>
              </a:spcAft>
              <a:buClr>
                <a:schemeClr val="dk1"/>
              </a:buClr>
              <a:buSzPts val="1100"/>
              <a:buFont typeface="Arial"/>
              <a:buNone/>
            </a:pPr>
            <a:r>
              <a:rPr lang="en-GB" sz="900"/>
              <a:t>C</a:t>
            </a:r>
            <a:r>
              <a:rPr baseline="-25000" lang="en-GB" sz="900"/>
              <a:t>L</a:t>
            </a:r>
            <a:r>
              <a:rPr lang="en-GB" sz="900"/>
              <a:t> is the lift coefficient</a:t>
            </a:r>
            <a:endParaRPr sz="900"/>
          </a:p>
          <a:p>
            <a:pPr indent="0" lvl="0" marL="0" rtl="0" algn="l">
              <a:spcBef>
                <a:spcPts val="0"/>
              </a:spcBef>
              <a:spcAft>
                <a:spcPts val="0"/>
              </a:spcAft>
              <a:buClr>
                <a:schemeClr val="dk1"/>
              </a:buClr>
              <a:buSzPts val="1100"/>
              <a:buFont typeface="Arial"/>
              <a:buNone/>
            </a:pPr>
            <a:r>
              <a:rPr lang="en-GB" sz="900"/>
              <a:t>A</a:t>
            </a:r>
            <a:r>
              <a:rPr baseline="-25000" lang="en-GB" sz="900"/>
              <a:t>R</a:t>
            </a:r>
            <a:r>
              <a:rPr lang="en-GB" sz="900"/>
              <a:t> is the aspect ratio of the wing; A</a:t>
            </a:r>
            <a:r>
              <a:rPr baseline="-25000" lang="en-GB" sz="900"/>
              <a:t>R</a:t>
            </a:r>
            <a:r>
              <a:rPr lang="en-GB" sz="900"/>
              <a:t>= L / W</a:t>
            </a:r>
            <a:endParaRPr sz="900"/>
          </a:p>
          <a:p>
            <a:pPr indent="457200" lvl="0" marL="0" rtl="0" algn="l">
              <a:spcBef>
                <a:spcPts val="0"/>
              </a:spcBef>
              <a:spcAft>
                <a:spcPts val="0"/>
              </a:spcAft>
              <a:buClr>
                <a:schemeClr val="dk1"/>
              </a:buClr>
              <a:buSzPts val="1100"/>
              <a:buFont typeface="Arial"/>
              <a:buNone/>
            </a:pPr>
            <a:r>
              <a:rPr lang="en-GB" sz="900"/>
              <a:t>L is length of wing (left-to-right)</a:t>
            </a:r>
            <a:endParaRPr sz="900"/>
          </a:p>
          <a:p>
            <a:pPr indent="0" lvl="0" marL="457200" rtl="0" algn="l">
              <a:spcBef>
                <a:spcPts val="0"/>
              </a:spcBef>
              <a:spcAft>
                <a:spcPts val="0"/>
              </a:spcAft>
              <a:buClr>
                <a:schemeClr val="dk1"/>
              </a:buClr>
              <a:buSzPts val="1100"/>
              <a:buFont typeface="Arial"/>
              <a:buNone/>
            </a:pPr>
            <a:r>
              <a:rPr lang="en-GB" sz="900"/>
              <a:t>W is width of wing (front-to-back</a:t>
            </a:r>
            <a:endParaRPr sz="900"/>
          </a:p>
          <a:p>
            <a:pPr indent="0" lvl="0" marL="0" rtl="0" algn="l">
              <a:spcBef>
                <a:spcPts val="0"/>
              </a:spcBef>
              <a:spcAft>
                <a:spcPts val="0"/>
              </a:spcAft>
              <a:buNone/>
            </a:pPr>
            <a:r>
              <a:rPr lang="en-GB" sz="900"/>
              <a:t>e is efficiency factor, e can be from 1 to 0, depends on the shape of the wing.</a:t>
            </a:r>
            <a:endParaRPr sz="900"/>
          </a:p>
        </p:txBody>
      </p:sp>
      <p:sp>
        <p:nvSpPr>
          <p:cNvPr id="107" name="Google Shape;107;p20"/>
          <p:cNvSpPr txBox="1"/>
          <p:nvPr>
            <p:ph type="title"/>
          </p:nvPr>
        </p:nvSpPr>
        <p:spPr>
          <a:xfrm>
            <a:off x="311700" y="2109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Wings: Big or Small? Aircraft: Fast or slow?</a:t>
            </a:r>
            <a:endParaRPr sz="2200"/>
          </a:p>
        </p:txBody>
      </p:sp>
      <p:pic>
        <p:nvPicPr>
          <p:cNvPr id="108" name="Google Shape;108;p20"/>
          <p:cNvPicPr preferRelativeResize="0"/>
          <p:nvPr/>
        </p:nvPicPr>
        <p:blipFill>
          <a:blip r:embed="rId3">
            <a:alphaModFix/>
          </a:blip>
          <a:stretch>
            <a:fillRect/>
          </a:stretch>
        </p:blipFill>
        <p:spPr>
          <a:xfrm>
            <a:off x="6598600" y="151850"/>
            <a:ext cx="2505325" cy="1827600"/>
          </a:xfrm>
          <a:prstGeom prst="rect">
            <a:avLst/>
          </a:prstGeom>
          <a:noFill/>
          <a:ln>
            <a:noFill/>
          </a:ln>
        </p:spPr>
      </p:pic>
      <p:sp>
        <p:nvSpPr>
          <p:cNvPr id="109" name="Google Shape;109;p20"/>
          <p:cNvSpPr txBox="1"/>
          <p:nvPr>
            <p:ph idx="1" type="body"/>
          </p:nvPr>
        </p:nvSpPr>
        <p:spPr>
          <a:xfrm>
            <a:off x="3049500" y="787200"/>
            <a:ext cx="2737800" cy="3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a:t>The density of the air is outside our control.</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GB" sz="900"/>
              <a:t>Area (A) and Velocity squared(V</a:t>
            </a:r>
            <a:r>
              <a:rPr baseline="30000" lang="en-GB" sz="900"/>
              <a:t>2</a:t>
            </a:r>
            <a:r>
              <a:rPr lang="en-GB" sz="900"/>
              <a:t>) affect lift and drag proportionally, minimizing this to what is needed for lift will optimize for least drag.</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GB" sz="900"/>
              <a:t>C</a:t>
            </a:r>
            <a:r>
              <a:rPr baseline="-25000" lang="en-GB" sz="900"/>
              <a:t>L</a:t>
            </a:r>
            <a:r>
              <a:rPr lang="en-GB" sz="900"/>
              <a:t> should be kept small since C</a:t>
            </a:r>
            <a:r>
              <a:rPr baseline="-25000" lang="en-GB" sz="900"/>
              <a:t>L</a:t>
            </a:r>
            <a:r>
              <a:rPr baseline="30000" lang="en-GB" sz="900"/>
              <a:t>2</a:t>
            </a:r>
            <a:r>
              <a:rPr lang="en-GB" sz="900"/>
              <a:t> is proportional to drag and is C</a:t>
            </a:r>
            <a:r>
              <a:rPr baseline="-25000" lang="en-GB" sz="900"/>
              <a:t>L</a:t>
            </a:r>
            <a:r>
              <a:rPr lang="en-GB" sz="900"/>
              <a:t> is proportional to lift.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GB" sz="900"/>
              <a:t>A</a:t>
            </a:r>
            <a:r>
              <a:rPr baseline="-25000" lang="en-GB" sz="900"/>
              <a:t>R</a:t>
            </a:r>
            <a:r>
              <a:rPr lang="en-GB" sz="900"/>
              <a:t> and e should be maximized to reduce drag from C</a:t>
            </a:r>
            <a:r>
              <a:rPr baseline="-25000" lang="en-GB" sz="900"/>
              <a:t>L</a:t>
            </a:r>
            <a:r>
              <a:rPr baseline="30000" lang="en-GB" sz="900"/>
              <a:t>2</a:t>
            </a:r>
            <a:r>
              <a:rPr lang="en-GB" sz="900"/>
              <a:t>.</a:t>
            </a:r>
            <a:endParaRPr sz="900"/>
          </a:p>
          <a:p>
            <a:pPr indent="0" lvl="0" marL="0" rtl="0" algn="l">
              <a:spcBef>
                <a:spcPts val="0"/>
              </a:spcBef>
              <a:spcAft>
                <a:spcPts val="0"/>
              </a:spcAft>
              <a:buNone/>
            </a:pPr>
            <a:r>
              <a:t/>
            </a:r>
            <a:endParaRPr sz="900"/>
          </a:p>
          <a:p>
            <a:pPr indent="0" lvl="0" marL="0" rtl="0" algn="l">
              <a:spcBef>
                <a:spcPts val="0"/>
              </a:spcBef>
              <a:spcAft>
                <a:spcPts val="0"/>
              </a:spcAft>
              <a:buClr>
                <a:schemeClr val="dk1"/>
              </a:buClr>
              <a:buSzPts val="1100"/>
              <a:buFont typeface="Arial"/>
              <a:buNone/>
            </a:pPr>
            <a:r>
              <a:rPr lang="en-GB" sz="900"/>
              <a:t>How to affect C</a:t>
            </a:r>
            <a:r>
              <a:rPr baseline="-25000" lang="en-GB" sz="900"/>
              <a:t>L</a:t>
            </a:r>
            <a:r>
              <a:rPr lang="en-GB" sz="900"/>
              <a:t> and e requires further analysis.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GB" sz="900"/>
              <a:t>In summary, for minimum power consumption, a slow-flying aircraft with wings that are long(side to side) but short(front-to-back) is ideal.</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GB" sz="900"/>
              <a:t>Formulae source: </a:t>
            </a:r>
            <a:r>
              <a:rPr lang="en-GB" sz="900" u="sng">
                <a:solidFill>
                  <a:schemeClr val="hlink"/>
                </a:solidFill>
                <a:hlinkClick r:id="rId4"/>
              </a:rPr>
              <a:t>NASA: Glenn Research Center</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Which </a:t>
            </a:r>
            <a:r>
              <a:rPr lang="en-GB"/>
              <a:t>aerofoil</a:t>
            </a:r>
            <a:r>
              <a:rPr lang="en-GB"/>
              <a:t>?</a:t>
            </a:r>
            <a:endParaRPr/>
          </a:p>
        </p:txBody>
      </p:sp>
      <p:sp>
        <p:nvSpPr>
          <p:cNvPr id="115" name="Google Shape;115;p21"/>
          <p:cNvSpPr txBox="1"/>
          <p:nvPr>
            <p:ph idx="1" type="body"/>
          </p:nvPr>
        </p:nvSpPr>
        <p:spPr>
          <a:xfrm>
            <a:off x="354575" y="1123900"/>
            <a:ext cx="44700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200"/>
              <a:t>After reading </a:t>
            </a:r>
            <a:r>
              <a:rPr lang="en-GB" sz="1200" u="sng">
                <a:solidFill>
                  <a:schemeClr val="hlink"/>
                </a:solidFill>
                <a:hlinkClick r:id="rId3"/>
              </a:rPr>
              <a:t>this</a:t>
            </a:r>
            <a:r>
              <a:rPr lang="en-GB" sz="1200"/>
              <a:t> webpage, we will use the SD7037 aerofoil as </a:t>
            </a:r>
            <a:r>
              <a:rPr lang="en-GB" sz="1200"/>
              <a:t>it's</a:t>
            </a:r>
            <a:r>
              <a:rPr lang="en-GB" sz="1200"/>
              <a:t> good for gliders. </a:t>
            </a:r>
            <a:endParaRPr sz="1200"/>
          </a:p>
        </p:txBody>
      </p:sp>
      <p:pic>
        <p:nvPicPr>
          <p:cNvPr id="116" name="Google Shape;116;p21"/>
          <p:cNvPicPr preferRelativeResize="0"/>
          <p:nvPr/>
        </p:nvPicPr>
        <p:blipFill>
          <a:blip r:embed="rId4">
            <a:alphaModFix/>
          </a:blip>
          <a:stretch>
            <a:fillRect/>
          </a:stretch>
        </p:blipFill>
        <p:spPr>
          <a:xfrm>
            <a:off x="1285475" y="1727250"/>
            <a:ext cx="2857500" cy="43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