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40879" y="196308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740879" y="425340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40879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3620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740879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740879" y="1963080"/>
            <a:ext cx="428076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5236200" y="1963080"/>
            <a:ext cx="428076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x="740879" y="282239"/>
            <a:ext cx="8607959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40879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740879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5236200" y="1963080"/>
            <a:ext cx="428076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40879" y="1963080"/>
            <a:ext cx="428076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23620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40879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740879" y="425340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33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40879" y="1963080"/>
            <a:ext cx="877248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725039" y="7076879"/>
            <a:ext cx="9354959" cy="96479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1987919" y="7289279"/>
            <a:ext cx="8092080" cy="96479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76000" y="190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Projet UE22</a:t>
            </a:r>
            <a:b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M2203(ER2)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40879" y="1963080"/>
            <a:ext cx="8772480" cy="493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 d'une application en robotique mobile</a:t>
            </a:r>
          </a:p>
          <a:p>
            <a:pPr indent="-216000" lvl="0" marL="21600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DERAZ Sofiane</a:t>
            </a:r>
          </a:p>
          <a:p>
            <a:pPr indent="-216000" lvl="0" marL="21600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 Xiaoming</a:t>
            </a:r>
          </a:p>
          <a:p>
            <a:pPr indent="-216000" lvl="0" marL="21600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ANROU</a:t>
            </a:r>
            <a:r>
              <a:rPr lang="fr-FR" sz="2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Ayoub</a:t>
            </a:r>
          </a:p>
          <a:p>
            <a:pPr indent="-216000" lvl="0" marL="21600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ADRIAMIRA</a:t>
            </a:r>
            <a:r>
              <a:rPr lang="fr-FR" sz="2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</a:t>
            </a:r>
            <a:r>
              <a:rPr b="0" i="0" lang="fr-FR" sz="24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095640" y="66852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Montages de base avec un amplificateur opérationnel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096165" y="244245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>
                <a:solidFill>
                  <a:srgbClr val="FF9966"/>
                </a:solidFill>
              </a:rPr>
              <a:t>Carte 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350" y="987200"/>
            <a:ext cx="6767650" cy="571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096190" y="3342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>
                <a:solidFill>
                  <a:srgbClr val="FF9966"/>
                </a:solidFill>
              </a:rPr>
              <a:t>Cartes 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938265" y="128545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>
                <a:solidFill>
                  <a:srgbClr val="FF9966"/>
                </a:solidFill>
              </a:rPr>
              <a:t>Carte 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825" y="1044150"/>
            <a:ext cx="6530450" cy="57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024727" y="1123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>
                <a:solidFill>
                  <a:srgbClr val="FF9966"/>
                </a:solidFill>
              </a:rPr>
              <a:t>Carte 2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175" y="1130800"/>
            <a:ext cx="6493124" cy="5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096165" y="2699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Programmation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Fonctionnement robotique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095809" y="1765884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73" name="Shape 173" title="VID_20170612_100426.mp4（副本）"/>
          <p:cNvSpPr/>
          <p:nvPr/>
        </p:nvSpPr>
        <p:spPr>
          <a:xfrm>
            <a:off x="3294304" y="1584004"/>
            <a:ext cx="6321950" cy="47414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740879" y="282239"/>
            <a:ext cx="860795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fr-FR" sz="24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40879" y="1963080"/>
            <a:ext cx="8772480" cy="49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Présentation et Introduction ( annexes 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chargeur de batterie (fonction ENERGIE)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motorisation &amp; commande des moteurs (fonction LOCOMOTION)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microcontrôleur (fonction DECISION)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détection (fonction PERCEPTION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 traitement, de conformation, d'interfaçage avec le dSPIC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 mesure et de visualisation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095640" y="66852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Présentation et Introduction ( annexes 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25" y="1483762"/>
            <a:ext cx="6403025" cy="5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Synoptique général (annexes)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825" y="1436349"/>
            <a:ext cx="6767649" cy="53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096165" y="5913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SHARP GP2Y0A41SK0F ( annexes 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25" y="1446409"/>
            <a:ext cx="5652999" cy="45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096165" y="59137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SHARP GP2Y0A41SK0F ( annexes 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49" y="1402524"/>
            <a:ext cx="6498673" cy="55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095640" y="668520"/>
            <a:ext cx="6768000" cy="915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Montages de base avec un amplificateur opérationnel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096359" y="1778759"/>
            <a:ext cx="6767640" cy="4989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648000"/>
            <a:ext cx="3095640" cy="657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3095640" y="668520"/>
            <a:ext cx="6768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b="1" i="1" lang="fr-FR" sz="2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Montages de base avec un amplificateur opérationnel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96359" y="1778759"/>
            <a:ext cx="6767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0" y="648000"/>
            <a:ext cx="30957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R="0" rtl="0" algn="l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et Introduction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 général (annexes)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 GP2Y0A41SK0F ( annexes )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Montages de base avec un amplificateur opérationnel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cartes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 robotique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E6E6E6"/>
              </a:buClr>
              <a:buSzPct val="45000"/>
              <a:buFont typeface="Noto Sans Symbols"/>
              <a:buChar char="●"/>
            </a:pPr>
            <a:r>
              <a:rPr b="0" lang="fr-FR" sz="20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