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7559675" cx="10080625"/>
  <p:notesSz cx="7559675" cy="106918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7" name="Google Shape;127;p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4" name="Google Shape;134;p25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2" name="Google Shape;142;p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9" name="Google Shape;149;p29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7" name="Google Shape;157;p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5" name="Google Shape;165;p33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2" name="Google Shape;172;p35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0" name="Google Shape;180;p37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68" name="Google Shape;68;p7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74" name="Google Shape;74;p9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1" name="Google Shape;81;p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9" name="Google Shape;89;p13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97" name="Google Shape;97;p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5" name="Google Shape;105;p17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:notes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3" name="Google Shape;113;p19:notes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0" name="Google Shape;120;p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8966" y="3896462"/>
            <a:ext cx="9902700" cy="35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35643" y="388713"/>
            <a:ext cx="9021900" cy="21657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5643" y="2554541"/>
            <a:ext cx="9021900" cy="1265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8966" y="3896462"/>
            <a:ext cx="9902700" cy="35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43628" y="1092028"/>
            <a:ext cx="9393300" cy="29490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Font typeface="Source Sans Pro"/>
              <a:buNone/>
              <a:defRPr sz="14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Font typeface="Source Sans Pro"/>
              <a:buNone/>
              <a:defRPr sz="147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Font typeface="Source Sans Pro"/>
              <a:buNone/>
              <a:defRPr sz="147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Font typeface="Source Sans Pro"/>
              <a:buNone/>
              <a:defRPr sz="147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Font typeface="Source Sans Pro"/>
              <a:buNone/>
              <a:defRPr sz="147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Font typeface="Source Sans Pro"/>
              <a:buNone/>
              <a:defRPr sz="147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Font typeface="Source Sans Pro"/>
              <a:buNone/>
              <a:defRPr sz="147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Font typeface="Source Sans Pro"/>
              <a:buNone/>
              <a:defRPr sz="147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Font typeface="Source Sans Pro"/>
              <a:buNone/>
              <a:defRPr sz="147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43628" y="4181715"/>
            <a:ext cx="9393300" cy="1911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740879" y="282239"/>
            <a:ext cx="860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0879" y="1963080"/>
            <a:ext cx="87726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40879" y="282239"/>
            <a:ext cx="860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40879" y="1963080"/>
            <a:ext cx="87726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8966" y="3896462"/>
            <a:ext cx="9902700" cy="35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535643" y="2519892"/>
            <a:ext cx="9021900" cy="11547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43628" y="654077"/>
            <a:ext cx="9393300" cy="9162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43628" y="654077"/>
            <a:ext cx="9393300" cy="9162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43628" y="654077"/>
            <a:ext cx="9393300" cy="9162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540467" y="773605"/>
            <a:ext cx="6177900" cy="60126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5111750" y="118609"/>
            <a:ext cx="4879800" cy="732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544867" y="6607275"/>
            <a:ext cx="51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92695" y="1736807"/>
            <a:ext cx="4459500" cy="22539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92695" y="4069748"/>
            <a:ext cx="4459500" cy="1977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5445456" y="1064395"/>
            <a:ext cx="4230000" cy="54309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3628" y="654077"/>
            <a:ext cx="93933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Source Sans Pro"/>
              <a:buChar char="●"/>
              <a:defRPr sz="2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○"/>
              <a:defRPr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■"/>
              <a:defRPr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●"/>
              <a:defRPr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○"/>
              <a:defRPr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■"/>
              <a:defRPr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●"/>
              <a:defRPr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○"/>
              <a:defRPr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2"/>
              </a:buClr>
              <a:buSzPts val="1700"/>
              <a:buFont typeface="Source Sans Pro"/>
              <a:buChar char="■"/>
              <a:defRPr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68454" y="6891318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76000" y="190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Font typeface="Arial"/>
              <a:buNone/>
            </a:pPr>
            <a:r>
              <a:rPr b="1" i="1" lang="fr-FR" sz="24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Projet UE22</a:t>
            </a:r>
            <a:br>
              <a:rPr b="1" i="1" lang="fr-FR" sz="24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fr-FR" sz="24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M2203(ER2)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740879" y="1963080"/>
            <a:ext cx="8772480" cy="4937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Times New Roman"/>
              <a:buNone/>
            </a:pP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Développement d'une application en robotique mobile</a:t>
            </a:r>
            <a:endParaRPr/>
          </a:p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Times New Roman"/>
              <a:buNone/>
            </a:pP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DERAZ Sofiane</a:t>
            </a:r>
            <a:endParaRPr/>
          </a:p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Times New Roman"/>
              <a:buNone/>
            </a:pP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WANG Xiaoming</a:t>
            </a:r>
            <a:endParaRPr/>
          </a:p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Times New Roman"/>
              <a:buNone/>
            </a:pP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ANROUZ Ayoub</a:t>
            </a:r>
            <a:endParaRPr/>
          </a:p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Times New Roman"/>
              <a:buNone/>
            </a:pP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ADRIAMIRAHO Maxime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3095640" y="66852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Montages de base avec un amplificateur opérationnel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3096165" y="244245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Carte 1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350" y="987200"/>
            <a:ext cx="6767650" cy="571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3096190" y="33427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Cartes 1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2938265" y="128545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Carte 2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825" y="1044150"/>
            <a:ext cx="6530450" cy="57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3024727" y="11237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Carte 2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175" y="1130800"/>
            <a:ext cx="6493124" cy="5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096165" y="26997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Programmation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095640" y="668520"/>
            <a:ext cx="6768000" cy="915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Fonctionnement robotique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3095809" y="1765884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77" name="Google Shape;177;p30" title="VID_20170612_100426.mp4（副本）"/>
          <p:cNvSpPr/>
          <p:nvPr/>
        </p:nvSpPr>
        <p:spPr>
          <a:xfrm>
            <a:off x="3294304" y="1584004"/>
            <a:ext cx="6321950" cy="474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095640" y="668520"/>
            <a:ext cx="6768000" cy="915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Font typeface="Arial"/>
              <a:buNone/>
            </a:pPr>
            <a:r>
              <a:rPr b="1" i="1" lang="fr-FR" sz="24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sommaire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740879" y="1963080"/>
            <a:ext cx="8772480" cy="4937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 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3095640" y="668520"/>
            <a:ext cx="6768000" cy="915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Présentation et Introduction ( annexes )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chargeur de batterie (fonction ENERGIE)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motorisation &amp; commande des moteurs (fonction LOCOMOTION)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microcontrôleur (fonction DECISION)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détection (fonction PERCEPTION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 traitement, de conformation, d'interfaçage avec le dSPIC 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 mesure et de visualisation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3095640" y="66852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Présentation et Introduction ( annexes )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325" y="1483762"/>
            <a:ext cx="6403025" cy="5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3095640" y="668520"/>
            <a:ext cx="6768000" cy="915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Synoptique général (annexes)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825" y="1436349"/>
            <a:ext cx="6767649" cy="53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3096165" y="59137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SHARP GP2Y0A41SK0F ( annexes )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9625" y="1446409"/>
            <a:ext cx="5652999" cy="45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096165" y="59137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SHARP GP2Y0A41SK0F ( annexes )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49" y="1402524"/>
            <a:ext cx="6498673" cy="55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3095640" y="668520"/>
            <a:ext cx="6768000" cy="915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Montages de base avec un amplificateur opérationnel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3095640" y="66852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•"/>
            </a:pPr>
            <a:r>
              <a:rPr b="1" i="1" lang="fr-FR" sz="2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Montages de base avec un amplificateur opérationnel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Font typeface="Times New Roman"/>
              <a:buNone/>
            </a:pPr>
            <a:r>
              <a:rPr b="1" i="0" lang="fr-FR" sz="24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  <a:endParaRPr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900"/>
              <a:buFont typeface="Noto Sans Symbols"/>
              <a:buChar char="●"/>
            </a:pPr>
            <a:r>
              <a:rPr b="0" i="0" lang="fr-FR" sz="20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