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4" r:id="rId10"/>
    <p:sldId id="303" r:id="rId11"/>
    <p:sldId id="305" r:id="rId12"/>
    <p:sldId id="306" r:id="rId13"/>
    <p:sldId id="307" r:id="rId14"/>
    <p:sldId id="309" r:id="rId15"/>
    <p:sldId id="315" r:id="rId16"/>
    <p:sldId id="310" r:id="rId17"/>
    <p:sldId id="313" r:id="rId18"/>
    <p:sldId id="311" r:id="rId19"/>
    <p:sldId id="312" r:id="rId20"/>
    <p:sldId id="316" r:id="rId21"/>
    <p:sldId id="322" r:id="rId22"/>
    <p:sldId id="318" r:id="rId23"/>
    <p:sldId id="320" r:id="rId24"/>
    <p:sldId id="321" r:id="rId25"/>
    <p:sldId id="319" r:id="rId26"/>
    <p:sldId id="323" r:id="rId27"/>
    <p:sldId id="324" r:id="rId28"/>
    <p:sldId id="325" r:id="rId29"/>
    <p:sldId id="326" r:id="rId30"/>
    <p:sldId id="263" r:id="rId31"/>
    <p:sldId id="327" r:id="rId32"/>
    <p:sldId id="328" r:id="rId33"/>
    <p:sldId id="278" r:id="rId34"/>
    <p:sldId id="333" r:id="rId35"/>
    <p:sldId id="329" r:id="rId36"/>
    <p:sldId id="277" r:id="rId37"/>
    <p:sldId id="330" r:id="rId38"/>
    <p:sldId id="265" r:id="rId39"/>
    <p:sldId id="332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hivo" panose="020B0604020202020204" charset="0"/>
      <p:regular r:id="rId46"/>
      <p:bold r:id="rId47"/>
      <p:italic r:id="rId48"/>
      <p:boldItalic r:id="rId49"/>
    </p:embeddedFont>
    <p:embeddedFont>
      <p:font typeface="Chivo Light" panose="020B0604020202020204" charset="0"/>
      <p:regular r:id="rId50"/>
      <p:bold r:id="rId51"/>
      <p:italic r:id="rId52"/>
      <p:boldItalic r:id="rId53"/>
    </p:embeddedFont>
    <p:embeddedFont>
      <p:font typeface="Shadows Into Light Two" panose="020B0604020202020204" charset="0"/>
      <p:regular r:id="rId54"/>
    </p:embeddedFont>
    <p:embeddedFont>
      <p:font typeface="Source Sans Pro" panose="020B050303040302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6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65A059-FD24-423A-B99E-1D8CF1C4A0E7}">
  <a:tblStyle styleId="{C965A059-FD24-423A-B99E-1D8CF1C4A0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C98AC0-E5B5-4E87-8A36-19182CD72A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10" autoAdjust="0"/>
  </p:normalViewPr>
  <p:slideViewPr>
    <p:cSldViewPr snapToGrid="0">
      <p:cViewPr varScale="1">
        <p:scale>
          <a:sx n="117" d="100"/>
          <a:sy n="117" d="100"/>
        </p:scale>
        <p:origin x="143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70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8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284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998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 g de protéines apporte 4 kcal 1 g de lipides apporte 9 kcal 1 g de glucides apporte 4 kcal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934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26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713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680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816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79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bc9bb4acb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bc9bb4acb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38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878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40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43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800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9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123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6186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4359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492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L’agence nationale de santé publique a lancé un appel à projets pour rendre les données de santé plus accessibles. Elle souhaite que ses agents puissent les exploiter.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638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8207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141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346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Reconnaissance d’image pour les étiquettes, pour améliorer la fiabilité des données et éviter les valeur aberrantes,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64646"/>
                </a:solidFill>
                <a:effectLst/>
                <a:latin typeface="Source Sans Pro" panose="020B0503030403020204" pitchFamily="34" charset="0"/>
              </a:rPr>
              <a:t>Python-tesseract is an optical character recognition (OCR) tool for python. It will recognize and “read” the text embedded in images.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84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cette mission, nous devons exploiter la base de données d’Open Food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Food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 un projet collaboratif dont le but est de constituer une base de données libre et ouverte sur les produits alimentaires commercialisés dans le monde entier.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ous réaliserons une première exploration et visualisation des données, afin de fournir une plateforme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pour que les agents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puissent exploiter les données.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L’objectif est donc de fournir une plateforme interactive aux agents de santé publique sans qu’ils aient besoin de toucher à la programmation pour qu’ils puissent mener leurs études.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047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L’agence nationale de santé publique a lancé un appel à projets pour rendre les données de santé plus accessibles. Elle souhaite que ses agents puissent les exploiter.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53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46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565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L’agence nationale de santé publique a lancé un appel à projets pour rendre les données de santé plus accessibles. Elle souhaite que ses agents puissent les exploiter.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934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63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679074">
            <a:off x="7424169" y="1110641"/>
            <a:ext cx="265609" cy="349478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89031" y="-184381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9519" y="9493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336996">
            <a:off x="4243138" y="-22224"/>
            <a:ext cx="467049" cy="473000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778801">
            <a:off x="8116057" y="3817380"/>
            <a:ext cx="580177" cy="58740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488733">
            <a:off x="6365042" y="2437342"/>
            <a:ext cx="993792" cy="73816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617181" y="4283744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3523" y="349101"/>
            <a:ext cx="467067" cy="47817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760012" y="159538"/>
            <a:ext cx="971255" cy="1011985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3741321">
            <a:off x="5765601" y="-92132"/>
            <a:ext cx="547361" cy="560373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67953" y="1365498"/>
            <a:ext cx="1131662" cy="1025467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1131" y="205118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592599">
            <a:off x="3091737" y="4454947"/>
            <a:ext cx="1090400" cy="80998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7924870">
            <a:off x="339964" y="3032930"/>
            <a:ext cx="841224" cy="62489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1232320">
            <a:off x="908097" y="2912232"/>
            <a:ext cx="341366" cy="3494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969070">
            <a:off x="976107" y="4357729"/>
            <a:ext cx="825137" cy="8356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319022">
            <a:off x="-115268" y="1393270"/>
            <a:ext cx="747678" cy="1170967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220874" y="-212399"/>
            <a:ext cx="1016948" cy="1039666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9290225">
            <a:off x="5567287" y="240208"/>
            <a:ext cx="943922" cy="1037964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831654">
            <a:off x="2857171" y="4159157"/>
            <a:ext cx="1190515" cy="106886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2584">
            <a:off x="956194" y="3077566"/>
            <a:ext cx="267636" cy="288754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2062504">
            <a:off x="499387" y="2832699"/>
            <a:ext cx="348730" cy="893729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34338" y="402317"/>
            <a:ext cx="556340" cy="424970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7406387">
            <a:off x="1005078" y="4425379"/>
            <a:ext cx="609879" cy="937524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61285" y="4408739"/>
            <a:ext cx="953706" cy="858029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2" name="Google Shape;42;p2"/>
          <p:cNvSpPr/>
          <p:nvPr/>
        </p:nvSpPr>
        <p:spPr>
          <a:xfrm rot="3778908">
            <a:off x="8250490" y="3581090"/>
            <a:ext cx="405505" cy="713678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3" name="Google Shape;43;p2"/>
          <p:cNvSpPr/>
          <p:nvPr/>
        </p:nvSpPr>
        <p:spPr>
          <a:xfrm rot="8336858">
            <a:off x="4172244" y="-119327"/>
            <a:ext cx="588749" cy="690936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4" name="Google Shape;44;p2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400478" y="2182183"/>
            <a:ext cx="872604" cy="95207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 rot="788743">
            <a:off x="7507728" y="1267182"/>
            <a:ext cx="341357" cy="3494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788424">
            <a:off x="7600966" y="1268367"/>
            <a:ext cx="222930" cy="24052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-3998065">
            <a:off x="7374395" y="1063551"/>
            <a:ext cx="267634" cy="28875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575490">
            <a:off x="8469081" y="3874407"/>
            <a:ext cx="345878" cy="608736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rot="2523318">
            <a:off x="218693" y="-460740"/>
            <a:ext cx="5327395" cy="545403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2488733">
            <a:off x="8249054" y="3830167"/>
            <a:ext cx="993792" cy="73816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0491037">
            <a:off x="6391016" y="2371566"/>
            <a:ext cx="971233" cy="1011962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-7367623">
            <a:off x="6851320" y="3054382"/>
            <a:ext cx="547355" cy="56036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200934">
            <a:off x="6601793" y="2246758"/>
            <a:ext cx="943967" cy="1038014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284491" y="3575008"/>
            <a:ext cx="872604" cy="95207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6582643" y="4211269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713131" y="449058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414486" y="4183251"/>
            <a:ext cx="1016948" cy="1039666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377098" y="1171526"/>
            <a:ext cx="467067" cy="47817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237913" y="1224742"/>
            <a:ext cx="556340" cy="424970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7924870">
            <a:off x="7177227" y="-141770"/>
            <a:ext cx="841224" cy="62489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2320">
            <a:off x="7745360" y="-262468"/>
            <a:ext cx="341366" cy="3494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2584">
            <a:off x="7793456" y="-97134"/>
            <a:ext cx="267636" cy="288754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-2062504">
            <a:off x="7336649" y="-342001"/>
            <a:ext cx="348730" cy="893729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5668109" y="395336"/>
            <a:ext cx="1131662" cy="1025467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267194" y="1081021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1319022">
            <a:off x="5820795" y="423107"/>
            <a:ext cx="747678" cy="1170967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26" name="Google Shape;126;p5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༝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background">
  <p:cSld name="TITLE_AND_BODY_1">
    <p:bg>
      <p:bgPr>
        <a:solidFill>
          <a:schemeClr val="accent5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-124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52" name="Google Shape;152;p6"/>
          <p:cNvSpPr/>
          <p:nvPr/>
        </p:nvSpPr>
        <p:spPr>
          <a:xfrm rot="1318871">
            <a:off x="78562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82306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 rot="-548659">
            <a:off x="86257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 rot="-9290062">
            <a:off x="85081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 rot="5503490">
            <a:off x="79172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231962" y="26811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 rot="-830047">
            <a:off x="7861089" y="23563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76337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 rot="8224608">
            <a:off x="83164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457200" y="663175"/>
            <a:ext cx="3599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3599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༝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19" name="Google Shape;219;p9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62" name="Google Shape;262;p11"/>
          <p:cNvSpPr/>
          <p:nvPr/>
        </p:nvSpPr>
        <p:spPr>
          <a:xfrm rot="-6974255">
            <a:off x="8132622" y="3724110"/>
            <a:ext cx="213588" cy="281025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2732253" y="-212411"/>
            <a:ext cx="781013" cy="79096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"/>
          <p:cNvSpPr/>
          <p:nvPr/>
        </p:nvSpPr>
        <p:spPr>
          <a:xfrm>
            <a:off x="2837180" y="12190"/>
            <a:ext cx="337444" cy="341744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"/>
          <p:cNvSpPr/>
          <p:nvPr/>
        </p:nvSpPr>
        <p:spPr>
          <a:xfrm rot="4358823">
            <a:off x="3941098" y="4889269"/>
            <a:ext cx="375550" cy="380336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"/>
          <p:cNvSpPr/>
          <p:nvPr/>
        </p:nvSpPr>
        <p:spPr>
          <a:xfrm rot="1151692">
            <a:off x="8434472" y="4226868"/>
            <a:ext cx="357870" cy="362297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1"/>
          <p:cNvSpPr/>
          <p:nvPr/>
        </p:nvSpPr>
        <p:spPr>
          <a:xfrm rot="-10153158">
            <a:off x="4729339" y="4449252"/>
            <a:ext cx="717468" cy="532972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"/>
          <p:cNvSpPr/>
          <p:nvPr/>
        </p:nvSpPr>
        <p:spPr>
          <a:xfrm rot="943073">
            <a:off x="4813520" y="4340916"/>
            <a:ext cx="375504" cy="34034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"/>
          <p:cNvSpPr/>
          <p:nvPr/>
        </p:nvSpPr>
        <p:spPr>
          <a:xfrm rot="-6648331">
            <a:off x="8563948" y="1186838"/>
            <a:ext cx="742053" cy="60929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"/>
          <p:cNvSpPr/>
          <p:nvPr/>
        </p:nvSpPr>
        <p:spPr>
          <a:xfrm rot="2711984">
            <a:off x="4808509" y="-109436"/>
            <a:ext cx="799096" cy="59352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6790083" y="4541690"/>
            <a:ext cx="781013" cy="79096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"/>
          <p:cNvSpPr/>
          <p:nvPr/>
        </p:nvSpPr>
        <p:spPr>
          <a:xfrm rot="-5990705">
            <a:off x="8271773" y="2605766"/>
            <a:ext cx="663539" cy="601272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"/>
          <p:cNvSpPr/>
          <p:nvPr/>
        </p:nvSpPr>
        <p:spPr>
          <a:xfrm rot="-4782675">
            <a:off x="8259070" y="2656361"/>
            <a:ext cx="337456" cy="34175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1059765" y="251069"/>
            <a:ext cx="375578" cy="38450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7199212" y="126020"/>
            <a:ext cx="780996" cy="813747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 rot="3741390">
            <a:off x="7203695" y="-76352"/>
            <a:ext cx="440145" cy="450608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-174209" y="985454"/>
            <a:ext cx="910004" cy="82460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307522" y="1536823"/>
            <a:ext cx="337444" cy="341744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 rot="10592571">
            <a:off x="1931803" y="4671974"/>
            <a:ext cx="876846" cy="65135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 rot="-7924689">
            <a:off x="127751" y="2727519"/>
            <a:ext cx="676415" cy="50251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 rot="-1232342">
            <a:off x="584556" y="2630487"/>
            <a:ext cx="274505" cy="28103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 rot="5968943">
            <a:off x="379973" y="3976490"/>
            <a:ext cx="663471" cy="67193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 rot="1319053">
            <a:off x="-51439" y="1007787"/>
            <a:ext cx="601219" cy="941593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2597036" y="-234941"/>
            <a:ext cx="817717" cy="835985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 rot="-5330471">
            <a:off x="8178192" y="2569786"/>
            <a:ext cx="748134" cy="56024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 rot="-9290112">
            <a:off x="7044262" y="190893"/>
            <a:ext cx="759011" cy="834631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 rot="831478">
            <a:off x="1743246" y="4434137"/>
            <a:ext cx="957279" cy="859458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"/>
          <p:cNvSpPr/>
          <p:nvPr/>
        </p:nvSpPr>
        <p:spPr>
          <a:xfrm rot="-1232764">
            <a:off x="623232" y="2763432"/>
            <a:ext cx="215203" cy="232183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"/>
          <p:cNvSpPr/>
          <p:nvPr/>
        </p:nvSpPr>
        <p:spPr>
          <a:xfrm rot="-2062359">
            <a:off x="255900" y="2566548"/>
            <a:ext cx="280423" cy="71867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947845" y="293861"/>
            <a:ext cx="447347" cy="341714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 rot="-7406442">
            <a:off x="403221" y="4030923"/>
            <a:ext cx="490399" cy="753856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6664726" y="4642200"/>
            <a:ext cx="766865" cy="689932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3" name="Google Shape;293;p11"/>
          <p:cNvSpPr/>
          <p:nvPr/>
        </p:nvSpPr>
        <p:spPr>
          <a:xfrm rot="1151678">
            <a:off x="8450738" y="3960294"/>
            <a:ext cx="326039" cy="573820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4" name="Google Shape;294;p11"/>
          <p:cNvSpPr/>
          <p:nvPr/>
        </p:nvSpPr>
        <p:spPr>
          <a:xfrm rot="4358289">
            <a:off x="3897685" y="4812891"/>
            <a:ext cx="473413" cy="555582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5" name="Google Shape;295;p11"/>
          <p:cNvSpPr/>
          <p:nvPr/>
        </p:nvSpPr>
        <p:spPr>
          <a:xfrm rot="-2801932">
            <a:off x="8482195" y="996713"/>
            <a:ext cx="597297" cy="937661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6" name="Google Shape;296;p11"/>
          <p:cNvSpPr/>
          <p:nvPr/>
        </p:nvSpPr>
        <p:spPr>
          <a:xfrm rot="5200625">
            <a:off x="4975084" y="-222517"/>
            <a:ext cx="701626" cy="76552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7" name="Google Shape;297;p11"/>
          <p:cNvSpPr/>
          <p:nvPr/>
        </p:nvSpPr>
        <p:spPr>
          <a:xfrm rot="942660">
            <a:off x="4585376" y="4393088"/>
            <a:ext cx="833403" cy="485179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8" name="Google Shape;298;p11"/>
          <p:cNvSpPr/>
          <p:nvPr/>
        </p:nvSpPr>
        <p:spPr>
          <a:xfrm rot="-5506349">
            <a:off x="8198666" y="3597357"/>
            <a:ext cx="274487" cy="28101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 rot="-5506848">
            <a:off x="8197826" y="3625742"/>
            <a:ext cx="179267" cy="19341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 rot="-10292983">
            <a:off x="8081725" y="3802439"/>
            <a:ext cx="215214" cy="232195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color background 1">
  <p:cSld name="BLANK_1">
    <p:bg>
      <p:bgPr>
        <a:solidFill>
          <a:schemeClr val="accen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03" name="Google Shape;303;p12"/>
          <p:cNvSpPr/>
          <p:nvPr/>
        </p:nvSpPr>
        <p:spPr>
          <a:xfrm rot="1319053">
            <a:off x="-51439" y="1007787"/>
            <a:ext cx="601219" cy="941593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597036" y="-234941"/>
            <a:ext cx="817717" cy="835985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 rot="-5330471">
            <a:off x="8178192" y="2569786"/>
            <a:ext cx="748134" cy="56024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 rot="-9290112">
            <a:off x="7044262" y="190893"/>
            <a:ext cx="759011" cy="834631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 rot="831478">
            <a:off x="1743246" y="4434137"/>
            <a:ext cx="957279" cy="859458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 rot="-1232764">
            <a:off x="623232" y="2763432"/>
            <a:ext cx="215203" cy="232183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 rot="-2062359">
            <a:off x="255900" y="2566548"/>
            <a:ext cx="280423" cy="71867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947845" y="293861"/>
            <a:ext cx="447347" cy="341714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 rot="-7406442">
            <a:off x="403221" y="4030923"/>
            <a:ext cx="490399" cy="753856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6664726" y="4642200"/>
            <a:ext cx="766865" cy="689932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313" name="Google Shape;313;p12"/>
          <p:cNvSpPr/>
          <p:nvPr/>
        </p:nvSpPr>
        <p:spPr>
          <a:xfrm rot="1151678">
            <a:off x="8450738" y="3960294"/>
            <a:ext cx="326039" cy="573820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314" name="Google Shape;314;p12"/>
          <p:cNvSpPr/>
          <p:nvPr/>
        </p:nvSpPr>
        <p:spPr>
          <a:xfrm rot="4358289">
            <a:off x="3897685" y="4812891"/>
            <a:ext cx="473413" cy="555582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315" name="Google Shape;315;p12"/>
          <p:cNvSpPr/>
          <p:nvPr/>
        </p:nvSpPr>
        <p:spPr>
          <a:xfrm rot="-2801932">
            <a:off x="8482195" y="996713"/>
            <a:ext cx="597297" cy="937661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316" name="Google Shape;316;p12"/>
          <p:cNvSpPr/>
          <p:nvPr/>
        </p:nvSpPr>
        <p:spPr>
          <a:xfrm rot="5200625">
            <a:off x="4975084" y="-222517"/>
            <a:ext cx="701626" cy="76552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317" name="Google Shape;317;p12"/>
          <p:cNvSpPr/>
          <p:nvPr/>
        </p:nvSpPr>
        <p:spPr>
          <a:xfrm rot="942660">
            <a:off x="4585376" y="4393088"/>
            <a:ext cx="833403" cy="485179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318" name="Google Shape;318;p12"/>
          <p:cNvSpPr/>
          <p:nvPr/>
        </p:nvSpPr>
        <p:spPr>
          <a:xfrm rot="-5506848">
            <a:off x="8197826" y="3625742"/>
            <a:ext cx="179267" cy="19341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2"/>
          <p:cNvSpPr/>
          <p:nvPr/>
        </p:nvSpPr>
        <p:spPr>
          <a:xfrm rot="-10292983">
            <a:off x="8081725" y="3802439"/>
            <a:ext cx="215214" cy="232195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color background 2">
  <p:cSld name="BLANK_1_1">
    <p:bg>
      <p:bgPr>
        <a:solidFill>
          <a:srgbClr val="FF7B59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22" name="Google Shape;322;p13"/>
          <p:cNvSpPr/>
          <p:nvPr/>
        </p:nvSpPr>
        <p:spPr>
          <a:xfrm rot="1318871">
            <a:off x="78562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82306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"/>
          <p:cNvSpPr/>
          <p:nvPr/>
        </p:nvSpPr>
        <p:spPr>
          <a:xfrm rot="-548659">
            <a:off x="86257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3"/>
          <p:cNvSpPr/>
          <p:nvPr/>
        </p:nvSpPr>
        <p:spPr>
          <a:xfrm rot="-9290062">
            <a:off x="85081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3"/>
          <p:cNvSpPr/>
          <p:nvPr/>
        </p:nvSpPr>
        <p:spPr>
          <a:xfrm rot="5503490">
            <a:off x="79172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8231962" y="26811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"/>
          <p:cNvSpPr/>
          <p:nvPr/>
        </p:nvSpPr>
        <p:spPr>
          <a:xfrm rot="-830047">
            <a:off x="7861089" y="23563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"/>
          <p:cNvSpPr/>
          <p:nvPr/>
        </p:nvSpPr>
        <p:spPr>
          <a:xfrm>
            <a:off x="76337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3"/>
          <p:cNvSpPr/>
          <p:nvPr/>
        </p:nvSpPr>
        <p:spPr>
          <a:xfrm rot="8224608">
            <a:off x="83164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22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59" r:id="rId8"/>
    <p:sldLayoutId id="214748366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16/15712361593236_1200px-Sante-publique-France-logo.svg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jpeg"/><Relationship Id="rId4" Type="http://schemas.openxmlformats.org/officeDocument/2006/relationships/image" Target="../media/image35.g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hyperlink" Target="https://user.oc-static.com/upload/2019/10/16/15712361593236_1200px-Sante-publique-France-logo.svg.png" TargetMode="Externa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>
            <a:spLocks noGrp="1"/>
          </p:cNvSpPr>
          <p:nvPr>
            <p:ph type="ctrTitle"/>
          </p:nvPr>
        </p:nvSpPr>
        <p:spPr>
          <a:xfrm>
            <a:off x="1676400" y="485542"/>
            <a:ext cx="4637700" cy="23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OpenFoodFacts</a:t>
            </a:r>
            <a:endParaRPr dirty="0"/>
          </a:p>
        </p:txBody>
      </p:sp>
      <p:pic>
        <p:nvPicPr>
          <p:cNvPr id="3" name="Picture 2" descr="Santé publique France logo">
            <a:hlinkClick r:id="rId3"/>
            <a:extLst>
              <a:ext uri="{FF2B5EF4-FFF2-40B4-BE49-F238E27FC236}">
                <a16:creationId xmlns:a16="http://schemas.microsoft.com/office/drawing/2014/main" id="{ED6D82F7-D645-406D-84A4-0C55253B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43" y="2379543"/>
            <a:ext cx="1877848" cy="105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ésultat de recherche d'images pour &quot;openfoodfact&quot;">
            <a:extLst>
              <a:ext uri="{FF2B5EF4-FFF2-40B4-BE49-F238E27FC236}">
                <a16:creationId xmlns:a16="http://schemas.microsoft.com/office/drawing/2014/main" id="{9D300491-46F3-4800-AFB0-1734298F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884" y="2460162"/>
            <a:ext cx="1296565" cy="89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ctrTitle" idx="4294967295"/>
          </p:nvPr>
        </p:nvSpPr>
        <p:spPr>
          <a:xfrm>
            <a:off x="1519675" y="571800"/>
            <a:ext cx="61047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D03C"/>
                </a:solidFill>
              </a:rPr>
              <a:t>16</a:t>
            </a:r>
            <a:endParaRPr sz="3600" dirty="0">
              <a:solidFill>
                <a:srgbClr val="FFD03C"/>
              </a:solidFill>
            </a:endParaRPr>
          </a:p>
        </p:txBody>
      </p:sp>
      <p:sp>
        <p:nvSpPr>
          <p:cNvPr id="468" name="Google Shape;468;p29"/>
          <p:cNvSpPr txBox="1">
            <a:spLocks noGrp="1"/>
          </p:cNvSpPr>
          <p:nvPr>
            <p:ph type="subTitle" idx="4294967295"/>
          </p:nvPr>
        </p:nvSpPr>
        <p:spPr>
          <a:xfrm>
            <a:off x="1519675" y="1182708"/>
            <a:ext cx="6104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Colonnes vides</a:t>
            </a:r>
            <a:endParaRPr sz="2400" dirty="0"/>
          </a:p>
        </p:txBody>
      </p:sp>
      <p:sp>
        <p:nvSpPr>
          <p:cNvPr id="469" name="Google Shape;469;p29"/>
          <p:cNvSpPr txBox="1">
            <a:spLocks noGrp="1"/>
          </p:cNvSpPr>
          <p:nvPr>
            <p:ph type="ctrTitle" idx="4294967295"/>
          </p:nvPr>
        </p:nvSpPr>
        <p:spPr>
          <a:xfrm>
            <a:off x="1519675" y="3200693"/>
            <a:ext cx="61047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7B59"/>
                </a:solidFill>
              </a:rPr>
              <a:t>22</a:t>
            </a:r>
            <a:endParaRPr sz="3600" dirty="0">
              <a:solidFill>
                <a:srgbClr val="FF7B59"/>
              </a:solidFill>
            </a:endParaRPr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4294967295"/>
          </p:nvPr>
        </p:nvSpPr>
        <p:spPr>
          <a:xfrm>
            <a:off x="1519675" y="3811601"/>
            <a:ext cx="6104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Lignes en double</a:t>
            </a:r>
            <a:endParaRPr sz="2400" dirty="0"/>
          </a:p>
        </p:txBody>
      </p:sp>
      <p:sp>
        <p:nvSpPr>
          <p:cNvPr id="471" name="Google Shape;471;p29"/>
          <p:cNvSpPr txBox="1">
            <a:spLocks noGrp="1"/>
          </p:cNvSpPr>
          <p:nvPr>
            <p:ph type="ctrTitle" idx="4294967295"/>
          </p:nvPr>
        </p:nvSpPr>
        <p:spPr>
          <a:xfrm>
            <a:off x="1519675" y="1886247"/>
            <a:ext cx="61047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A105"/>
                </a:solidFill>
              </a:rPr>
              <a:t>0</a:t>
            </a:r>
            <a:endParaRPr sz="3600" dirty="0">
              <a:solidFill>
                <a:srgbClr val="FFA105"/>
              </a:solidFill>
            </a:endParaRPr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4294967295"/>
          </p:nvPr>
        </p:nvSpPr>
        <p:spPr>
          <a:xfrm>
            <a:off x="1519675" y="2497155"/>
            <a:ext cx="6104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Lignes vides</a:t>
            </a:r>
            <a:endParaRPr sz="2400" dirty="0"/>
          </a:p>
        </p:txBody>
      </p:sp>
      <p:sp>
        <p:nvSpPr>
          <p:cNvPr id="473" name="Google Shape;473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926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2DBD84-5E65-449C-AD86-F622A4EFE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5" name="Google Shape;644;p41">
            <a:extLst>
              <a:ext uri="{FF2B5EF4-FFF2-40B4-BE49-F238E27FC236}">
                <a16:creationId xmlns:a16="http://schemas.microsoft.com/office/drawing/2014/main" id="{1AFB34A9-CFAD-4E69-BD8F-78C0166C23DF}"/>
              </a:ext>
            </a:extLst>
          </p:cNvPr>
          <p:cNvSpPr txBox="1"/>
          <p:nvPr/>
        </p:nvSpPr>
        <p:spPr>
          <a:xfrm>
            <a:off x="3229741" y="827690"/>
            <a:ext cx="2684517" cy="664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Imputation</a:t>
            </a:r>
            <a:endParaRPr lang="fr-FR"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097E62-30D9-4B12-B2F3-7CA7C628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21" y="1807912"/>
            <a:ext cx="5410955" cy="895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FDC8A7-7036-49DA-B265-93805118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1" y="2727122"/>
            <a:ext cx="376290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8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C1A742-0F64-49F2-97FE-D2A277E0A5CC}"/>
              </a:ext>
            </a:extLst>
          </p:cNvPr>
          <p:cNvSpPr txBox="1"/>
          <p:nvPr/>
        </p:nvSpPr>
        <p:spPr>
          <a:xfrm>
            <a:off x="2762363" y="333898"/>
            <a:ext cx="3619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Valeurs manquantes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8148D7D-E4B5-4216-95B1-616E90FE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" y="1294727"/>
            <a:ext cx="10117698" cy="3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352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C1A742-0F64-49F2-97FE-D2A277E0A5CC}"/>
              </a:ext>
            </a:extLst>
          </p:cNvPr>
          <p:cNvSpPr txBox="1"/>
          <p:nvPr/>
        </p:nvSpPr>
        <p:spPr>
          <a:xfrm>
            <a:off x="2762363" y="333898"/>
            <a:ext cx="3619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Valeurs manquantes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8148D7D-E4B5-4216-95B1-616E90FE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73" y="2983614"/>
            <a:ext cx="6227057" cy="21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8A350C4-984C-4223-8E24-241FE610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70" y="857117"/>
            <a:ext cx="6195561" cy="21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4AF2891-D85E-4FE3-A527-7E88B09BEF6E}"/>
              </a:ext>
            </a:extLst>
          </p:cNvPr>
          <p:cNvSpPr txBox="1"/>
          <p:nvPr/>
        </p:nvSpPr>
        <p:spPr>
          <a:xfrm>
            <a:off x="587219" y="3862196"/>
            <a:ext cx="74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Après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DC078F-7CAD-411E-B231-C7A7AE503692}"/>
              </a:ext>
            </a:extLst>
          </p:cNvPr>
          <p:cNvSpPr txBox="1"/>
          <p:nvPr/>
        </p:nvSpPr>
        <p:spPr>
          <a:xfrm>
            <a:off x="587219" y="1735699"/>
            <a:ext cx="74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Avant</a:t>
            </a:r>
          </a:p>
        </p:txBody>
      </p:sp>
    </p:spTree>
    <p:extLst>
      <p:ext uri="{BB962C8B-B14F-4D97-AF65-F5344CB8AC3E}">
        <p14:creationId xmlns:p14="http://schemas.microsoft.com/office/powerpoint/2010/main" val="117328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8F48099-CB7F-4E03-9FA5-B56BD6FD7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26" y="1710557"/>
            <a:ext cx="7922747" cy="2461917"/>
          </a:xfrm>
          <a:prstGeom prst="rect">
            <a:avLst/>
          </a:prstGeom>
        </p:spPr>
      </p:pic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644;p41">
            <a:extLst>
              <a:ext uri="{FF2B5EF4-FFF2-40B4-BE49-F238E27FC236}">
                <a16:creationId xmlns:a16="http://schemas.microsoft.com/office/drawing/2014/main" id="{EE23EF5B-C7B1-4E30-BAF3-30BB05A0E913}"/>
              </a:ext>
            </a:extLst>
          </p:cNvPr>
          <p:cNvSpPr txBox="1"/>
          <p:nvPr/>
        </p:nvSpPr>
        <p:spPr>
          <a:xfrm>
            <a:off x="3022600" y="237725"/>
            <a:ext cx="3098800" cy="11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Valeurs abérrantes</a:t>
            </a:r>
            <a:endParaRPr lang="fr-FR"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422567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>
            <a:spLocks noGrp="1"/>
          </p:cNvSpPr>
          <p:nvPr>
            <p:ph type="ctrTitle" idx="4294967295"/>
          </p:nvPr>
        </p:nvSpPr>
        <p:spPr>
          <a:xfrm>
            <a:off x="1709443" y="2186397"/>
            <a:ext cx="58086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Calcul de l’énergie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377" name="Google Shape;377;p20"/>
          <p:cNvSpPr txBox="1">
            <a:spLocks noGrp="1"/>
          </p:cNvSpPr>
          <p:nvPr>
            <p:ph type="subTitle" idx="4294967295"/>
          </p:nvPr>
        </p:nvSpPr>
        <p:spPr>
          <a:xfrm>
            <a:off x="804041" y="3305347"/>
            <a:ext cx="727578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Énergie [kcal] = </a:t>
            </a:r>
            <a:r>
              <a:rPr lang="en-US" sz="1800" b="1" dirty="0">
                <a:solidFill>
                  <a:srgbClr val="FFFFFF"/>
                </a:solidFill>
              </a:rPr>
              <a:t>9</a:t>
            </a:r>
            <a:r>
              <a:rPr lang="en-US" sz="1800" dirty="0">
                <a:solidFill>
                  <a:srgbClr val="FFFFFF"/>
                </a:solidFill>
              </a:rPr>
              <a:t> * Lipides [g] + </a:t>
            </a:r>
            <a:r>
              <a:rPr lang="en-US" sz="1800" b="1" dirty="0">
                <a:solidFill>
                  <a:srgbClr val="FFFFFF"/>
                </a:solidFill>
              </a:rPr>
              <a:t>4</a:t>
            </a:r>
            <a:r>
              <a:rPr lang="en-US" sz="1800" dirty="0">
                <a:solidFill>
                  <a:srgbClr val="FFFFFF"/>
                </a:solidFill>
              </a:rPr>
              <a:t> * Glucides [g] + </a:t>
            </a:r>
            <a:r>
              <a:rPr lang="en-US" sz="1800" b="1" dirty="0">
                <a:solidFill>
                  <a:srgbClr val="FFFFFF"/>
                </a:solidFill>
              </a:rPr>
              <a:t>4</a:t>
            </a:r>
            <a:r>
              <a:rPr lang="en-US" sz="1800" dirty="0">
                <a:solidFill>
                  <a:srgbClr val="FFFFFF"/>
                </a:solidFill>
              </a:rPr>
              <a:t> * Protéines [g] (</a:t>
            </a:r>
            <a:r>
              <a:rPr lang="en-US" sz="1800" b="1" dirty="0">
                <a:solidFill>
                  <a:srgbClr val="FFFFFF"/>
                </a:solidFill>
              </a:rPr>
              <a:t>9</a:t>
            </a:r>
            <a:r>
              <a:rPr lang="en-US" sz="1800" dirty="0">
                <a:solidFill>
                  <a:srgbClr val="FFFFFF"/>
                </a:solidFill>
              </a:rPr>
              <a:t>/</a:t>
            </a:r>
            <a:r>
              <a:rPr lang="en-US" sz="1800" b="1" dirty="0">
                <a:solidFill>
                  <a:srgbClr val="FFFFFF"/>
                </a:solidFill>
              </a:rPr>
              <a:t>4</a:t>
            </a:r>
            <a:r>
              <a:rPr lang="en-US" sz="1800" dirty="0">
                <a:solidFill>
                  <a:srgbClr val="FFFFFF"/>
                </a:solidFill>
              </a:rPr>
              <a:t>/</a:t>
            </a:r>
            <a:r>
              <a:rPr lang="en-US" sz="1800" b="1" dirty="0">
                <a:solidFill>
                  <a:srgbClr val="FFFFFF"/>
                </a:solidFill>
              </a:rPr>
              <a:t>4</a:t>
            </a:r>
            <a:r>
              <a:rPr lang="en-US" sz="1800" dirty="0">
                <a:solidFill>
                  <a:srgbClr val="FFFFFF"/>
                </a:solidFill>
              </a:rPr>
              <a:t>).</a:t>
            </a:r>
          </a:p>
        </p:txBody>
      </p:sp>
      <p:sp>
        <p:nvSpPr>
          <p:cNvPr id="378" name="Google Shape;378;p20"/>
          <p:cNvSpPr/>
          <p:nvPr/>
        </p:nvSpPr>
        <p:spPr>
          <a:xfrm rot="1473024">
            <a:off x="3500505" y="1504066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4320541" y="81352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80" name="Google Shape;380;p20"/>
          <p:cNvSpPr/>
          <p:nvPr/>
        </p:nvSpPr>
        <p:spPr>
          <a:xfrm rot="2487194">
            <a:off x="4131961" y="2106477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81" name="Google Shape;38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20"/>
          <p:cNvSpPr/>
          <p:nvPr/>
        </p:nvSpPr>
        <p:spPr>
          <a:xfrm rot="838283">
            <a:off x="4613766" y="717126"/>
            <a:ext cx="1003412" cy="1214304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98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644;p41">
            <a:extLst>
              <a:ext uri="{FF2B5EF4-FFF2-40B4-BE49-F238E27FC236}">
                <a16:creationId xmlns:a16="http://schemas.microsoft.com/office/drawing/2014/main" id="{EE23EF5B-C7B1-4E30-BAF3-30BB05A0E913}"/>
              </a:ext>
            </a:extLst>
          </p:cNvPr>
          <p:cNvSpPr txBox="1"/>
          <p:nvPr/>
        </p:nvSpPr>
        <p:spPr>
          <a:xfrm>
            <a:off x="3022600" y="237725"/>
            <a:ext cx="3098800" cy="11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Valeurs abérrantes</a:t>
            </a:r>
            <a:endParaRPr lang="fr-FR"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E75D89-8F73-4D1D-867C-CA8B041B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6" y="1668680"/>
            <a:ext cx="40767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DD7C1E-4B1E-4F48-AF07-4C28F2058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15" y="1668681"/>
            <a:ext cx="36576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73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Google Shape;644;p41">
            <a:extLst>
              <a:ext uri="{FF2B5EF4-FFF2-40B4-BE49-F238E27FC236}">
                <a16:creationId xmlns:a16="http://schemas.microsoft.com/office/drawing/2014/main" id="{EE23EF5B-C7B1-4E30-BAF3-30BB05A0E913}"/>
              </a:ext>
            </a:extLst>
          </p:cNvPr>
          <p:cNvSpPr txBox="1"/>
          <p:nvPr/>
        </p:nvSpPr>
        <p:spPr>
          <a:xfrm>
            <a:off x="3022600" y="237725"/>
            <a:ext cx="3098800" cy="11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Valeurs abérrantes</a:t>
            </a:r>
            <a:endParaRPr lang="fr-FR"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C070F8-B3DB-4F0C-95A1-5F703BA0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5" y="1742089"/>
            <a:ext cx="8214470" cy="25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72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4;p41">
            <a:extLst>
              <a:ext uri="{FF2B5EF4-FFF2-40B4-BE49-F238E27FC236}">
                <a16:creationId xmlns:a16="http://schemas.microsoft.com/office/drawing/2014/main" id="{4D8DF1DC-A00C-4B36-98D3-A5E43692331C}"/>
              </a:ext>
            </a:extLst>
          </p:cNvPr>
          <p:cNvSpPr txBox="1"/>
          <p:nvPr/>
        </p:nvSpPr>
        <p:spPr>
          <a:xfrm>
            <a:off x="1206538" y="1492654"/>
            <a:ext cx="4319160" cy="155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4400"/>
              <a:buFont typeface="Shadows Into Light Two"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srgbClr val="FFA105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4400"/>
              <a:buFont typeface="Shadows Into Light Two"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Exploration des données</a:t>
            </a:r>
            <a:endParaRPr lang="fr-FR"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111252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457199" y="324213"/>
            <a:ext cx="621949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10 des pays les plus représentés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FC223E-4392-499F-A6A6-991F74E9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91975"/>
            <a:ext cx="6219497" cy="369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5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623" name="Google Shape;623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4" name="Google Shape;624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6" name="Google Shape;626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27" name="Google Shape;627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rPr>
                <a:t>1</a:t>
              </a:r>
              <a:endParaRPr sz="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629" name="Google Shape;629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30" name="Google Shape;630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rPr>
                <a:t>3</a:t>
              </a:r>
              <a:endParaRPr sz="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632" name="Google Shape;632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33" name="Google Shape;633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rPr>
                <a:t>5</a:t>
              </a:r>
              <a:endParaRPr sz="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635" name="Google Shape;635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636" name="Google Shape;636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rPr>
                <a:t>6</a:t>
              </a:r>
              <a:endParaRPr sz="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638" name="Google Shape;638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39" name="Google Shape;639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rPr>
                <a:t>4</a:t>
              </a:r>
              <a:endParaRPr sz="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641" name="Google Shape;641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42" name="Google Shape;642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rPr>
                <a:t>2</a:t>
              </a:r>
              <a:endParaRPr sz="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644" name="Google Shape;644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Présentation de l’appel à projets</a:t>
            </a:r>
            <a:endParaRPr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45" name="Google Shape;645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Nettoyage des données</a:t>
            </a:r>
            <a:endParaRPr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46" name="Google Shape;646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Présentation de l’interface intéractive</a:t>
            </a:r>
            <a:endParaRPr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47" name="Google Shape;647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Présentation du jeu de données</a:t>
            </a:r>
            <a:endParaRPr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48" name="Google Shape;648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Exploration des données</a:t>
            </a:r>
            <a:endParaRPr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49" name="Google Shape;649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Conclusion</a:t>
            </a:r>
            <a:endParaRPr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310904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457199" y="308447"/>
            <a:ext cx="67239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de la présence de gras par pays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09C1445-9A28-4BA2-A3A8-21BD41E6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99913"/>
            <a:ext cx="6273563" cy="364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022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457199" y="308447"/>
            <a:ext cx="67239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10 des produits les plus présents dans le jeu de données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67DA125-68FF-4E04-945A-CB53902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8" y="1165847"/>
            <a:ext cx="6777534" cy="372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E662EE-663D-4E36-A54B-17459F0F3EF1}"/>
              </a:ext>
            </a:extLst>
          </p:cNvPr>
          <p:cNvSpPr txBox="1"/>
          <p:nvPr/>
        </p:nvSpPr>
        <p:spPr>
          <a:xfrm>
            <a:off x="1549947" y="1037190"/>
            <a:ext cx="60441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Analyse de la présence des allergènes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F78489-9B02-49F3-8E32-2FFECF28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3" y="1591188"/>
            <a:ext cx="3111492" cy="29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40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>
            <a:spLocks noGrp="1"/>
          </p:cNvSpPr>
          <p:nvPr>
            <p:ph type="title"/>
          </p:nvPr>
        </p:nvSpPr>
        <p:spPr>
          <a:xfrm>
            <a:off x="457200" y="339980"/>
            <a:ext cx="3599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du nutri-score</a:t>
            </a:r>
            <a:endParaRPr dirty="0"/>
          </a:p>
        </p:txBody>
      </p:sp>
      <p:sp>
        <p:nvSpPr>
          <p:cNvPr id="406" name="Google Shape;406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D0B9D8-23D1-4F50-AB8A-D79F3E7C3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09" y="1473232"/>
            <a:ext cx="5159635" cy="3057562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0D518A3-81DE-4676-B5BB-8AB62E30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12" y="1254176"/>
            <a:ext cx="3495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00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457199" y="308447"/>
            <a:ext cx="67239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du nutriscore en fonction de l’énergie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118728D-64D6-4BF9-8979-5D6A96990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01" y="1165798"/>
            <a:ext cx="4649189" cy="397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0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457199" y="308447"/>
            <a:ext cx="67239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du nutriscore en fonction du gras et du salé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1FD093E-9389-49A9-9427-47F99C855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394" y="1094902"/>
            <a:ext cx="4667604" cy="397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822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457199" y="308447"/>
            <a:ext cx="67239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du nutriscore en fonction des différentes catégories de produits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5ABB6C-45D7-4B48-B6F4-E8FCEADE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2" y="1340567"/>
            <a:ext cx="6520668" cy="34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1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457199" y="308447"/>
            <a:ext cx="67239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du nutriscore en fonction des différentes catégories de produits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6EA874-A82A-4085-A288-A6102440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65" y="1311428"/>
            <a:ext cx="6913461" cy="363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4678F-73B2-4BCC-86BD-D8BCAC5A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343"/>
            <a:ext cx="5984700" cy="857400"/>
          </a:xfrm>
        </p:spPr>
        <p:txBody>
          <a:bodyPr/>
          <a:lstStyle/>
          <a:p>
            <a:pPr algn="ctr"/>
            <a:r>
              <a:rPr lang="fr-FR" sz="2800" dirty="0"/>
              <a:t>Analyse en composantes principales (ACP)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327291-1BB5-404D-BC1B-CDEFDB68F6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495A39B-9623-44BB-9981-6BB0D386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95" y="1330053"/>
            <a:ext cx="4083310" cy="3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23BB053-BC45-41AC-95B9-A9AEC0A04069}"/>
              </a:ext>
            </a:extLst>
          </p:cNvPr>
          <p:cNvSpPr txBox="1">
            <a:spLocks/>
          </p:cNvSpPr>
          <p:nvPr/>
        </p:nvSpPr>
        <p:spPr>
          <a:xfrm>
            <a:off x="585952" y="529043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pPr algn="ctr"/>
            <a:r>
              <a:rPr lang="fr-FR" sz="1600" dirty="0"/>
              <a:t>Matrice des corrélations</a:t>
            </a:r>
          </a:p>
        </p:txBody>
      </p:sp>
    </p:spTree>
    <p:extLst>
      <p:ext uri="{BB962C8B-B14F-4D97-AF65-F5344CB8AC3E}">
        <p14:creationId xmlns:p14="http://schemas.microsoft.com/office/powerpoint/2010/main" val="260104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4678F-73B2-4BCC-86BD-D8BCAC5A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343"/>
            <a:ext cx="5984700" cy="857400"/>
          </a:xfrm>
        </p:spPr>
        <p:txBody>
          <a:bodyPr/>
          <a:lstStyle/>
          <a:p>
            <a:pPr algn="ctr"/>
            <a:r>
              <a:rPr lang="fr-FR" sz="2800" dirty="0"/>
              <a:t>Analyse en composantes principales (ACP)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327291-1BB5-404D-BC1B-CDEFDB68F6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29</a:t>
            </a:fld>
            <a:endParaRPr lang="fr-F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0EE5356-E99E-4ECC-A63F-10B382274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6" y="893723"/>
            <a:ext cx="5093147" cy="40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4;p41">
            <a:extLst>
              <a:ext uri="{FF2B5EF4-FFF2-40B4-BE49-F238E27FC236}">
                <a16:creationId xmlns:a16="http://schemas.microsoft.com/office/drawing/2014/main" id="{4D8DF1DC-A00C-4B36-98D3-A5E43692331C}"/>
              </a:ext>
            </a:extLst>
          </p:cNvPr>
          <p:cNvSpPr txBox="1"/>
          <p:nvPr/>
        </p:nvSpPr>
        <p:spPr>
          <a:xfrm>
            <a:off x="1253447" y="1521859"/>
            <a:ext cx="4319160" cy="155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4400"/>
              <a:buFont typeface="Shadows Into Light Two"/>
              <a:buNone/>
              <a:tabLst/>
              <a:defRPr/>
            </a:pPr>
            <a:r>
              <a:rPr lang="fr-FR" sz="4400" dirty="0">
                <a:solidFill>
                  <a:srgbClr val="FFA105"/>
                </a:solidFill>
                <a:latin typeface="Shadows Into Light Two"/>
                <a:sym typeface="Shadows Into Light Two"/>
              </a:rPr>
              <a:t>1</a:t>
            </a: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srgbClr val="FFA105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4400"/>
              <a:buFont typeface="Shadows Into Light Two"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Présentation de l’appel à projet</a:t>
            </a:r>
            <a:endParaRPr lang="fr-FR"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230907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>
            <a:spLocks noGrp="1"/>
          </p:cNvSpPr>
          <p:nvPr>
            <p:ph type="body" idx="1"/>
          </p:nvPr>
        </p:nvSpPr>
        <p:spPr>
          <a:xfrm>
            <a:off x="457200" y="1832386"/>
            <a:ext cx="3167700" cy="3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H0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La proportion de gras est similaire pour chaque groupe</a:t>
            </a:r>
            <a:endParaRPr lang="en-US" dirty="0"/>
          </a:p>
        </p:txBody>
      </p:sp>
      <p:sp>
        <p:nvSpPr>
          <p:cNvPr id="388" name="Google Shape;388;p21"/>
          <p:cNvSpPr txBox="1">
            <a:spLocks noGrp="1"/>
          </p:cNvSpPr>
          <p:nvPr>
            <p:ph type="title"/>
          </p:nvPr>
        </p:nvSpPr>
        <p:spPr>
          <a:xfrm>
            <a:off x="457200" y="974986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Hypothèses</a:t>
            </a:r>
            <a:endParaRPr sz="2800" dirty="0"/>
          </a:p>
        </p:txBody>
      </p:sp>
      <p:sp>
        <p:nvSpPr>
          <p:cNvPr id="389" name="Google Shape;389;p21"/>
          <p:cNvSpPr txBox="1">
            <a:spLocks noGrp="1"/>
          </p:cNvSpPr>
          <p:nvPr>
            <p:ph type="body" idx="2"/>
          </p:nvPr>
        </p:nvSpPr>
        <p:spPr>
          <a:xfrm>
            <a:off x="3815603" y="1832386"/>
            <a:ext cx="3167700" cy="3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H1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Une ou plusieurs proportions sont inégales.</a:t>
            </a:r>
            <a:endParaRPr lang="en-US" dirty="0"/>
          </a:p>
        </p:txBody>
      </p:sp>
      <p:sp>
        <p:nvSpPr>
          <p:cNvPr id="390" name="Google Shape;39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" name="Google Shape;433;p25">
            <a:extLst>
              <a:ext uri="{FF2B5EF4-FFF2-40B4-BE49-F238E27FC236}">
                <a16:creationId xmlns:a16="http://schemas.microsoft.com/office/drawing/2014/main" id="{758162D2-7DAE-49BB-B49B-2DC2F68294D7}"/>
              </a:ext>
            </a:extLst>
          </p:cNvPr>
          <p:cNvSpPr txBox="1">
            <a:spLocks/>
          </p:cNvSpPr>
          <p:nvPr/>
        </p:nvSpPr>
        <p:spPr>
          <a:xfrm>
            <a:off x="298003" y="117586"/>
            <a:ext cx="67239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0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pPr algn="ctr"/>
            <a:r>
              <a:rPr lang="fr-FR" dirty="0"/>
              <a:t>Analyse de la variance (ANOVA)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220717" y="0"/>
            <a:ext cx="67239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de la variance (ANOVA)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4EA7228-F7D7-4DC1-BC35-50209E45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17" y="857400"/>
            <a:ext cx="5516794" cy="4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7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220717" y="0"/>
            <a:ext cx="67239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de la variance (ANOVA)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A0317F0-58A3-49E1-9F9E-AB5124755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96" y="857400"/>
            <a:ext cx="6134035" cy="427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62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0195876-53DE-4EE9-8A2A-4898EA210D49}"/>
              </a:ext>
            </a:extLst>
          </p:cNvPr>
          <p:cNvSpPr txBox="1"/>
          <p:nvPr/>
        </p:nvSpPr>
        <p:spPr>
          <a:xfrm>
            <a:off x="2625852" y="1164132"/>
            <a:ext cx="38922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Résultats des hypothèses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261146B-C005-4657-BD80-8A554DA8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54" y="2041817"/>
            <a:ext cx="5496692" cy="2181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0195876-53DE-4EE9-8A2A-4898EA210D49}"/>
              </a:ext>
            </a:extLst>
          </p:cNvPr>
          <p:cNvSpPr txBox="1"/>
          <p:nvPr/>
        </p:nvSpPr>
        <p:spPr>
          <a:xfrm>
            <a:off x="2625852" y="1164132"/>
            <a:ext cx="38922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Résultats des hypothèses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57AA65-5194-44A6-9986-1745499F9BDD}"/>
              </a:ext>
            </a:extLst>
          </p:cNvPr>
          <p:cNvSpPr txBox="1"/>
          <p:nvPr/>
        </p:nvSpPr>
        <p:spPr>
          <a:xfrm>
            <a:off x="3075293" y="2571749"/>
            <a:ext cx="843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Chivo Light"/>
                <a:sym typeface="Chivo Light"/>
              </a:rPr>
              <a:t>H0</a:t>
            </a:r>
            <a:endParaRPr lang="fr-FR" sz="3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3CD23C8-A58A-4ED4-BEFB-3E988E37293F}"/>
              </a:ext>
            </a:extLst>
          </p:cNvPr>
          <p:cNvSpPr txBox="1"/>
          <p:nvPr/>
        </p:nvSpPr>
        <p:spPr>
          <a:xfrm>
            <a:off x="5793380" y="2571748"/>
            <a:ext cx="843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Chivo Light"/>
                <a:sym typeface="Chivo Light"/>
              </a:rPr>
              <a:t>H1</a:t>
            </a:r>
            <a:endParaRPr lang="fr-FR" sz="3600" dirty="0"/>
          </a:p>
        </p:txBody>
      </p:sp>
      <p:sp>
        <p:nvSpPr>
          <p:cNvPr id="10" name="Google Shape;928;p50">
            <a:extLst>
              <a:ext uri="{FF2B5EF4-FFF2-40B4-BE49-F238E27FC236}">
                <a16:creationId xmlns:a16="http://schemas.microsoft.com/office/drawing/2014/main" id="{8405AF74-3695-4347-9EB9-8B9623D9DF84}"/>
              </a:ext>
            </a:extLst>
          </p:cNvPr>
          <p:cNvSpPr/>
          <p:nvPr/>
        </p:nvSpPr>
        <p:spPr>
          <a:xfrm>
            <a:off x="2704849" y="2707715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27;p50">
            <a:extLst>
              <a:ext uri="{FF2B5EF4-FFF2-40B4-BE49-F238E27FC236}">
                <a16:creationId xmlns:a16="http://schemas.microsoft.com/office/drawing/2014/main" id="{41AC9A1C-0FDA-44A4-9156-A03685BC30C7}"/>
              </a:ext>
            </a:extLst>
          </p:cNvPr>
          <p:cNvSpPr/>
          <p:nvPr/>
        </p:nvSpPr>
        <p:spPr>
          <a:xfrm>
            <a:off x="5430150" y="2713035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731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ctrTitle"/>
          </p:nvPr>
        </p:nvSpPr>
        <p:spPr>
          <a:xfrm>
            <a:off x="725213" y="1890781"/>
            <a:ext cx="46192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5.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de l’interface intéractive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4362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"/>
          <p:cNvSpPr/>
          <p:nvPr/>
        </p:nvSpPr>
        <p:spPr>
          <a:xfrm>
            <a:off x="2987325" y="773039"/>
            <a:ext cx="4595267" cy="357746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5"/>
          <p:cNvSpPr/>
          <p:nvPr/>
        </p:nvSpPr>
        <p:spPr>
          <a:xfrm>
            <a:off x="-2062076" y="642278"/>
            <a:ext cx="4210800" cy="26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44" name="Google Shape;544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45" name="Google Shape;545;p35"/>
          <p:cNvSpPr txBox="1">
            <a:spLocks noGrp="1"/>
          </p:cNvSpPr>
          <p:nvPr>
            <p:ph type="body" idx="4294967295"/>
          </p:nvPr>
        </p:nvSpPr>
        <p:spPr>
          <a:xfrm>
            <a:off x="296373" y="2012748"/>
            <a:ext cx="2281800" cy="589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3200" dirty="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Technologies</a:t>
            </a:r>
            <a:endParaRPr sz="3200" dirty="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E39869-9799-4D93-9D11-75A8A7B5E1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79625" y="2724396"/>
            <a:ext cx="4210800" cy="927525"/>
          </a:xfrm>
          <a:prstGeom prst="rect">
            <a:avLst/>
          </a:prstGeom>
        </p:spPr>
      </p:pic>
      <p:pic>
        <p:nvPicPr>
          <p:cNvPr id="1026" name="Picture 2" descr="Apache Superset : un logiciel de visualisation à suivre">
            <a:extLst>
              <a:ext uri="{FF2B5EF4-FFF2-40B4-BE49-F238E27FC236}">
                <a16:creationId xmlns:a16="http://schemas.microsoft.com/office/drawing/2014/main" id="{7BF24FD9-6264-443D-9939-406F8E17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30" y="972368"/>
            <a:ext cx="3504056" cy="17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ctrTitle"/>
          </p:nvPr>
        </p:nvSpPr>
        <p:spPr>
          <a:xfrm>
            <a:off x="1529254" y="1559705"/>
            <a:ext cx="46192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6.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57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>
            <a:spLocks noGrp="1"/>
          </p:cNvSpPr>
          <p:nvPr>
            <p:ph type="title"/>
          </p:nvPr>
        </p:nvSpPr>
        <p:spPr>
          <a:xfrm>
            <a:off x="331075" y="2143050"/>
            <a:ext cx="3599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Reconnaissance optique de caractères (OCR)</a:t>
            </a:r>
            <a:endParaRPr dirty="0"/>
          </a:p>
        </p:txBody>
      </p:sp>
      <p:sp>
        <p:nvSpPr>
          <p:cNvPr id="406" name="Google Shape;406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E95F8CE-A949-4073-B18C-2ED339D7DD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93883"/>
            <a:ext cx="4574994" cy="284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sirop d agave - Informations nutritionnelles - fr">
            <a:extLst>
              <a:ext uri="{FF2B5EF4-FFF2-40B4-BE49-F238E27FC236}">
                <a16:creationId xmlns:a16="http://schemas.microsoft.com/office/drawing/2014/main" id="{6A9E0320-A30C-41F0-AC8D-D6FDD5C09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75" y="0"/>
            <a:ext cx="1577044" cy="229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575467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Merci 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551" name="Google Shape;5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698842"/>
            <a:ext cx="48639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Des questions ?</a:t>
            </a:r>
            <a:endParaRPr sz="1800" b="1" dirty="0"/>
          </a:p>
        </p:txBody>
      </p:sp>
      <p:sp>
        <p:nvSpPr>
          <p:cNvPr id="553" name="Google Shape;55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953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2" descr="Santé publique France logo">
            <a:hlinkClick r:id="rId5"/>
            <a:extLst>
              <a:ext uri="{FF2B5EF4-FFF2-40B4-BE49-F238E27FC236}">
                <a16:creationId xmlns:a16="http://schemas.microsoft.com/office/drawing/2014/main" id="{A7495A0B-4039-4860-913B-8451E5B9B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79" y="2135958"/>
            <a:ext cx="1545361" cy="87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F8F3698D-01F6-42A9-8E4A-6160925048D7}"/>
              </a:ext>
            </a:extLst>
          </p:cNvPr>
          <p:cNvSpPr/>
          <p:nvPr/>
        </p:nvSpPr>
        <p:spPr>
          <a:xfrm>
            <a:off x="3079600" y="2440352"/>
            <a:ext cx="798226" cy="26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Open Food Facts (Scan de produits) – Applications sur Google Play">
            <a:extLst>
              <a:ext uri="{FF2B5EF4-FFF2-40B4-BE49-F238E27FC236}">
                <a16:creationId xmlns:a16="http://schemas.microsoft.com/office/drawing/2014/main" id="{EAD3E3DE-E447-4A1B-BC5E-E7C6D8242FC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386" y="2015231"/>
            <a:ext cx="1113038" cy="111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B25C27CE-95E9-4A81-AF83-2D322F6ACDB5}"/>
              </a:ext>
            </a:extLst>
          </p:cNvPr>
          <p:cNvSpPr/>
          <p:nvPr/>
        </p:nvSpPr>
        <p:spPr>
          <a:xfrm>
            <a:off x="5609984" y="2440352"/>
            <a:ext cx="798226" cy="26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4" descr="Business report">
            <a:extLst>
              <a:ext uri="{FF2B5EF4-FFF2-40B4-BE49-F238E27FC236}">
                <a16:creationId xmlns:a16="http://schemas.microsoft.com/office/drawing/2014/main" id="{293E0E71-3203-4686-9ABC-CFDFE1336C5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70" y="1984506"/>
            <a:ext cx="1174489" cy="117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9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4;p41">
            <a:extLst>
              <a:ext uri="{FF2B5EF4-FFF2-40B4-BE49-F238E27FC236}">
                <a16:creationId xmlns:a16="http://schemas.microsoft.com/office/drawing/2014/main" id="{4D8DF1DC-A00C-4B36-98D3-A5E43692331C}"/>
              </a:ext>
            </a:extLst>
          </p:cNvPr>
          <p:cNvSpPr txBox="1"/>
          <p:nvPr/>
        </p:nvSpPr>
        <p:spPr>
          <a:xfrm>
            <a:off x="1017351" y="1476888"/>
            <a:ext cx="4319160" cy="155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4400"/>
              <a:buFont typeface="Shadows Into Light Two"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srgbClr val="FFA105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4400"/>
              <a:buFont typeface="Shadows Into Light Two"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Présentation du jeu de données</a:t>
            </a:r>
            <a:endParaRPr lang="fr-FR"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351769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39;p50">
            <a:extLst>
              <a:ext uri="{FF2B5EF4-FFF2-40B4-BE49-F238E27FC236}">
                <a16:creationId xmlns:a16="http://schemas.microsoft.com/office/drawing/2014/main" id="{ACC2E08A-B153-4EF6-8D33-0CA48E13F708}"/>
              </a:ext>
            </a:extLst>
          </p:cNvPr>
          <p:cNvSpPr/>
          <p:nvPr/>
        </p:nvSpPr>
        <p:spPr>
          <a:xfrm>
            <a:off x="2761936" y="1975701"/>
            <a:ext cx="293713" cy="279448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33"/>
          <p:cNvSpPr txBox="1">
            <a:spLocks noGrp="1"/>
          </p:cNvSpPr>
          <p:nvPr>
            <p:ph type="body" idx="4294967295"/>
          </p:nvPr>
        </p:nvSpPr>
        <p:spPr>
          <a:xfrm>
            <a:off x="415931" y="-143313"/>
            <a:ext cx="1835095" cy="43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Jeu de données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FFFFFF"/>
                </a:solidFill>
              </a:rPr>
              <a:t>320772 produits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FFFFFF"/>
                </a:solidFill>
              </a:rPr>
              <a:t>162 colonnes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520" name="Google Shape;520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C1A742-0F64-49F2-97FE-D2A277E0A5CC}"/>
              </a:ext>
            </a:extLst>
          </p:cNvPr>
          <p:cNvSpPr txBox="1"/>
          <p:nvPr/>
        </p:nvSpPr>
        <p:spPr>
          <a:xfrm>
            <a:off x="3114743" y="1242003"/>
            <a:ext cx="204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Champs obligatoires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6851F8-EC67-4E1D-9916-13F6BA0B80D2}"/>
              </a:ext>
            </a:extLst>
          </p:cNvPr>
          <p:cNvSpPr txBox="1"/>
          <p:nvPr/>
        </p:nvSpPr>
        <p:spPr>
          <a:xfrm>
            <a:off x="5960406" y="1242003"/>
            <a:ext cx="204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Champs optionnels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4C3A1A-5764-4DAB-BE35-9803B45CFCB5}"/>
              </a:ext>
            </a:extLst>
          </p:cNvPr>
          <p:cNvSpPr txBox="1"/>
          <p:nvPr/>
        </p:nvSpPr>
        <p:spPr>
          <a:xfrm>
            <a:off x="3114743" y="1927102"/>
            <a:ext cx="22069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 Light"/>
                <a:sym typeface="Chivo Light"/>
              </a:rPr>
              <a:t>energy_100g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ivo Light"/>
              <a:sym typeface="Chivo Ligh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 Light"/>
                <a:sym typeface="Chivo Light"/>
              </a:rPr>
              <a:t>fat_100g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ivo Light"/>
              <a:sym typeface="Chivo Ligh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 Light"/>
                <a:sym typeface="Chivo Light"/>
              </a:rPr>
              <a:t>proteins_100g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ivo Light"/>
              <a:sym typeface="Chivo Ligh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 Light"/>
                <a:sym typeface="Chivo Light"/>
              </a:rPr>
              <a:t>carbohydrate_100g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4" name="Google Shape;849;p49">
            <a:extLst>
              <a:ext uri="{FF2B5EF4-FFF2-40B4-BE49-F238E27FC236}">
                <a16:creationId xmlns:a16="http://schemas.microsoft.com/office/drawing/2014/main" id="{2379DDEA-AFB0-48E2-ACFB-A4F82394A434}"/>
              </a:ext>
            </a:extLst>
          </p:cNvPr>
          <p:cNvSpPr/>
          <p:nvPr/>
        </p:nvSpPr>
        <p:spPr>
          <a:xfrm>
            <a:off x="2674952" y="3799142"/>
            <a:ext cx="337360" cy="376234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55;p49">
            <a:extLst>
              <a:ext uri="{FF2B5EF4-FFF2-40B4-BE49-F238E27FC236}">
                <a16:creationId xmlns:a16="http://schemas.microsoft.com/office/drawing/2014/main" id="{C60C6342-5862-4F86-B5D4-782AFBF8E0C2}"/>
              </a:ext>
            </a:extLst>
          </p:cNvPr>
          <p:cNvSpPr/>
          <p:nvPr/>
        </p:nvSpPr>
        <p:spPr>
          <a:xfrm>
            <a:off x="2631616" y="3173597"/>
            <a:ext cx="424033" cy="279448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36;p50">
            <a:extLst>
              <a:ext uri="{FF2B5EF4-FFF2-40B4-BE49-F238E27FC236}">
                <a16:creationId xmlns:a16="http://schemas.microsoft.com/office/drawing/2014/main" id="{BCF00FEE-6C6F-4CDB-8B5D-84DD31BC689D}"/>
              </a:ext>
            </a:extLst>
          </p:cNvPr>
          <p:cNvSpPr/>
          <p:nvPr/>
        </p:nvSpPr>
        <p:spPr>
          <a:xfrm>
            <a:off x="2646195" y="2530809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raphique 6" descr="Table">
            <a:extLst>
              <a:ext uri="{FF2B5EF4-FFF2-40B4-BE49-F238E27FC236}">
                <a16:creationId xmlns:a16="http://schemas.microsoft.com/office/drawing/2014/main" id="{F1586F18-7546-4EB1-A19D-412CAC4E3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34" y="2543888"/>
            <a:ext cx="346097" cy="346097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A4D3D77B-B0B6-4F14-835B-54A10818F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75" y="1894203"/>
            <a:ext cx="360946" cy="36094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33C13FE-F062-4D73-A062-87F412836D1B}"/>
              </a:ext>
            </a:extLst>
          </p:cNvPr>
          <p:cNvSpPr txBox="1"/>
          <p:nvPr/>
        </p:nvSpPr>
        <p:spPr>
          <a:xfrm>
            <a:off x="5960406" y="1927102"/>
            <a:ext cx="21845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r>
              <a:rPr lang="fr-FR" sz="1600" dirty="0">
                <a:solidFill>
                  <a:srgbClr val="FFFFFF"/>
                </a:solidFill>
                <a:latin typeface="Chivo Light"/>
                <a:sym typeface="Chivo Light"/>
              </a:rPr>
              <a:t>labels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ivo Light"/>
              <a:sym typeface="Chivo Ligh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ivo Light"/>
              <a:sym typeface="Chivo Ligh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r>
              <a:rPr lang="fr-FR" sz="1600" dirty="0">
                <a:solidFill>
                  <a:srgbClr val="FFFFFF"/>
                </a:solidFill>
                <a:latin typeface="Chivo Light"/>
                <a:sym typeface="Chivo Light"/>
              </a:rPr>
              <a:t>nutri_score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ivo Light"/>
              <a:sym typeface="Chivo Ligh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ivo Light"/>
              <a:sym typeface="Chivo Ligh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 Light"/>
                <a:sym typeface="Chivo Light"/>
              </a:rPr>
              <a:t>vitamin-a_100g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ivo Light"/>
              <a:sym typeface="Chivo Ligh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tabLst/>
              <a:defRPr/>
            </a:pPr>
            <a:r>
              <a:rPr lang="fr-FR" sz="1600" dirty="0">
                <a:solidFill>
                  <a:srgbClr val="FFFFFF"/>
                </a:solidFill>
                <a:latin typeface="Chivo Light"/>
                <a:sym typeface="Chivo Light"/>
              </a:rPr>
              <a:t>t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 Light"/>
                <a:sym typeface="Chivo Light"/>
              </a:rPr>
              <a:t>rans-fat_100g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Google Shape;875;p50">
            <a:extLst>
              <a:ext uri="{FF2B5EF4-FFF2-40B4-BE49-F238E27FC236}">
                <a16:creationId xmlns:a16="http://schemas.microsoft.com/office/drawing/2014/main" id="{9E19C3A5-A091-4E97-8036-2975024891D1}"/>
              </a:ext>
            </a:extLst>
          </p:cNvPr>
          <p:cNvSpPr/>
          <p:nvPr/>
        </p:nvSpPr>
        <p:spPr>
          <a:xfrm>
            <a:off x="5585391" y="1960085"/>
            <a:ext cx="292286" cy="310679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00;p50">
            <a:extLst>
              <a:ext uri="{FF2B5EF4-FFF2-40B4-BE49-F238E27FC236}">
                <a16:creationId xmlns:a16="http://schemas.microsoft.com/office/drawing/2014/main" id="{4C3859C6-6D7F-4A24-8CD2-B447889087E5}"/>
              </a:ext>
            </a:extLst>
          </p:cNvPr>
          <p:cNvSpPr/>
          <p:nvPr/>
        </p:nvSpPr>
        <p:spPr>
          <a:xfrm>
            <a:off x="5566029" y="2542709"/>
            <a:ext cx="331010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51;p49">
            <a:extLst>
              <a:ext uri="{FF2B5EF4-FFF2-40B4-BE49-F238E27FC236}">
                <a16:creationId xmlns:a16="http://schemas.microsoft.com/office/drawing/2014/main" id="{A1E5AD5A-305A-4756-B4B0-E247FAD25F87}"/>
              </a:ext>
            </a:extLst>
          </p:cNvPr>
          <p:cNvSpPr/>
          <p:nvPr/>
        </p:nvSpPr>
        <p:spPr>
          <a:xfrm>
            <a:off x="5462341" y="3173597"/>
            <a:ext cx="434698" cy="347276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36;p50">
            <a:extLst>
              <a:ext uri="{FF2B5EF4-FFF2-40B4-BE49-F238E27FC236}">
                <a16:creationId xmlns:a16="http://schemas.microsoft.com/office/drawing/2014/main" id="{BEC113BA-CAA5-41DA-BE4D-DB44EF4B5777}"/>
              </a:ext>
            </a:extLst>
          </p:cNvPr>
          <p:cNvSpPr/>
          <p:nvPr/>
        </p:nvSpPr>
        <p:spPr>
          <a:xfrm>
            <a:off x="5508438" y="377770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4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C1A742-0F64-49F2-97FE-D2A277E0A5CC}"/>
              </a:ext>
            </a:extLst>
          </p:cNvPr>
          <p:cNvSpPr txBox="1"/>
          <p:nvPr/>
        </p:nvSpPr>
        <p:spPr>
          <a:xfrm>
            <a:off x="2762363" y="333898"/>
            <a:ext cx="3619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Valeurs manquantes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0FF452-92F1-44D5-9302-E86AD8A8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4726"/>
            <a:ext cx="10066527" cy="345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2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4;p41">
            <a:extLst>
              <a:ext uri="{FF2B5EF4-FFF2-40B4-BE49-F238E27FC236}">
                <a16:creationId xmlns:a16="http://schemas.microsoft.com/office/drawing/2014/main" id="{4D8DF1DC-A00C-4B36-98D3-A5E43692331C}"/>
              </a:ext>
            </a:extLst>
          </p:cNvPr>
          <p:cNvSpPr txBox="1"/>
          <p:nvPr/>
        </p:nvSpPr>
        <p:spPr>
          <a:xfrm>
            <a:off x="1206538" y="1492654"/>
            <a:ext cx="4319160" cy="155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4400"/>
              <a:buFont typeface="Shadows Into Light Two"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srgbClr val="FFA105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4400"/>
              <a:buFont typeface="Shadows Into Light Two"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srgbClr val="65677F"/>
                </a:solidFill>
                <a:effectLst/>
                <a:uLnTx/>
                <a:uFillTx/>
                <a:latin typeface="Shadows Into Light Two"/>
                <a:sym typeface="Shadows Into Light Two"/>
              </a:rPr>
              <a:t>Nettoyage des données</a:t>
            </a:r>
            <a:endParaRPr lang="fr-FR" sz="9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984105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Processus de nettoyage</a:t>
            </a:r>
            <a:endParaRPr dirty="0"/>
          </a:p>
        </p:txBody>
      </p:sp>
      <p:sp>
        <p:nvSpPr>
          <p:cNvPr id="479" name="Google Shape;479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480" name="Google Shape;480;p30"/>
          <p:cNvGrpSpPr/>
          <p:nvPr/>
        </p:nvGrpSpPr>
        <p:grpSpPr>
          <a:xfrm>
            <a:off x="152411" y="1475475"/>
            <a:ext cx="2726286" cy="2547000"/>
            <a:chOff x="1293736" y="1258050"/>
            <a:chExt cx="2726286" cy="2547000"/>
          </a:xfrm>
        </p:grpSpPr>
        <p:sp>
          <p:nvSpPr>
            <p:cNvPr id="481" name="Google Shape;48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FFF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12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3" name="Google Shape;48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Identification des valeurs manquantes et des doublons</a:t>
              </a:r>
              <a:endParaRPr sz="800" dirty="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4" name="Google Shape;484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latin typeface="Chivo Light"/>
                  <a:ea typeface="Chivo Light"/>
                  <a:cs typeface="Chivo Light"/>
                  <a:sym typeface="Chivo Light"/>
                </a:rPr>
                <a:t>Les colonnes et lignes vides sont supprimées, ainsi que les doublons,</a:t>
              </a:r>
              <a:endParaRPr sz="800" dirty="0"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85" name="Google Shape;485;p30"/>
          <p:cNvGrpSpPr/>
          <p:nvPr/>
        </p:nvGrpSpPr>
        <p:grpSpPr>
          <a:xfrm>
            <a:off x="2062633" y="1475475"/>
            <a:ext cx="2726286" cy="2547000"/>
            <a:chOff x="3203958" y="1258050"/>
            <a:chExt cx="2726286" cy="2547000"/>
          </a:xfrm>
        </p:grpSpPr>
        <p:sp>
          <p:nvSpPr>
            <p:cNvPr id="486" name="Google Shape;48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C2ED2D">
                <a:alpha val="73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2</a:t>
              </a:r>
              <a:endParaRPr sz="12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8" name="Google Shape;48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Traitement des valeurs manquantes</a:t>
              </a:r>
              <a:endParaRPr sz="800" dirty="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9" name="Google Shape;489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latin typeface="Chivo Light"/>
                  <a:ea typeface="Chivo Light"/>
                  <a:cs typeface="Chivo Light"/>
                  <a:sym typeface="Chivo Light"/>
                </a:rPr>
                <a:t>Une liste de nutriments a été choisi pour y effectuer une imputation.</a:t>
              </a:r>
              <a:endParaRPr sz="800" dirty="0"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90" name="Google Shape;490;p30"/>
          <p:cNvGrpSpPr/>
          <p:nvPr/>
        </p:nvGrpSpPr>
        <p:grpSpPr>
          <a:xfrm>
            <a:off x="3982652" y="1475475"/>
            <a:ext cx="2726286" cy="2547000"/>
            <a:chOff x="5123977" y="1258050"/>
            <a:chExt cx="2726286" cy="2547000"/>
          </a:xfrm>
        </p:grpSpPr>
        <p:sp>
          <p:nvSpPr>
            <p:cNvPr id="491" name="Google Shape;49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AE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3</a:t>
              </a:r>
              <a:endParaRPr sz="12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93" name="Google Shape;49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Traitement des abérrations</a:t>
              </a:r>
              <a:endParaRPr sz="800" dirty="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94" name="Google Shape;49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latin typeface="Chivo Light"/>
                  <a:ea typeface="Chivo Light"/>
                  <a:cs typeface="Chivo Light"/>
                  <a:sym typeface="Chivo Light"/>
                </a:rPr>
                <a:t>Certaines variables disposent de valeurs négatives et de valeurs supérieures à 100,</a:t>
              </a:r>
              <a:endParaRPr sz="800" dirty="0"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0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Aumerle template">
  <a:themeElements>
    <a:clrScheme name="Custom 347">
      <a:dk1>
        <a:srgbClr val="65677F"/>
      </a:dk1>
      <a:lt1>
        <a:srgbClr val="FFFFFF"/>
      </a:lt1>
      <a:dk2>
        <a:srgbClr val="CDCFE5"/>
      </a:dk2>
      <a:lt2>
        <a:srgbClr val="EDEEF8"/>
      </a:lt2>
      <a:accent1>
        <a:srgbClr val="FFA105"/>
      </a:accent1>
      <a:accent2>
        <a:srgbClr val="FFD03C"/>
      </a:accent2>
      <a:accent3>
        <a:srgbClr val="D2F264"/>
      </a:accent3>
      <a:accent4>
        <a:srgbClr val="AAED97"/>
      </a:accent4>
      <a:accent5>
        <a:srgbClr val="96B5F5"/>
      </a:accent5>
      <a:accent6>
        <a:srgbClr val="7A7D99"/>
      </a:accent6>
      <a:hlink>
        <a:srgbClr val="FF7B5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648</Words>
  <Application>Microsoft Office PowerPoint</Application>
  <PresentationFormat>Affichage à l'écran (16:9)</PresentationFormat>
  <Paragraphs>145</Paragraphs>
  <Slides>39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6" baseType="lpstr">
      <vt:lpstr>Source Sans Pro</vt:lpstr>
      <vt:lpstr>Arial</vt:lpstr>
      <vt:lpstr>Chivo</vt:lpstr>
      <vt:lpstr>Calibri</vt:lpstr>
      <vt:lpstr>Shadows Into Light Two</vt:lpstr>
      <vt:lpstr>Chivo Light</vt:lpstr>
      <vt:lpstr>Aumerle template</vt:lpstr>
      <vt:lpstr>OpenFoodFacts</vt:lpstr>
      <vt:lpstr>Roadmap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Processus de nettoyage</vt:lpstr>
      <vt:lpstr>16</vt:lpstr>
      <vt:lpstr>Présentation PowerPoint</vt:lpstr>
      <vt:lpstr>Présentation PowerPoint</vt:lpstr>
      <vt:lpstr>Présentation PowerPoint</vt:lpstr>
      <vt:lpstr>Présentation PowerPoint</vt:lpstr>
      <vt:lpstr>Calcul de l’énergie</vt:lpstr>
      <vt:lpstr>Présentation PowerPoint</vt:lpstr>
      <vt:lpstr>Présentation PowerPoint</vt:lpstr>
      <vt:lpstr>Présentation PowerPoint</vt:lpstr>
      <vt:lpstr>Top 10 des pays les plus représentés</vt:lpstr>
      <vt:lpstr>Analyse de la présence de gras par pays</vt:lpstr>
      <vt:lpstr>Top 10 des produits les plus présents dans le jeu de données</vt:lpstr>
      <vt:lpstr>Présentation PowerPoint</vt:lpstr>
      <vt:lpstr>Analyse du nutri-score</vt:lpstr>
      <vt:lpstr>Analyse du nutriscore en fonction de l’énergie</vt:lpstr>
      <vt:lpstr>Analyse du nutriscore en fonction du gras et du salé</vt:lpstr>
      <vt:lpstr>Analyse du nutriscore en fonction des différentes catégories de produits</vt:lpstr>
      <vt:lpstr>Analyse du nutriscore en fonction des différentes catégories de produits</vt:lpstr>
      <vt:lpstr>Analyse en composantes principales (ACP)</vt:lpstr>
      <vt:lpstr>Analyse en composantes principales (ACP)</vt:lpstr>
      <vt:lpstr>Hypothèses</vt:lpstr>
      <vt:lpstr>Analyse de la variance (ANOVA)</vt:lpstr>
      <vt:lpstr>Analyse de la variance (ANOVA)</vt:lpstr>
      <vt:lpstr>Présentation PowerPoint</vt:lpstr>
      <vt:lpstr>Présentation PowerPoint</vt:lpstr>
      <vt:lpstr>5. Présentation de l’interface intéractive</vt:lpstr>
      <vt:lpstr>Présentation PowerPoint</vt:lpstr>
      <vt:lpstr>6. Conclusion</vt:lpstr>
      <vt:lpstr>Reconnaissance optique de caractères (OCR)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OpenFoodFacts</dc:title>
  <dc:creator>Moi</dc:creator>
  <cp:lastModifiedBy>Sofiane Derraz</cp:lastModifiedBy>
  <cp:revision>43</cp:revision>
  <dcterms:modified xsi:type="dcterms:W3CDTF">2021-07-06T08:56:49Z</dcterms:modified>
</cp:coreProperties>
</file>