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8"/>
  </p:notesMasterIdLst>
  <p:sldIdLst>
    <p:sldId id="256" r:id="rId2"/>
    <p:sldId id="296" r:id="rId3"/>
    <p:sldId id="297" r:id="rId4"/>
    <p:sldId id="298" r:id="rId5"/>
    <p:sldId id="299" r:id="rId6"/>
    <p:sldId id="300" r:id="rId7"/>
    <p:sldId id="301" r:id="rId8"/>
    <p:sldId id="302" r:id="rId9"/>
    <p:sldId id="304" r:id="rId10"/>
    <p:sldId id="303" r:id="rId11"/>
    <p:sldId id="305" r:id="rId12"/>
    <p:sldId id="306" r:id="rId13"/>
    <p:sldId id="307" r:id="rId14"/>
    <p:sldId id="309" r:id="rId15"/>
    <p:sldId id="313" r:id="rId16"/>
    <p:sldId id="315" r:id="rId17"/>
    <p:sldId id="310" r:id="rId18"/>
    <p:sldId id="311" r:id="rId19"/>
    <p:sldId id="312" r:id="rId20"/>
    <p:sldId id="316" r:id="rId21"/>
    <p:sldId id="318" r:id="rId22"/>
    <p:sldId id="320" r:id="rId23"/>
    <p:sldId id="319" r:id="rId24"/>
    <p:sldId id="323" r:id="rId25"/>
    <p:sldId id="325" r:id="rId26"/>
    <p:sldId id="326" r:id="rId27"/>
    <p:sldId id="263" r:id="rId28"/>
    <p:sldId id="327" r:id="rId29"/>
    <p:sldId id="328" r:id="rId30"/>
    <p:sldId id="278" r:id="rId31"/>
    <p:sldId id="333" r:id="rId32"/>
    <p:sldId id="329" r:id="rId33"/>
    <p:sldId id="277" r:id="rId34"/>
    <p:sldId id="330" r:id="rId35"/>
    <p:sldId id="265" r:id="rId36"/>
    <p:sldId id="332"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Chivo" panose="020B0604020202020204" charset="0"/>
      <p:regular r:id="rId43"/>
      <p:bold r:id="rId44"/>
      <p:italic r:id="rId45"/>
      <p:boldItalic r:id="rId46"/>
    </p:embeddedFont>
    <p:embeddedFont>
      <p:font typeface="Chivo Light" panose="020B0604020202020204" charset="0"/>
      <p:regular r:id="rId47"/>
      <p:bold r:id="rId48"/>
      <p:italic r:id="rId49"/>
      <p:boldItalic r:id="rId50"/>
    </p:embeddedFont>
    <p:embeddedFont>
      <p:font typeface="Helvetica Neue" panose="020B0604020202020204" charset="0"/>
      <p:bold r:id="rId51"/>
    </p:embeddedFont>
    <p:embeddedFont>
      <p:font typeface="Open Sans" panose="020B0606030504020204" pitchFamily="34"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Shadows Into Light Two" panose="020B0604020202020204" charset="0"/>
      <p:regular r:id="rId60"/>
    </p:embeddedFont>
    <p:embeddedFont>
      <p:font typeface="Source Sans Pro" panose="020B0503030403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5A059-FD24-423A-B99E-1D8CF1C4A0E7}">
  <a:tblStyle styleId="{C965A059-FD24-423A-B99E-1D8CF1C4A0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C98AC0-E5B5-4E87-8A36-19182CD72A5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73450" autoAdjust="0"/>
  </p:normalViewPr>
  <p:slideViewPr>
    <p:cSldViewPr snapToGrid="0">
      <p:cViewPr varScale="1">
        <p:scale>
          <a:sx n="107" d="100"/>
          <a:sy n="107" d="100"/>
        </p:scale>
        <p:origin x="169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font" Target="fonts/font2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61"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Bonjour, dans le cadre de ce projet, nous allons aborder des méthodes d’analyses et de nettoyage en vue d’une préparation de données pour un organisme public.</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commencer, on peut en toute sécurité supprimer les variables et individus sans donnée ou avec des doublons s’il y en a.</a:t>
            </a:r>
          </a:p>
          <a:p>
            <a:pPr marL="0" lvl="0" indent="0" algn="l" rtl="0">
              <a:spcBef>
                <a:spcPts val="0"/>
              </a:spcBef>
              <a:spcAft>
                <a:spcPts val="0"/>
              </a:spcAft>
              <a:buNone/>
            </a:pPr>
            <a:r>
              <a:rPr lang="fr-FR" dirty="0"/>
              <a:t>Après ce premier nettoyage, voici les résultats :</a:t>
            </a:r>
          </a:p>
          <a:p>
            <a:pPr marL="171450" lvl="0" indent="-171450" algn="l" rtl="0">
              <a:spcBef>
                <a:spcPts val="0"/>
              </a:spcBef>
              <a:spcAft>
                <a:spcPts val="0"/>
              </a:spcAft>
              <a:buFontTx/>
              <a:buChar char="-"/>
            </a:pPr>
            <a:r>
              <a:rPr lang="fr-FR" dirty="0"/>
              <a:t>16 colonnes entièrement vides ont été supprimées.</a:t>
            </a:r>
          </a:p>
          <a:p>
            <a:pPr marL="171450" lvl="0" indent="-171450" algn="l" rtl="0">
              <a:spcBef>
                <a:spcPts val="0"/>
              </a:spcBef>
              <a:spcAft>
                <a:spcPts val="0"/>
              </a:spcAft>
              <a:buFontTx/>
              <a:buChar char="-"/>
            </a:pPr>
            <a:r>
              <a:rPr lang="fr-FR" dirty="0"/>
              <a:t>Le jeu de données contient 0 lignes vides et 22 lignes en double</a:t>
            </a:r>
          </a:p>
          <a:p>
            <a:pPr marL="171450" lvl="0" indent="-171450" algn="l" rtl="0">
              <a:spcBef>
                <a:spcPts val="0"/>
              </a:spcBef>
              <a:spcAft>
                <a:spcPts val="0"/>
              </a:spcAft>
              <a:buFontTx/>
              <a:buChar char="-"/>
            </a:pPr>
            <a:endParaRPr lang="fr-FR" dirty="0"/>
          </a:p>
          <a:p>
            <a:pPr marL="0" lvl="0" indent="0" algn="l" rtl="0">
              <a:spcBef>
                <a:spcPts val="0"/>
              </a:spcBef>
              <a:spcAft>
                <a:spcPts val="0"/>
              </a:spcAft>
              <a:buFontTx/>
              <a:buNone/>
            </a:pPr>
            <a:r>
              <a:rPr lang="fr-FR" dirty="0"/>
              <a:t>On peut maintenant passer l’imputation des valeurs manquantes</a:t>
            </a:r>
            <a:endParaRPr dirty="0"/>
          </a:p>
        </p:txBody>
      </p:sp>
    </p:spTree>
    <p:extLst>
      <p:ext uri="{BB962C8B-B14F-4D97-AF65-F5344CB8AC3E}">
        <p14:creationId xmlns:p14="http://schemas.microsoft.com/office/powerpoint/2010/main" val="1602709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L’imputation a été effectué en deux parties:</a:t>
            </a:r>
          </a:p>
          <a:p>
            <a:pPr marL="457200" indent="-317500">
              <a:buFontTx/>
              <a:buChar char="-"/>
            </a:pPr>
            <a:r>
              <a:rPr lang="fr-FR" dirty="0"/>
              <a:t>La première partie concerne des variables définies qui sont des nutriments:</a:t>
            </a:r>
          </a:p>
          <a:p>
            <a:pPr marL="914400" lvl="1" indent="-317500">
              <a:buFontTx/>
              <a:buChar char="-"/>
            </a:pPr>
            <a:r>
              <a:rPr lang="fr-FR" dirty="0"/>
              <a:t>    "fat_100g",</a:t>
            </a:r>
          </a:p>
          <a:p>
            <a:pPr marL="914400" lvl="1" indent="-317500">
              <a:buFontTx/>
              <a:buChar char="-"/>
            </a:pPr>
            <a:r>
              <a:rPr lang="fr-FR" dirty="0"/>
              <a:t>    "carbohydrates_100g",</a:t>
            </a:r>
          </a:p>
          <a:p>
            <a:pPr marL="914400" lvl="1" indent="-317500">
              <a:buFontTx/>
              <a:buChar char="-"/>
            </a:pPr>
            <a:r>
              <a:rPr lang="fr-FR" dirty="0"/>
              <a:t>    "fiber_100g",</a:t>
            </a:r>
          </a:p>
          <a:p>
            <a:pPr marL="914400" lvl="1" indent="-317500">
              <a:buFontTx/>
              <a:buChar char="-"/>
            </a:pPr>
            <a:r>
              <a:rPr lang="fr-FR" dirty="0"/>
              <a:t>    "proteins_100g",</a:t>
            </a:r>
          </a:p>
          <a:p>
            <a:pPr marL="914400" lvl="1" indent="-317500">
              <a:buFontTx/>
              <a:buChar char="-"/>
            </a:pPr>
            <a:r>
              <a:rPr lang="fr-FR" dirty="0"/>
              <a:t>    "sodium_100g",</a:t>
            </a:r>
          </a:p>
          <a:p>
            <a:pPr marL="914400" lvl="1" indent="-317500">
              <a:buFontTx/>
              <a:buChar char="-"/>
            </a:pPr>
            <a:r>
              <a:rPr lang="fr-FR" dirty="0"/>
              <a:t>    "sugars_100g",</a:t>
            </a:r>
          </a:p>
          <a:p>
            <a:pPr marL="914400" lvl="1" indent="-317500">
              <a:buFontTx/>
              <a:buChar char="-"/>
            </a:pPr>
            <a:r>
              <a:rPr lang="fr-FR" dirty="0"/>
              <a:t>    "salt_100g",]</a:t>
            </a:r>
          </a:p>
          <a:p>
            <a:pPr marL="596900" lvl="1" indent="0">
              <a:buFontTx/>
              <a:buNone/>
            </a:pPr>
            <a:endParaRPr lang="fr-FR" dirty="0"/>
          </a:p>
          <a:p>
            <a:pPr marL="596900" lvl="1" indent="0">
              <a:buFontTx/>
              <a:buNone/>
            </a:pPr>
            <a:r>
              <a:rPr lang="fr-FR" dirty="0"/>
              <a:t>Pour ces variable, c’est une imputation par la moyenne qui a été effectuée afin de conserver l’intégrité du jeu de données. Ce sont les </a:t>
            </a:r>
            <a:r>
              <a:rPr lang="fr-FR" b="0" i="0" dirty="0">
                <a:solidFill>
                  <a:srgbClr val="000000"/>
                </a:solidFill>
                <a:effectLst/>
                <a:latin typeface="Helvetica Neue" panose="020B0604020202020204" charset="0"/>
              </a:rPr>
              <a:t>nutriments sur lesquelles </a:t>
            </a:r>
          </a:p>
          <a:p>
            <a:pPr marL="596900" lvl="1" indent="0">
              <a:buFontTx/>
              <a:buNone/>
            </a:pPr>
            <a:r>
              <a:rPr lang="fr-FR" b="0" i="0" dirty="0">
                <a:solidFill>
                  <a:srgbClr val="000000"/>
                </a:solidFill>
                <a:effectLst/>
                <a:latin typeface="Helvetica Neue" panose="020B0604020202020204" charset="0"/>
              </a:rPr>
              <a:t>on se concentrera pour l'exploitation des données.</a:t>
            </a:r>
            <a:endParaRPr lang="fr-FR" dirty="0"/>
          </a:p>
          <a:p>
            <a:pPr marL="596900" lvl="1" indent="0">
              <a:buFontTx/>
              <a:buNone/>
            </a:pPr>
            <a:endParaRPr lang="fr-FR" dirty="0"/>
          </a:p>
          <a:p>
            <a:pPr marL="596900" lvl="1" indent="0" algn="l">
              <a:buFontTx/>
              <a:buNone/>
            </a:pPr>
            <a:r>
              <a:rPr lang="fr-FR" dirty="0"/>
              <a:t>Pour les autres colonnes numériques, on peut considérer que ces valeurs sont absentes des ingrédients du produit en question. On peut donc remplacer ces valeurs manquantes par 0.</a:t>
            </a:r>
          </a:p>
        </p:txBody>
      </p:sp>
    </p:spTree>
    <p:extLst>
      <p:ext uri="{BB962C8B-B14F-4D97-AF65-F5344CB8AC3E}">
        <p14:creationId xmlns:p14="http://schemas.microsoft.com/office/powerpoint/2010/main" val="263128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Voici la matrice de corrélations avec cette fois ci, les variables quantitatives traitées. Pour effectuer une comparaison, on peut afficher les deux matrices</a:t>
            </a:r>
            <a:br>
              <a:rPr lang="fr-FR" dirty="0"/>
            </a:br>
            <a:r>
              <a:rPr lang="fr-FR" dirty="0"/>
              <a:t>d’avant et après nettoyage pour mieux se rendre compte.</a:t>
            </a:r>
            <a:endParaRPr dirty="0"/>
          </a:p>
        </p:txBody>
      </p:sp>
    </p:spTree>
    <p:extLst>
      <p:ext uri="{BB962C8B-B14F-4D97-AF65-F5344CB8AC3E}">
        <p14:creationId xmlns:p14="http://schemas.microsoft.com/office/powerpoint/2010/main" val="2848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Helvetica Neue" panose="020B0604020202020204" charset="0"/>
              </a:rPr>
              <a:t>Comparativement à la matrice des valeurs manquantes du dessus, on dispose de beaucoup moins de zones blanches, et plus de colonnes remplies.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Toutefois, des zones blanches subsistent. Il s’agit de variables qualitatives avec des données manquantes.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Elles sont conservé car les variables présentant un grand nombre de valeurs manquantes ne sont pas synonymes de mauvaises variables et peuvent servir pour des analyses.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Maintenant que les variables quantitatives ne disposent plus de valeurs nulles, le traitement des aberrations peut être effectué.</a:t>
            </a:r>
            <a:endParaRPr dirty="0"/>
          </a:p>
        </p:txBody>
      </p:sp>
    </p:spTree>
    <p:extLst>
      <p:ext uri="{BB962C8B-B14F-4D97-AF65-F5344CB8AC3E}">
        <p14:creationId xmlns:p14="http://schemas.microsoft.com/office/powerpoint/2010/main" val="3584284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Helvetica Neue" panose="020B0604020202020204" charset="0"/>
              </a:rPr>
              <a:t>Pour les valeurs aberrantes des nutriment au 100g, on observe des valeurs aberrantes pour le gras par exemple, qui dépasse 100. </a:t>
            </a:r>
          </a:p>
          <a:p>
            <a:pPr marL="0" lvl="0" indent="0" algn="l" rtl="0">
              <a:spcBef>
                <a:spcPts val="0"/>
              </a:spcBef>
              <a:spcAft>
                <a:spcPts val="0"/>
              </a:spcAft>
              <a:buNone/>
            </a:pPr>
            <a:r>
              <a:rPr lang="fr-FR" b="0" i="0" dirty="0">
                <a:solidFill>
                  <a:srgbClr val="000000"/>
                </a:solidFill>
                <a:effectLst/>
                <a:latin typeface="Helvetica Neue" panose="020B0604020202020204" charset="0"/>
              </a:rPr>
              <a:t>Le sodium également, qui dépasse largement les 100g</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On observe également des valeurs négatives pour certaines variables.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On peut facilement les traiter en appliquant un filtre de valeur compris entre 0 et 100 sur toutes ces variables.</a:t>
            </a:r>
            <a:endParaRPr dirty="0"/>
          </a:p>
        </p:txBody>
      </p:sp>
    </p:spTree>
    <p:extLst>
      <p:ext uri="{BB962C8B-B14F-4D97-AF65-F5344CB8AC3E}">
        <p14:creationId xmlns:p14="http://schemas.microsoft.com/office/powerpoint/2010/main" val="90199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Après application du filtre, on obtient des données pas encore parfait mais beaucoup plus cohérent que le jeu de données d’origine.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voit bien sur les valeurs max qu’on ne dépasse plus les 100g et pour les valeurs minimales, on ne va pas en dessous des 0g.</a:t>
            </a:r>
          </a:p>
          <a:p>
            <a:pPr marL="0" lvl="0" indent="0" algn="l" rtl="0">
              <a:spcBef>
                <a:spcPts val="0"/>
              </a:spcBef>
              <a:spcAft>
                <a:spcPts val="0"/>
              </a:spcAft>
              <a:buNone/>
            </a:pPr>
            <a:endParaRPr lang="fr-FR" dirty="0"/>
          </a:p>
          <a:p>
            <a:pPr marL="0" lvl="0" indent="0" algn="l" rtl="0">
              <a:spcBef>
                <a:spcPts val="0"/>
              </a:spcBef>
              <a:spcAft>
                <a:spcPts val="0"/>
              </a:spcAft>
              <a:buNone/>
            </a:pPr>
            <a:r>
              <a:rPr lang="fr-FR" b="0" i="0" dirty="0">
                <a:solidFill>
                  <a:srgbClr val="000000"/>
                </a:solidFill>
                <a:effectLst/>
                <a:latin typeface="Helvetica Neue" panose="020B0604020202020204" charset="0"/>
              </a:rPr>
              <a:t>Maintenant qu’on a supprimé les valeurs aberrantes pour les nutriments, on peut maintenant traiter les valeurs aberrantes pour l'énergie qui aura un traitement spécifique car</a:t>
            </a:r>
          </a:p>
          <a:p>
            <a:pPr marL="0" lvl="0" indent="0" algn="l" rtl="0">
              <a:spcBef>
                <a:spcPts val="0"/>
              </a:spcBef>
              <a:spcAft>
                <a:spcPts val="0"/>
              </a:spcAft>
              <a:buNone/>
            </a:pPr>
            <a:r>
              <a:rPr lang="fr-FR" b="0" i="0" dirty="0">
                <a:solidFill>
                  <a:srgbClr val="000000"/>
                </a:solidFill>
                <a:effectLst/>
                <a:latin typeface="Helvetica Neue" panose="020B0604020202020204" charset="0"/>
              </a:rPr>
              <a:t>L'énergie est en kJ et n’est pas compris entre 0 et 100, comme pour les nutriments.</a:t>
            </a:r>
            <a:endParaRPr dirty="0"/>
          </a:p>
        </p:txBody>
      </p:sp>
    </p:spTree>
    <p:extLst>
      <p:ext uri="{BB962C8B-B14F-4D97-AF65-F5344CB8AC3E}">
        <p14:creationId xmlns:p14="http://schemas.microsoft.com/office/powerpoint/2010/main" val="4183713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Après quelque recherches, voici une formule qui va permettre de corriger les valeurs aberrantes ainsi que les valeurs manquantes pour l'énergie.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Il existe différentes formules pour calculer l’énergie mais celle-ci correspond bien à notre cas car nous avons les informations dont nous avons besoins.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C’est-à-dire: les lipides, les glucides et les protéines.</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Pour avoir 1kcal:</a:t>
            </a:r>
          </a:p>
          <a:p>
            <a:pPr marL="0" lvl="0" indent="0" algn="l" rtl="0">
              <a:spcBef>
                <a:spcPts val="0"/>
              </a:spcBef>
              <a:spcAft>
                <a:spcPts val="0"/>
              </a:spcAft>
              <a:buFontTx/>
              <a:buNone/>
            </a:pPr>
            <a:r>
              <a:rPr lang="fr-FR" dirty="0"/>
              <a:t>9* la valeur en lipide + 4* la valeur en glucide + 9* la valeur en protéine.</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b="0" i="0" dirty="0">
                <a:solidFill>
                  <a:srgbClr val="000000"/>
                </a:solidFill>
                <a:effectLst/>
                <a:latin typeface="Helvetica Neue" panose="020B0604020202020204" charset="0"/>
              </a:rPr>
              <a:t>Comme l'énergie est en kJ dans le jeu de données original, il faut convertir le résultat de cette formule en kJ. La conversion de kcal vers kJ s'effectue tout simplement en multipliant l'énergie (en kcal) par 4,184.</a:t>
            </a:r>
            <a:endParaRPr lang="fr-FR" dirty="0"/>
          </a:p>
          <a:p>
            <a:pPr marL="0" lvl="0" indent="0" algn="l" rtl="0">
              <a:spcBef>
                <a:spcPts val="0"/>
              </a:spcBef>
              <a:spcAft>
                <a:spcPts val="0"/>
              </a:spcAft>
              <a:buFontTx/>
              <a:buNone/>
            </a:pPr>
            <a:endParaRPr lang="fr-FR" dirty="0"/>
          </a:p>
        </p:txBody>
      </p:sp>
    </p:spTree>
    <p:extLst>
      <p:ext uri="{BB962C8B-B14F-4D97-AF65-F5344CB8AC3E}">
        <p14:creationId xmlns:p14="http://schemas.microsoft.com/office/powerpoint/2010/main" val="3036934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Helvetica Neue" panose="020B0604020202020204" charset="0"/>
              </a:rPr>
              <a:t>Voici deux distributions par rapport à la loi normale sur l’énergie.</a:t>
            </a:r>
          </a:p>
          <a:p>
            <a:pPr marL="0" lvl="0" indent="0" algn="l" rtl="0">
              <a:spcBef>
                <a:spcPts val="0"/>
              </a:spcBef>
              <a:spcAft>
                <a:spcPts val="0"/>
              </a:spcAft>
              <a:buNone/>
            </a:pPr>
            <a:r>
              <a:rPr lang="fr-FR" b="0" i="0" dirty="0">
                <a:solidFill>
                  <a:srgbClr val="000000"/>
                </a:solidFill>
                <a:effectLst/>
                <a:latin typeface="Helvetica Neue" panose="020B0604020202020204" charset="0"/>
              </a:rPr>
              <a:t>Le graphique de gauche représentent la distribution avant le traitement des aberrations et le graphique de droite représente la distribution après traitement des aberrations.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Après recherches, les valeurs maximales que peuvent prendre des aliments en énergie en kJ, est d’environ 4000</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Sur la distribution de gauche, on peut observer une distribution qui ne suit pas du tout la loi normale, avec des valeurs sur l'axe des abscisses totalement aberrantes.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L’axe affiche une valeur max de 1million de kJ, ce qui est impossible.</a:t>
            </a:r>
            <a:endParaRPr lang="fr-FR" dirty="0"/>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Concernant la courbe de densité, qui est centré sur la moyenne, elle a n’a pas l’air de suivre une courbe en cloche, ce qui n’est pas du tout cohérent avec un jeu de donnée propre.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Sur la distribution de droite, on voit que la courbe suit une courbe en cloche comme on pourrait s’y attendre. </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La courbe de densité s’aplatie sur l’axe des abscisses tardivement aux environ des 3000, ce qui est totalement ce à quoi on devrait s’attendre.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Pour la barre qui possède la plus grande valeur de densité, cela correspond à la moyenne. Comme nous avons effectué une imputation par la moyenne pour les nutriments, cela</a:t>
            </a:r>
          </a:p>
          <a:p>
            <a:pPr marL="0" lvl="0" indent="0" algn="l" rtl="0">
              <a:spcBef>
                <a:spcPts val="0"/>
              </a:spcBef>
              <a:spcAft>
                <a:spcPts val="0"/>
              </a:spcAft>
              <a:buNone/>
            </a:pPr>
            <a:r>
              <a:rPr lang="fr-FR" b="0" i="0" dirty="0">
                <a:solidFill>
                  <a:srgbClr val="000000"/>
                </a:solidFill>
                <a:effectLst/>
                <a:latin typeface="Helvetica Neue" panose="020B0604020202020204" charset="0"/>
              </a:rPr>
              <a:t>a impacté le calcul de l'énergie. </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Cette barre peut donc être également perçu comme la proportion de valeurs manquantes.</a:t>
            </a:r>
          </a:p>
        </p:txBody>
      </p:sp>
    </p:spTree>
    <p:extLst>
      <p:ext uri="{BB962C8B-B14F-4D97-AF65-F5344CB8AC3E}">
        <p14:creationId xmlns:p14="http://schemas.microsoft.com/office/powerpoint/2010/main" val="173526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dirty="0"/>
              <a:t>On a jusqu’à présent pu avoir une compréhension globale des données d’Open Food </a:t>
            </a:r>
            <a:r>
              <a:rPr lang="fr-FR" b="0" dirty="0" err="1"/>
              <a:t>Facts</a:t>
            </a:r>
            <a:r>
              <a:rPr lang="fr-FR" b="0"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FR"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Et maintenant que nous sommes assurés de la fiabilité du jeu de données, on peut sereinement s’attaquer à l’analyse exploratoire.</a:t>
            </a:r>
            <a:endParaRPr lang="fr-FR" b="0" dirty="0"/>
          </a:p>
        </p:txBody>
      </p:sp>
    </p:spTree>
    <p:extLst>
      <p:ext uri="{BB962C8B-B14F-4D97-AF65-F5344CB8AC3E}">
        <p14:creationId xmlns:p14="http://schemas.microsoft.com/office/powerpoint/2010/main" val="2760680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Voici un histogramme horizontal des pays les plus représenté dans le jeu de données. La France domine largement avec 60% de présence dans le jeu de données.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deuxième position la Suisse ne représente que 10%. Il y a un gros écart entre la France et les autre pays.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Ensuite l’écart entre les pays devient de plus en plus constant.</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43181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bc9bb4acb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bc9bb4acb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a:t>Tout d’abord, nous verrons le contexte et le but du projet qui guideront nos choix pour les prochaines étapes</a:t>
            </a:r>
          </a:p>
          <a:p>
            <a:r>
              <a:rPr lang="fr-FR" dirty="0"/>
              <a:t>Avant d’entrer dans le cœur du projet, nous commencerons par découvrir le paysage du jeu de données avec lequel nous allons travailler</a:t>
            </a:r>
          </a:p>
          <a:p>
            <a:r>
              <a:rPr lang="fr-FR" dirty="0"/>
              <a:t>Pour nous permettre, par la suite, d’adopter des choix stratégiques de nettoyages</a:t>
            </a:r>
          </a:p>
          <a:p>
            <a:r>
              <a:rPr lang="fr-FR" dirty="0"/>
              <a:t>Afin de jouer avec des informations exploitables sur un tableau de bord</a:t>
            </a:r>
          </a:p>
          <a:p>
            <a:r>
              <a:rPr lang="fr-FR" dirty="0"/>
              <a:t>Puis nous finirons sur les impressions et les axes d’améliorations</a:t>
            </a:r>
          </a:p>
          <a:p>
            <a:endParaRPr lang="fr-FR" dirty="0"/>
          </a:p>
          <a:p>
            <a:pPr marL="158750" indent="0">
              <a:buNone/>
            </a:pPr>
            <a:r>
              <a:rPr lang="fr-FR" dirty="0"/>
              <a:t>C’est parti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293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Concernant le gras, un calcul a été fait pour visualiser la moyenne de présence de gras dans les produits selon les pays.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Sans surprise, les États-Unis arrivent en première position, suivis de l’Allemagne avec un écart d’environ 1%.</a:t>
            </a:r>
          </a:p>
          <a:p>
            <a:pPr marL="0" lvl="0" indent="0" algn="l" rtl="0">
              <a:spcBef>
                <a:spcPts val="0"/>
              </a:spcBef>
              <a:spcAft>
                <a:spcPts val="0"/>
              </a:spcAft>
              <a:buNone/>
            </a:pPr>
            <a:r>
              <a:rPr lang="fr-FR" dirty="0"/>
              <a:t>Là encore l’écart entre le premier et le deuxième est le plus important des écart, si on compare deux éléments à la suite.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La France arrive en 6</a:t>
            </a:r>
            <a:r>
              <a:rPr lang="fr-FR" baseline="30000" dirty="0"/>
              <a:t>ème</a:t>
            </a:r>
            <a:r>
              <a:rPr lang="fr-FR" dirty="0"/>
              <a:t> position et comparativement aux États-Unis, la France a 2% moins de gras dans ses produits.</a:t>
            </a:r>
            <a:endParaRPr dirty="0"/>
          </a:p>
        </p:txBody>
      </p:sp>
    </p:spTree>
    <p:extLst>
      <p:ext uri="{BB962C8B-B14F-4D97-AF65-F5344CB8AC3E}">
        <p14:creationId xmlns:p14="http://schemas.microsoft.com/office/powerpoint/2010/main" val="3678790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Nous passons maintenant à la présence des allergènes.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Le diagramme circulaire nous permet d’avoir une vision basé sur le total. Ici la présence totale de chaque allergène sur le total de tous les allergènes.</a:t>
            </a:r>
          </a:p>
          <a:p>
            <a:pPr marL="0" lvl="0" indent="0" algn="l" rtl="0">
              <a:spcBef>
                <a:spcPts val="0"/>
              </a:spcBef>
              <a:spcAft>
                <a:spcPts val="0"/>
              </a:spcAft>
              <a:buNone/>
            </a:pPr>
            <a:r>
              <a:rPr lang="fr-FR" dirty="0"/>
              <a:t>Le lait et les céréales tels que le blé ou l’orge ont l’air de représenter une part importante des allergènes présents dans le jeu de données.</a:t>
            </a:r>
            <a:endParaRPr dirty="0"/>
          </a:p>
        </p:txBody>
      </p:sp>
    </p:spTree>
    <p:extLst>
      <p:ext uri="{BB962C8B-B14F-4D97-AF65-F5344CB8AC3E}">
        <p14:creationId xmlns:p14="http://schemas.microsoft.com/office/powerpoint/2010/main" val="403940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Helvetica Neue" panose="020B0604020202020204" charset="0"/>
              </a:rPr>
              <a:t>Nous allons maintenant intégrer le nutri score à nos analyse. Avant, nous allons expliciter ce qu’est le nutri score.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Le nutri-score est un système d'étiquetage nutritionnel à cinq grades, allant de A à E et du vert au rouge.</a:t>
            </a:r>
          </a:p>
          <a:p>
            <a:pPr marL="0" lvl="0" indent="0" algn="l" rtl="0">
              <a:spcBef>
                <a:spcPts val="0"/>
              </a:spcBef>
              <a:spcAft>
                <a:spcPts val="0"/>
              </a:spcAft>
              <a:buNone/>
            </a:pPr>
            <a:r>
              <a:rPr lang="fr-FR" b="0" i="0" dirty="0">
                <a:solidFill>
                  <a:srgbClr val="000000"/>
                </a:solidFill>
                <a:effectLst/>
                <a:latin typeface="Helvetica Neue" panose="020B0604020202020204" charset="0"/>
              </a:rPr>
              <a:t>Le nutri-score est établi en fonction de la valeur nutritionnelle d'un produit alimentaire.</a:t>
            </a:r>
          </a:p>
          <a:p>
            <a:pPr marL="0" lvl="0" indent="0" algn="l" rtl="0">
              <a:spcBef>
                <a:spcPts val="0"/>
              </a:spcBef>
              <a:spcAft>
                <a:spcPts val="0"/>
              </a:spcAft>
              <a:buNone/>
            </a:pPr>
            <a:r>
              <a:rPr lang="fr-FR" b="0" i="0" dirty="0">
                <a:solidFill>
                  <a:srgbClr val="000000"/>
                </a:solidFill>
                <a:effectLst/>
                <a:latin typeface="Helvetica Neue" panose="020B0604020202020204" charset="0"/>
              </a:rPr>
              <a:t>Les valeurs peuvent se situer entre –15 et +40 (-15 vert, +40 rouge). Plus un produit a un score élevé, donc plus il va vers le rouge, moins il est nutritionnel.</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Chaque grade dispose d’un intervalle nutri score propre, qu’on voit sur le diagramme en boite.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Maintenant que le nutri score a été expliqué, on peut passer à des analyser porter sur le nutri score.</a:t>
            </a:r>
            <a:endParaRPr dirty="0"/>
          </a:p>
        </p:txBody>
      </p:sp>
    </p:spTree>
    <p:extLst>
      <p:ext uri="{BB962C8B-B14F-4D97-AF65-F5344CB8AC3E}">
        <p14:creationId xmlns:p14="http://schemas.microsoft.com/office/powerpoint/2010/main" val="82543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Helvetica Neue" panose="020B0604020202020204" charset="0"/>
              </a:rPr>
              <a:t>Il s'agit ici d'analyser la relation entre plusieurs variables. Le nuage de point permet d'observer comment deux variables évoluent ensemble.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La couleur représente le grade, du vert jusqu’au rouge.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On observe que plus un produit est gras, plus il a de chance d'avoir un mauvais grade (les couleurs rouge/orange commencent à environ 20% de l'axe).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Il en est de même pour le sel mais les mauvais grades viennent plus tard sur son axe (à partir d'environ 50% de l'axe).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Les produits gras ont plus de chance d’avoir un mauvais grade que les produits salés.</a:t>
            </a: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11019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Voici la distribution de nutri score selon différentes catégories.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voit que pour les fruits et légumes, il y a majoritairement des produits dont le grade est de A.</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revanche, pour les produits gras et les pizzas, on retrouve plutôt les grades D et E qui sont dominant.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Cela fait écho au premier nuage de point sur lequel on a observé qu’il y avait beaucoup de point rouge pour le gras au 100g.</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Les fruits et légumes ont donc une valeur nutritionnelle bien plus élevé que les produits gras ou pizza.</a:t>
            </a:r>
          </a:p>
        </p:txBody>
      </p:sp>
    </p:spTree>
    <p:extLst>
      <p:ext uri="{BB962C8B-B14F-4D97-AF65-F5344CB8AC3E}">
        <p14:creationId xmlns:p14="http://schemas.microsoft.com/office/powerpoint/2010/main" val="3657123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lgn="just">
              <a:buNone/>
            </a:pPr>
            <a:r>
              <a:rPr lang="en-US" b="0" i="0" dirty="0">
                <a:solidFill>
                  <a:srgbClr val="595858"/>
                </a:solidFill>
                <a:effectLst/>
                <a:latin typeface="roboto" panose="02000000000000000000" pitchFamily="2" charset="0"/>
              </a:rPr>
              <a:t>Nous </a:t>
            </a:r>
            <a:r>
              <a:rPr lang="en-US" b="0" i="0" dirty="0" err="1">
                <a:solidFill>
                  <a:srgbClr val="595858"/>
                </a:solidFill>
                <a:effectLst/>
                <a:latin typeface="roboto" panose="02000000000000000000" pitchFamily="2" charset="0"/>
              </a:rPr>
              <a:t>allons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maintenant</a:t>
            </a:r>
            <a:r>
              <a:rPr lang="en-US" b="0" i="0" dirty="0">
                <a:solidFill>
                  <a:srgbClr val="595858"/>
                </a:solidFill>
                <a:effectLst/>
                <a:latin typeface="roboto" panose="02000000000000000000" pitchFamily="2" charset="0"/>
              </a:rPr>
              <a:t> passer à </a:t>
            </a:r>
            <a:r>
              <a:rPr lang="en-US" b="0" i="0" dirty="0" err="1">
                <a:solidFill>
                  <a:srgbClr val="595858"/>
                </a:solidFill>
                <a:effectLst/>
                <a:latin typeface="roboto" panose="02000000000000000000" pitchFamily="2" charset="0"/>
              </a:rPr>
              <a:t>l’analyse</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en</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composantes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principales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qu’on</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appel</a:t>
            </a:r>
            <a:r>
              <a:rPr lang="en-US" b="0" i="0" dirty="0">
                <a:solidFill>
                  <a:srgbClr val="595858"/>
                </a:solidFill>
                <a:effectLst/>
                <a:latin typeface="roboto" panose="02000000000000000000" pitchFamily="2" charset="0"/>
              </a:rPr>
              <a:t> ACP). </a:t>
            </a:r>
            <a:r>
              <a:rPr lang="en-US" b="0" i="0" dirty="0" err="1">
                <a:solidFill>
                  <a:srgbClr val="595858"/>
                </a:solidFill>
                <a:effectLst/>
                <a:latin typeface="roboto" panose="02000000000000000000" pitchFamily="2" charset="0"/>
              </a:rPr>
              <a:t>Alors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qu’est</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ce</a:t>
            </a:r>
            <a:r>
              <a:rPr lang="en-US" b="0" i="0" dirty="0">
                <a:solidFill>
                  <a:srgbClr val="595858"/>
                </a:solidFill>
                <a:effectLst/>
                <a:latin typeface="roboto" panose="02000000000000000000" pitchFamily="2" charset="0"/>
              </a:rPr>
              <a:t> que </a:t>
            </a:r>
            <a:r>
              <a:rPr lang="en-US" b="0" i="0" dirty="0" err="1">
                <a:solidFill>
                  <a:srgbClr val="595858"/>
                </a:solidFill>
                <a:effectLst/>
                <a:latin typeface="roboto" panose="02000000000000000000" pitchFamily="2" charset="0"/>
              </a:rPr>
              <a:t>l’ACP</a:t>
            </a:r>
            <a:r>
              <a:rPr lang="en-US" b="0" i="0" dirty="0">
                <a:solidFill>
                  <a:srgbClr val="595858"/>
                </a:solidFill>
                <a:effectLst/>
                <a:latin typeface="roboto" panose="02000000000000000000" pitchFamily="2" charset="0"/>
              </a:rPr>
              <a:t> ?</a:t>
            </a:r>
          </a:p>
          <a:p>
            <a:pPr marL="139700" indent="0" algn="just">
              <a:buNone/>
            </a:pPr>
            <a:r>
              <a:rPr lang="en-US" b="0" i="0" dirty="0">
                <a:solidFill>
                  <a:srgbClr val="595858"/>
                </a:solidFill>
                <a:effectLst/>
                <a:latin typeface="roboto" panose="02000000000000000000" pitchFamily="2" charset="0"/>
              </a:rPr>
              <a:t>L’ACP </a:t>
            </a:r>
            <a:r>
              <a:rPr lang="en-US" b="0" i="0" dirty="0" err="1">
                <a:solidFill>
                  <a:srgbClr val="595858"/>
                </a:solidFill>
                <a:effectLst/>
                <a:latin typeface="roboto" panose="02000000000000000000" pitchFamily="2" charset="0"/>
              </a:rPr>
              <a:t>remédie</a:t>
            </a:r>
            <a:r>
              <a:rPr lang="en-US" b="0" i="0" dirty="0">
                <a:solidFill>
                  <a:srgbClr val="595858"/>
                </a:solidFill>
                <a:effectLst/>
                <a:latin typeface="roboto" panose="02000000000000000000" pitchFamily="2" charset="0"/>
              </a:rPr>
              <a:t> au </a:t>
            </a:r>
            <a:r>
              <a:rPr lang="en-US" b="0" i="0" dirty="0" err="1">
                <a:solidFill>
                  <a:srgbClr val="595858"/>
                </a:solidFill>
                <a:effectLst/>
                <a:latin typeface="roboto" panose="02000000000000000000" pitchFamily="2" charset="0"/>
              </a:rPr>
              <a:t>problème</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auquel</a:t>
            </a:r>
            <a:r>
              <a:rPr lang="en-US" b="0" i="0" dirty="0">
                <a:solidFill>
                  <a:srgbClr val="595858"/>
                </a:solidFill>
                <a:effectLst/>
                <a:latin typeface="roboto" panose="02000000000000000000" pitchFamily="2" charset="0"/>
              </a:rPr>
              <a:t> on </a:t>
            </a:r>
            <a:r>
              <a:rPr lang="en-US" b="0" i="0" dirty="0" err="1">
                <a:solidFill>
                  <a:srgbClr val="595858"/>
                </a:solidFill>
                <a:effectLst/>
                <a:latin typeface="roboto" panose="02000000000000000000" pitchFamily="2" charset="0"/>
              </a:rPr>
              <a:t>est</a:t>
            </a:r>
            <a:r>
              <a:rPr lang="en-US" b="0" i="0" dirty="0">
                <a:solidFill>
                  <a:srgbClr val="595858"/>
                </a:solidFill>
                <a:effectLst/>
                <a:latin typeface="roboto" panose="02000000000000000000" pitchFamily="2" charset="0"/>
              </a:rPr>
              <a:t> susceptible de faire face, qui </a:t>
            </a:r>
            <a:r>
              <a:rPr lang="en-US" b="0" i="0" dirty="0" err="1">
                <a:solidFill>
                  <a:srgbClr val="595858"/>
                </a:solidFill>
                <a:effectLst/>
                <a:latin typeface="roboto" panose="02000000000000000000" pitchFamily="2" charset="0"/>
              </a:rPr>
              <a:t>est</a:t>
            </a:r>
            <a:r>
              <a:rPr lang="en-US" b="0" i="0" dirty="0">
                <a:solidFill>
                  <a:srgbClr val="595858"/>
                </a:solidFill>
                <a:effectLst/>
                <a:latin typeface="roboto" panose="02000000000000000000" pitchFamily="2" charset="0"/>
              </a:rPr>
              <a:t> de </a:t>
            </a:r>
            <a:r>
              <a:rPr lang="en-US" b="0" i="0" dirty="0" err="1">
                <a:solidFill>
                  <a:srgbClr val="595858"/>
                </a:solidFill>
                <a:effectLst/>
                <a:latin typeface="roboto" panose="02000000000000000000" pitchFamily="2" charset="0"/>
              </a:rPr>
              <a:t>devenir</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indécis</a:t>
            </a:r>
            <a:r>
              <a:rPr lang="en-US" b="0" i="0" dirty="0">
                <a:solidFill>
                  <a:srgbClr val="595858"/>
                </a:solidFill>
                <a:effectLst/>
                <a:latin typeface="roboto" panose="02000000000000000000" pitchFamily="2" charset="0"/>
              </a:rPr>
              <a:t> sur </a:t>
            </a:r>
            <a:r>
              <a:rPr lang="en-US" b="0" i="0" dirty="0" err="1">
                <a:solidFill>
                  <a:srgbClr val="595858"/>
                </a:solidFill>
                <a:effectLst/>
                <a:latin typeface="roboto" panose="02000000000000000000" pitchFamily="2" charset="0"/>
              </a:rPr>
              <a:t>ce</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qu’il</a:t>
            </a:r>
            <a:r>
              <a:rPr lang="en-US" b="0" i="0" dirty="0">
                <a:solidFill>
                  <a:srgbClr val="595858"/>
                </a:solidFill>
                <a:effectLst/>
                <a:latin typeface="roboto" panose="02000000000000000000" pitchFamily="2" charset="0"/>
              </a:rPr>
              <a:t> faut faire, car il y a trop de variable. </a:t>
            </a:r>
          </a:p>
          <a:p>
            <a:pPr marL="139700" indent="0" algn="just">
              <a:buNone/>
            </a:pPr>
            <a:endParaRPr lang="en-US" b="0" i="0" dirty="0">
              <a:solidFill>
                <a:srgbClr val="595858"/>
              </a:solidFill>
              <a:effectLst/>
              <a:latin typeface="roboto" panose="02000000000000000000" pitchFamily="2" charset="0"/>
            </a:endParaRPr>
          </a:p>
          <a:p>
            <a:pPr marL="139700" indent="0" algn="l">
              <a:buFont typeface="+mj-lt"/>
              <a:buNone/>
            </a:pPr>
            <a:r>
              <a:rPr lang="en-US" b="0" i="0" dirty="0">
                <a:solidFill>
                  <a:srgbClr val="595858"/>
                </a:solidFill>
                <a:effectLst/>
                <a:latin typeface="roboto" panose="02000000000000000000" pitchFamily="2" charset="0"/>
              </a:rPr>
              <a:t>Une des solutions </a:t>
            </a:r>
            <a:r>
              <a:rPr lang="en-US" b="0" i="0" dirty="0" err="1">
                <a:solidFill>
                  <a:srgbClr val="595858"/>
                </a:solidFill>
                <a:effectLst/>
                <a:latin typeface="roboto" panose="02000000000000000000" pitchFamily="2" charset="0"/>
              </a:rPr>
              <a:t>serait</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donc</a:t>
            </a:r>
            <a:r>
              <a:rPr lang="en-US" b="0" i="0" dirty="0">
                <a:solidFill>
                  <a:srgbClr val="595858"/>
                </a:solidFill>
                <a:effectLst/>
                <a:latin typeface="roboto" panose="02000000000000000000" pitchFamily="2" charset="0"/>
              </a:rPr>
              <a:t> de </a:t>
            </a:r>
            <a:r>
              <a:rPr lang="en-US" b="0" i="0" dirty="0" err="1">
                <a:solidFill>
                  <a:srgbClr val="595858"/>
                </a:solidFill>
                <a:effectLst/>
                <a:latin typeface="roboto" panose="02000000000000000000" pitchFamily="2" charset="0"/>
              </a:rPr>
              <a:t>trouver</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quelles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sont</a:t>
            </a:r>
            <a:r>
              <a:rPr lang="en-US" b="0" i="0" dirty="0">
                <a:solidFill>
                  <a:srgbClr val="595858"/>
                </a:solidFill>
                <a:effectLst/>
                <a:latin typeface="roboto" panose="02000000000000000000" pitchFamily="2" charset="0"/>
              </a:rPr>
              <a:t> les variables les plus </a:t>
            </a:r>
            <a:r>
              <a:rPr lang="en-US" b="0" i="0" dirty="0" err="1">
                <a:solidFill>
                  <a:srgbClr val="595858"/>
                </a:solidFill>
                <a:effectLst/>
                <a:latin typeface="roboto" panose="02000000000000000000" pitchFamily="2" charset="0"/>
              </a:rPr>
              <a:t>corrélées</a:t>
            </a:r>
            <a:r>
              <a:rPr lang="en-US" b="0" i="0" dirty="0">
                <a:solidFill>
                  <a:srgbClr val="595858"/>
                </a:solidFill>
                <a:effectLst/>
                <a:latin typeface="roboto" panose="02000000000000000000" pitchFamily="2" charset="0"/>
              </a:rPr>
              <a:t>. Une </a:t>
            </a:r>
            <a:r>
              <a:rPr lang="en-US" b="0" i="0" dirty="0" err="1">
                <a:solidFill>
                  <a:srgbClr val="595858"/>
                </a:solidFill>
                <a:effectLst/>
                <a:latin typeface="roboto" panose="02000000000000000000" pitchFamily="2" charset="0"/>
              </a:rPr>
              <a:t>fois</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ces</a:t>
            </a:r>
            <a:r>
              <a:rPr lang="en-US" b="0" i="0" dirty="0">
                <a:solidFill>
                  <a:srgbClr val="595858"/>
                </a:solidFill>
                <a:effectLst/>
                <a:latin typeface="roboto" panose="02000000000000000000" pitchFamily="2" charset="0"/>
              </a:rPr>
              <a:t> variables </a:t>
            </a:r>
            <a:r>
              <a:rPr lang="en-US" b="0" i="0" dirty="0" err="1">
                <a:solidFill>
                  <a:srgbClr val="595858"/>
                </a:solidFill>
                <a:effectLst/>
                <a:latin typeface="roboto" panose="02000000000000000000" pitchFamily="2" charset="0"/>
              </a:rPr>
              <a:t>identifiées</a:t>
            </a:r>
            <a:r>
              <a:rPr lang="en-US" b="0" i="0" dirty="0">
                <a:solidFill>
                  <a:srgbClr val="595858"/>
                </a:solidFill>
                <a:effectLst/>
                <a:latin typeface="roboto" panose="02000000000000000000" pitchFamily="2" charset="0"/>
              </a:rPr>
              <a:t>, on </a:t>
            </a:r>
            <a:r>
              <a:rPr lang="en-US" b="0" i="0" dirty="0" err="1">
                <a:solidFill>
                  <a:srgbClr val="595858"/>
                </a:solidFill>
                <a:effectLst/>
                <a:latin typeface="roboto" panose="02000000000000000000" pitchFamily="2" charset="0"/>
              </a:rPr>
              <a:t>peut</a:t>
            </a:r>
            <a:r>
              <a:rPr lang="en-US" b="0" i="0" dirty="0">
                <a:solidFill>
                  <a:srgbClr val="595858"/>
                </a:solidFill>
                <a:effectLst/>
                <a:latin typeface="roboto" panose="02000000000000000000" pitchFamily="2" charset="0"/>
              </a:rPr>
              <a:t> les </a:t>
            </a:r>
            <a:r>
              <a:rPr lang="en-US" b="0" i="0" dirty="0" err="1">
                <a:solidFill>
                  <a:srgbClr val="595858"/>
                </a:solidFill>
                <a:effectLst/>
                <a:latin typeface="roboto" panose="02000000000000000000" pitchFamily="2" charset="0"/>
              </a:rPr>
              <a:t>regrouper</a:t>
            </a:r>
            <a:endParaRPr lang="en-US" b="0" i="0" dirty="0">
              <a:solidFill>
                <a:srgbClr val="595858"/>
              </a:solidFill>
              <a:effectLst/>
              <a:latin typeface="roboto" panose="02000000000000000000" pitchFamily="2" charset="0"/>
            </a:endParaRPr>
          </a:p>
          <a:p>
            <a:pPr marL="139700" indent="0" algn="l">
              <a:buFont typeface="+mj-lt"/>
              <a:buNone/>
            </a:pPr>
            <a:r>
              <a:rPr lang="en-US" b="0" i="0" dirty="0" err="1">
                <a:solidFill>
                  <a:srgbClr val="595858"/>
                </a:solidFill>
                <a:effectLst/>
                <a:latin typeface="roboto" panose="02000000000000000000" pitchFamily="2" charset="0"/>
              </a:rPr>
              <a:t>en</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une</a:t>
            </a:r>
            <a:r>
              <a:rPr lang="en-US" b="0" i="0" dirty="0">
                <a:solidFill>
                  <a:srgbClr val="595858"/>
                </a:solidFill>
                <a:effectLst/>
                <a:latin typeface="roboto" panose="02000000000000000000" pitchFamily="2" charset="0"/>
              </a:rPr>
              <a:t> </a:t>
            </a:r>
            <a:r>
              <a:rPr lang="en-US" b="0" i="0" dirty="0" err="1">
                <a:solidFill>
                  <a:srgbClr val="595858"/>
                </a:solidFill>
                <a:effectLst/>
                <a:latin typeface="roboto" panose="02000000000000000000" pitchFamily="2" charset="0"/>
              </a:rPr>
              <a:t>seule</a:t>
            </a:r>
            <a:r>
              <a:rPr lang="en-US" b="0" i="0" dirty="0">
                <a:solidFill>
                  <a:srgbClr val="595858"/>
                </a:solidFill>
                <a:effectLst/>
                <a:latin typeface="roboto" panose="02000000000000000000" pitchFamily="2" charset="0"/>
              </a:rPr>
              <a:t> variable.</a:t>
            </a:r>
          </a:p>
          <a:p>
            <a:pPr marL="139700" indent="0">
              <a:buNone/>
            </a:pPr>
            <a:endParaRPr lang="fr-FR" dirty="0"/>
          </a:p>
          <a:p>
            <a:pPr marL="139700" indent="0">
              <a:buNone/>
            </a:pPr>
            <a:r>
              <a:rPr lang="fr-FR" dirty="0"/>
              <a:t>En résumé, on réduit la dimensionnalité du jeu de données afin d’avoir une vision plus claire des données sur lesquels on travail.</a:t>
            </a:r>
          </a:p>
          <a:p>
            <a:pPr marL="139700" indent="0">
              <a:buNone/>
            </a:pPr>
            <a:endParaRPr lang="fr-FR" dirty="0"/>
          </a:p>
          <a:p>
            <a:pPr marL="139700" indent="0">
              <a:buNone/>
            </a:pPr>
            <a:r>
              <a:rPr lang="fr-FR" dirty="0"/>
              <a:t>Voici une première analyse de la méthode d’ACP qui est d’analyser en surface quelques variables numériques afin d’observer lesquels sont les plus corrélées.</a:t>
            </a:r>
          </a:p>
          <a:p>
            <a:pPr marL="139700" indent="0">
              <a:buNone/>
            </a:pPr>
            <a:endParaRPr lang="fr-FR" dirty="0"/>
          </a:p>
          <a:p>
            <a:pPr marL="139700" indent="0">
              <a:buNone/>
            </a:pPr>
            <a:r>
              <a:rPr lang="fr-FR" dirty="0"/>
              <a:t>C’est une matrice des corrélations qui représente la corrélation d’une variable par rapport à toutes les autres. Lorsqu’une variable est corrélée avec une autre,</a:t>
            </a:r>
          </a:p>
          <a:p>
            <a:pPr marL="139700" indent="0">
              <a:buNone/>
            </a:pPr>
            <a:r>
              <a:rPr lang="fr-FR" dirty="0"/>
              <a:t>la couleur va vers le orange. Si les variables sont négativement corrélées, la couleur va vers le bleu.</a:t>
            </a:r>
          </a:p>
          <a:p>
            <a:pPr marL="139700" indent="0">
              <a:buNone/>
            </a:pPr>
            <a:endParaRPr lang="fr-FR" dirty="0"/>
          </a:p>
          <a:p>
            <a:pPr marL="139700" indent="0" algn="l">
              <a:buNone/>
            </a:pPr>
            <a:r>
              <a:rPr lang="fr-FR" b="0" i="0" dirty="0">
                <a:solidFill>
                  <a:srgbClr val="000000"/>
                </a:solidFill>
                <a:effectLst/>
                <a:latin typeface="Helvetica Neue" panose="020B0604020202020204" charset="0"/>
              </a:rPr>
              <a:t>On observe sur cette matrice des paires de variables qui sont corrélées :</a:t>
            </a:r>
          </a:p>
          <a:p>
            <a:pPr algn="l">
              <a:buFont typeface="Arial" panose="020B0604020202020204" pitchFamily="34" charset="0"/>
              <a:buChar char="•"/>
            </a:pPr>
            <a:r>
              <a:rPr lang="fr-FR" b="0" i="0" dirty="0">
                <a:solidFill>
                  <a:srgbClr val="000000"/>
                </a:solidFill>
                <a:effectLst/>
                <a:latin typeface="Helvetica Neue" panose="020B0604020202020204" charset="0"/>
              </a:rPr>
              <a:t>Le sel avec le sodium</a:t>
            </a:r>
          </a:p>
          <a:p>
            <a:pPr algn="l">
              <a:buFont typeface="Arial" panose="020B0604020202020204" pitchFamily="34" charset="0"/>
              <a:buChar char="•"/>
            </a:pPr>
            <a:r>
              <a:rPr lang="fr-FR" b="0" i="0" dirty="0">
                <a:solidFill>
                  <a:srgbClr val="000000"/>
                </a:solidFill>
                <a:effectLst/>
                <a:latin typeface="Helvetica Neue" panose="020B0604020202020204" charset="0"/>
              </a:rPr>
              <a:t>Le gras avec l’énergie</a:t>
            </a:r>
          </a:p>
          <a:p>
            <a:pPr algn="l">
              <a:buFont typeface="Arial" panose="020B0604020202020204" pitchFamily="34" charset="0"/>
              <a:buChar char="•"/>
            </a:pPr>
            <a:r>
              <a:rPr lang="fr-FR" b="0" i="0" dirty="0">
                <a:solidFill>
                  <a:srgbClr val="000000"/>
                </a:solidFill>
                <a:effectLst/>
                <a:latin typeface="Helvetica Neue" panose="020B0604020202020204" charset="0"/>
              </a:rPr>
              <a:t>On a aussi le gras et le gras saturé</a:t>
            </a:r>
          </a:p>
          <a:p>
            <a:pPr algn="l">
              <a:buFont typeface="Arial" panose="020B0604020202020204" pitchFamily="34" charset="0"/>
              <a:buChar char="•"/>
            </a:pPr>
            <a:r>
              <a:rPr lang="fr-FR" b="0" i="0" dirty="0">
                <a:solidFill>
                  <a:srgbClr val="000000"/>
                </a:solidFill>
                <a:effectLst/>
                <a:latin typeface="Helvetica Neue" panose="020B0604020202020204" charset="0"/>
              </a:rPr>
              <a:t>Les protéines et le sucre en revanche, ont l’air négativement corrélé. Quand l’une des valeurs est élevé, l’autre est basse.</a:t>
            </a:r>
          </a:p>
          <a:p>
            <a:pPr marL="139700" indent="0">
              <a:buNone/>
            </a:pPr>
            <a:endParaRPr lang="fr-FR" dirty="0"/>
          </a:p>
          <a:p>
            <a:pPr marL="139700" indent="0" algn="just">
              <a:buNone/>
            </a:pPr>
            <a:endParaRPr lang="fr-FR" dirty="0"/>
          </a:p>
        </p:txBody>
      </p:sp>
    </p:spTree>
    <p:extLst>
      <p:ext uri="{BB962C8B-B14F-4D97-AF65-F5344CB8AC3E}">
        <p14:creationId xmlns:p14="http://schemas.microsoft.com/office/powerpoint/2010/main" val="3871576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b="0" i="0" dirty="0">
                <a:solidFill>
                  <a:srgbClr val="000000"/>
                </a:solidFill>
                <a:effectLst/>
                <a:latin typeface="Helvetica Neue" panose="020B0604020202020204" charset="0"/>
              </a:rPr>
              <a:t>Comme le tableau dispose de plusieurs dimensions, il est très difficile d'observer la corrélation d'une variable par rapport à tout le jeu de données.</a:t>
            </a:r>
          </a:p>
          <a:p>
            <a:pPr marL="139700" indent="0">
              <a:buNone/>
            </a:pPr>
            <a:endParaRPr lang="fr-FR" b="0" i="0" dirty="0">
              <a:solidFill>
                <a:srgbClr val="000000"/>
              </a:solidFill>
              <a:effectLst/>
              <a:latin typeface="Helvetica Neue" panose="020B0604020202020204" charset="0"/>
            </a:endParaRPr>
          </a:p>
          <a:p>
            <a:pPr marL="139700" indent="0">
              <a:buNone/>
            </a:pPr>
            <a:r>
              <a:rPr lang="fr-FR" b="0" i="0" dirty="0">
                <a:solidFill>
                  <a:srgbClr val="000000"/>
                </a:solidFill>
                <a:effectLst/>
                <a:latin typeface="Helvetica Neue" panose="020B0604020202020204" charset="0"/>
              </a:rPr>
              <a:t>Les données sont donc représentées par les composantes principales F1 et F2. </a:t>
            </a:r>
          </a:p>
          <a:p>
            <a:pPr marL="139700" indent="0">
              <a:buNone/>
            </a:pPr>
            <a:endParaRPr lang="fr-FR" b="0" i="0" dirty="0">
              <a:solidFill>
                <a:srgbClr val="000000"/>
              </a:solidFill>
              <a:effectLst/>
              <a:latin typeface="Helvetica Neue" panose="020B0604020202020204" charset="0"/>
            </a:endParaRPr>
          </a:p>
          <a:p>
            <a:pPr marL="139700" indent="0">
              <a:buNone/>
            </a:pPr>
            <a:r>
              <a:rPr lang="fr-FR" b="0" i="0" dirty="0">
                <a:solidFill>
                  <a:srgbClr val="000000"/>
                </a:solidFill>
                <a:effectLst/>
                <a:latin typeface="Helvetica Neue" panose="020B0604020202020204" charset="0"/>
              </a:rPr>
              <a:t>F1 représente 24% du jeu données total et F2 représente 19% d’une autre partie du jeu de données.</a:t>
            </a:r>
          </a:p>
          <a:p>
            <a:pPr marL="139700" indent="0">
              <a:buNone/>
            </a:pPr>
            <a:endParaRPr lang="fr-FR" b="0" i="0" dirty="0">
              <a:solidFill>
                <a:srgbClr val="000000"/>
              </a:solidFill>
              <a:effectLst/>
              <a:latin typeface="Helvetica Neue" panose="020B0604020202020204" charset="0"/>
            </a:endParaRPr>
          </a:p>
          <a:p>
            <a:pPr marL="139700" indent="0">
              <a:buNone/>
            </a:pPr>
            <a:r>
              <a:rPr lang="fr-FR" b="0" i="0" dirty="0">
                <a:solidFill>
                  <a:srgbClr val="000000"/>
                </a:solidFill>
                <a:effectLst/>
                <a:latin typeface="Helvetica Neue" panose="020B0604020202020204" charset="0"/>
              </a:rPr>
              <a:t>À l’intérieur du cercle, il y a des flèches qui partent du centre, qu’on appel le centre de gravité.</a:t>
            </a:r>
          </a:p>
          <a:p>
            <a:pPr marL="139700" indent="0">
              <a:buNone/>
            </a:pPr>
            <a:endParaRPr lang="fr-FR" b="0" i="0" dirty="0">
              <a:solidFill>
                <a:srgbClr val="000000"/>
              </a:solidFill>
              <a:effectLst/>
              <a:latin typeface="Helvetica Neue" panose="020B0604020202020204" charset="0"/>
            </a:endParaRPr>
          </a:p>
          <a:p>
            <a:pPr marL="139700" indent="0">
              <a:buNone/>
            </a:pPr>
            <a:r>
              <a:rPr lang="fr-FR" b="0" i="0" dirty="0">
                <a:solidFill>
                  <a:srgbClr val="000000"/>
                </a:solidFill>
                <a:effectLst/>
                <a:latin typeface="Helvetica Neue" panose="020B0604020202020204" charset="0"/>
              </a:rPr>
              <a:t>Elles sont plus ou moins grandes, et si elles se dirigent vers une même direction cela signifie que ces variables sont corrélées.</a:t>
            </a:r>
          </a:p>
          <a:p>
            <a:pPr marL="139700" indent="0">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Comme précédemment, on observe de nombreuses paires de variables qui sont corrélées :</a:t>
            </a:r>
          </a:p>
          <a:p>
            <a:pPr marL="139700" indent="0" algn="l">
              <a:buNone/>
            </a:pPr>
            <a:endParaRPr lang="fr-FR" b="0" i="0" dirty="0">
              <a:solidFill>
                <a:srgbClr val="000000"/>
              </a:solidFill>
              <a:effectLst/>
              <a:latin typeface="Helvetica Neue" panose="020B0604020202020204" charset="0"/>
            </a:endParaRPr>
          </a:p>
          <a:p>
            <a:pPr algn="l">
              <a:buFont typeface="Arial" panose="020B0604020202020204" pitchFamily="34" charset="0"/>
              <a:buChar char="•"/>
            </a:pPr>
            <a:r>
              <a:rPr lang="fr-FR" b="0" i="0" dirty="0">
                <a:solidFill>
                  <a:srgbClr val="000000"/>
                </a:solidFill>
                <a:effectLst/>
                <a:latin typeface="Helvetica Neue" panose="020B0604020202020204" charset="0"/>
              </a:rPr>
              <a:t>Le sel et le sodium pointent vers la même direction et sont superposées.</a:t>
            </a:r>
          </a:p>
          <a:p>
            <a:pPr algn="l">
              <a:buFont typeface="Arial" panose="020B0604020202020204" pitchFamily="34" charset="0"/>
              <a:buChar char="•"/>
            </a:pPr>
            <a:r>
              <a:rPr lang="fr-FR" b="0" i="0" dirty="0">
                <a:solidFill>
                  <a:srgbClr val="000000"/>
                </a:solidFill>
                <a:effectLst/>
                <a:latin typeface="Helvetica Neue" panose="020B0604020202020204" charset="0"/>
              </a:rPr>
              <a:t>Le gras et le gras saturé sont également superposés et pointent vers la même direction.</a:t>
            </a:r>
          </a:p>
          <a:p>
            <a:pPr algn="l">
              <a:buFont typeface="Arial" panose="020B0604020202020204" pitchFamily="34" charset="0"/>
              <a:buChar char="•"/>
            </a:pPr>
            <a:r>
              <a:rPr lang="fr-FR" b="0" i="0" dirty="0">
                <a:solidFill>
                  <a:srgbClr val="000000"/>
                </a:solidFill>
                <a:effectLst/>
                <a:latin typeface="Helvetica Neue" panose="020B0604020202020204" charset="0"/>
              </a:rPr>
              <a:t>Il est en de même pour le carbohydrates et le sucres.</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L'énergie a également l'air d'être très corrélé au gras.</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Pour ce qui est du sel et du sucre, ce sont les flèches qui sont les plus opposées sur ce cercle. Cela fait écho à la corrélation négative qu’on a précédemment vu sur la matrice des corrélations.</a:t>
            </a:r>
          </a:p>
          <a:p>
            <a:pPr marL="139700" indent="0">
              <a:buNone/>
            </a:pPr>
            <a:endParaRPr lang="fr-FR" b="0" i="0" dirty="0">
              <a:solidFill>
                <a:srgbClr val="000000"/>
              </a:solidFill>
              <a:effectLst/>
              <a:latin typeface="Helvetica Neue" panose="020B0604020202020204" charset="0"/>
            </a:endParaRPr>
          </a:p>
          <a:p>
            <a:pPr marL="139700" indent="0">
              <a:buNone/>
            </a:pPr>
            <a:endParaRPr lang="fr-FR" b="0" i="0" dirty="0">
              <a:solidFill>
                <a:srgbClr val="000000"/>
              </a:solidFill>
              <a:effectLst/>
              <a:latin typeface="Helvetica Neue" panose="020B0604020202020204" charset="0"/>
            </a:endParaRPr>
          </a:p>
          <a:p>
            <a:pPr marL="139700" indent="0">
              <a:buNone/>
            </a:pPr>
            <a:endParaRPr lang="fr-FR" dirty="0"/>
          </a:p>
        </p:txBody>
      </p:sp>
    </p:spTree>
    <p:extLst>
      <p:ext uri="{BB962C8B-B14F-4D97-AF65-F5344CB8AC3E}">
        <p14:creationId xmlns:p14="http://schemas.microsoft.com/office/powerpoint/2010/main" val="4126170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fr-FR" b="0" i="0" dirty="0">
                <a:solidFill>
                  <a:srgbClr val="000000"/>
                </a:solidFill>
                <a:effectLst/>
                <a:latin typeface="Helvetica Neue" panose="020B0604020202020204" charset="0"/>
              </a:rPr>
              <a:t>On va maintenant effectuer une analyse de la variance, qu’on appel ANOVA.</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Il s’agit d’étudier l’impact qu’a une variable qualitative sur une variable quantitative.</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Notre ANOVA va porter sur l’influence du type de produit sur la proportion moyenne de gras.</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L’ANOVA s’effectue en émettant deux hypothèses opposées l’une de l’autre.</a:t>
            </a:r>
          </a:p>
          <a:p>
            <a:pPr marL="139700" indent="0" algn="l">
              <a:buNone/>
            </a:pP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Les hypothèses qui ont été choisis pour notre ANOVA sont les suivantes :</a:t>
            </a:r>
          </a:p>
          <a:p>
            <a:pPr marL="139700" indent="0" algn="l">
              <a:buNone/>
            </a:pPr>
            <a:endParaRPr lang="fr-FR" b="0" i="0" dirty="0">
              <a:solidFill>
                <a:srgbClr val="000000"/>
              </a:solidFill>
              <a:effectLst/>
              <a:latin typeface="Helvetica Neue" panose="020B0604020202020204" charset="0"/>
            </a:endParaRPr>
          </a:p>
          <a:p>
            <a:pPr algn="l">
              <a:buFont typeface="Arial" panose="020B0604020202020204" pitchFamily="34" charset="0"/>
              <a:buChar char="•"/>
            </a:pPr>
            <a:r>
              <a:rPr lang="fr-FR" b="0" i="0" dirty="0">
                <a:solidFill>
                  <a:srgbClr val="000000"/>
                </a:solidFill>
                <a:effectLst/>
                <a:latin typeface="Helvetica Neue" panose="020B0604020202020204" charset="0"/>
              </a:rPr>
              <a:t>H0 : La proportion de gras est similaire pour chaque groupe (et donc la catégorie n'a aucune influence sur la proportion de gras).</a:t>
            </a:r>
          </a:p>
          <a:p>
            <a:pPr algn="l">
              <a:buFont typeface="Arial" panose="020B0604020202020204" pitchFamily="34" charset="0"/>
              <a:buChar char="•"/>
            </a:pPr>
            <a:r>
              <a:rPr lang="fr-FR" b="0" i="0" dirty="0">
                <a:solidFill>
                  <a:srgbClr val="000000"/>
                </a:solidFill>
                <a:effectLst/>
                <a:latin typeface="Helvetica Neue" panose="020B0604020202020204" charset="0"/>
              </a:rPr>
              <a:t>H1 : Une ou plusieurs proportions sont inégales.</a:t>
            </a: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Voici un graphique en boîte de la répartition de gras pour chaque groupe de produits. </a:t>
            </a:r>
          </a:p>
          <a:p>
            <a:pPr marL="0" lvl="0" indent="0" algn="l" rtl="0">
              <a:spcBef>
                <a:spcPts val="0"/>
              </a:spcBef>
              <a:spcAft>
                <a:spcPts val="0"/>
              </a:spcAft>
              <a:buNone/>
            </a:pPr>
            <a:r>
              <a:rPr lang="fr-FR" b="0" i="0" dirty="0">
                <a:solidFill>
                  <a:srgbClr val="000000"/>
                </a:solidFill>
                <a:effectLst/>
                <a:latin typeface="Helvetica Neue" panose="020B0604020202020204" charset="0"/>
              </a:rPr>
              <a:t>Les diagrammes en boites permettent de </a:t>
            </a:r>
            <a:r>
              <a:rPr lang="fr-FR" b="0" i="0" dirty="0">
                <a:solidFill>
                  <a:srgbClr val="000000"/>
                </a:solidFill>
                <a:effectLst/>
                <a:latin typeface="Arial" panose="020B0604020202020204" pitchFamily="34" charset="0"/>
              </a:rPr>
              <a:t>présenter de façon synthétique les données.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Les boîtes ont l'air d'être inégalement répartit sur le graphiques, bien que certains groupes d'aliment ont l'air d'avoir une répartition de gras similaire.</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On peut également représenter le pourcentage de proportion moyenne de gras par groupe pour avoir un autre angle d’analyse.</a:t>
            </a:r>
            <a:endParaRPr dirty="0"/>
          </a:p>
        </p:txBody>
      </p:sp>
    </p:spTree>
    <p:extLst>
      <p:ext uri="{BB962C8B-B14F-4D97-AF65-F5344CB8AC3E}">
        <p14:creationId xmlns:p14="http://schemas.microsoft.com/office/powerpoint/2010/main" val="3354359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rtl="0">
              <a:buNone/>
            </a:pPr>
            <a:r>
              <a:rPr lang="fr-FR" b="0" i="0" dirty="0">
                <a:solidFill>
                  <a:srgbClr val="000000"/>
                </a:solidFill>
                <a:effectLst/>
                <a:latin typeface="Helvetica Neue" panose="020B0604020202020204" charset="0"/>
              </a:rPr>
              <a:t>Cette visualisation représente la proportion moyenne de gras par groupe. On observe trois principaux groupes d’aliment qui ont des variances très faibles entre eux :</a:t>
            </a:r>
          </a:p>
          <a:p>
            <a:pPr marL="457200" indent="-317500" algn="l" rtl="0">
              <a:buFontTx/>
              <a:buChar char="-"/>
            </a:pPr>
            <a:r>
              <a:rPr lang="fr-FR" b="0" i="0" dirty="0">
                <a:solidFill>
                  <a:srgbClr val="000000"/>
                </a:solidFill>
                <a:effectLst/>
                <a:latin typeface="Helvetica Neue" panose="020B0604020202020204" charset="0"/>
              </a:rPr>
              <a:t>Le groupe des produits gras et des sauces avec le groupe des encas salé (25% et 27%)</a:t>
            </a:r>
          </a:p>
          <a:p>
            <a:pPr marL="457200" indent="-317500" algn="l" rtl="0">
              <a:buFontTx/>
              <a:buChar char="-"/>
            </a:pPr>
            <a:r>
              <a:rPr lang="fr-FR" b="0" i="0" dirty="0">
                <a:solidFill>
                  <a:srgbClr val="000000"/>
                </a:solidFill>
                <a:effectLst/>
                <a:latin typeface="Helvetica Neue" panose="020B0604020202020204" charset="0"/>
              </a:rPr>
              <a:t>Le groupe poisson viande œuf avec le groupe des produits laitiers (13% et 13%)</a:t>
            </a:r>
          </a:p>
          <a:p>
            <a:pPr marL="457200" indent="-317500" algn="l" rtl="0">
              <a:buFontTx/>
              <a:buChar char="-"/>
            </a:pPr>
            <a:r>
              <a:rPr lang="fr-FR" b="0" i="0" dirty="0">
                <a:solidFill>
                  <a:srgbClr val="000000"/>
                </a:solidFill>
                <a:effectLst/>
                <a:latin typeface="Helvetica Neue" panose="020B0604020202020204" charset="0"/>
              </a:rPr>
              <a:t>Le groupe des produits de la parties gauche (de 8% à 9%)</a:t>
            </a:r>
          </a:p>
          <a:p>
            <a:pPr marL="139700" indent="0" algn="l" rtl="0">
              <a:buNone/>
            </a:pPr>
            <a:endParaRPr lang="fr-FR" b="0" i="0" dirty="0">
              <a:solidFill>
                <a:srgbClr val="000000"/>
              </a:solidFill>
              <a:effectLst/>
              <a:latin typeface="Helvetica Neue" panose="020B0604020202020204" charset="0"/>
            </a:endParaRPr>
          </a:p>
          <a:p>
            <a:pPr marL="139700" indent="0" algn="l" rtl="0">
              <a:buNone/>
            </a:pPr>
            <a:r>
              <a:rPr lang="fr-FR" b="0" i="0" dirty="0">
                <a:solidFill>
                  <a:srgbClr val="000000"/>
                </a:solidFill>
                <a:effectLst/>
                <a:latin typeface="Helvetica Neue" panose="020B0604020202020204" charset="0"/>
              </a:rPr>
              <a:t>On peut, à partir de cette visualisation, en déduire que le groupe d'aliment a une influence sur la proportion de gras au 100g.</a:t>
            </a:r>
          </a:p>
          <a:p>
            <a:pPr marL="139700" indent="0" algn="l" rtl="0">
              <a:buNone/>
            </a:pPr>
            <a:endParaRPr lang="fr-FR" b="0" i="0" dirty="0">
              <a:solidFill>
                <a:srgbClr val="000000"/>
              </a:solidFill>
              <a:effectLst/>
              <a:latin typeface="Helvetica Neue" panose="020B0604020202020204" charset="0"/>
            </a:endParaRPr>
          </a:p>
          <a:p>
            <a:pPr marL="139700" indent="0" algn="l" rtl="0">
              <a:buNone/>
            </a:pPr>
            <a:r>
              <a:rPr lang="fr-FR" b="0" i="0" dirty="0">
                <a:solidFill>
                  <a:srgbClr val="000000"/>
                </a:solidFill>
                <a:effectLst/>
                <a:latin typeface="Helvetica Neue" panose="020B0604020202020204" charset="0"/>
              </a:rPr>
              <a:t>Afin d'en être certain, nous pouvons quantifier cette influence grâce des outils statistiques, permettant de valider ou non les hypothèses.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0492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Arial" panose="020B0604020202020204" pitchFamily="34" charset="0"/>
                <a:cs typeface="Arial" panose="020B0604020202020204" pitchFamily="34" charset="0"/>
              </a:rPr>
              <a:t>L’agence nationale de santé publique a lancé un appel à projets pour rendre les données de santé plus accessibles. Elle souhaite que ses agents puissent les exploiter.</a:t>
            </a:r>
            <a:endParaRPr lang="fr-FR"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63638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424446"/>
                </a:solidFill>
                <a:effectLst/>
                <a:latin typeface="libre_franklinregular"/>
              </a:rPr>
              <a:t>L’outil statistique qui a été choisis pour quantifier ces hypothèse est le test de Fisher.</a:t>
            </a:r>
          </a:p>
          <a:p>
            <a:pPr marL="0" lvl="0" indent="0" algn="l" rtl="0">
              <a:spcBef>
                <a:spcPts val="0"/>
              </a:spcBef>
              <a:spcAft>
                <a:spcPts val="0"/>
              </a:spcAft>
              <a:buNone/>
            </a:pPr>
            <a:endParaRPr lang="fr-FR" b="0" i="0" dirty="0">
              <a:solidFill>
                <a:srgbClr val="424446"/>
              </a:solidFill>
              <a:effectLst/>
              <a:latin typeface="libre_franklinregular"/>
            </a:endParaRPr>
          </a:p>
          <a:p>
            <a:pPr marL="0" lvl="0" indent="0" algn="l" rtl="0">
              <a:spcBef>
                <a:spcPts val="0"/>
              </a:spcBef>
              <a:spcAft>
                <a:spcPts val="0"/>
              </a:spcAft>
              <a:buNone/>
            </a:pPr>
            <a:r>
              <a:rPr lang="fr-FR" b="0" i="0" dirty="0">
                <a:solidFill>
                  <a:srgbClr val="424446"/>
                </a:solidFill>
                <a:effectLst/>
                <a:latin typeface="libre_franklinregular"/>
              </a:rPr>
              <a:t>Le test de Fisher est une estimation de la variance de la variable qualitative sur la variable quantitative.</a:t>
            </a:r>
          </a:p>
          <a:p>
            <a:pPr marL="0" lvl="0" indent="0" algn="l" rtl="0">
              <a:spcBef>
                <a:spcPts val="0"/>
              </a:spcBef>
              <a:spcAft>
                <a:spcPts val="0"/>
              </a:spcAft>
              <a:buNone/>
            </a:pPr>
            <a:endParaRPr lang="fr-FR" b="0" i="0" dirty="0">
              <a:solidFill>
                <a:srgbClr val="424446"/>
              </a:solidFill>
              <a:effectLst/>
              <a:latin typeface="libre_franklinregular"/>
            </a:endParaRPr>
          </a:p>
          <a:p>
            <a:pPr marL="0" lvl="0" indent="0" algn="l" rtl="0">
              <a:spcBef>
                <a:spcPts val="0"/>
              </a:spcBef>
              <a:spcAft>
                <a:spcPts val="0"/>
              </a:spcAft>
              <a:buNone/>
            </a:pPr>
            <a:r>
              <a:rPr lang="fr-FR" b="0" i="0" dirty="0">
                <a:solidFill>
                  <a:srgbClr val="424446"/>
                </a:solidFill>
                <a:effectLst/>
                <a:latin typeface="libre_franklinregular"/>
              </a:rPr>
              <a:t>En résumé, le test de Fisher évalue l’égalité des écart-types entre les différent groupe de produit, par rapport au gras.</a:t>
            </a:r>
          </a:p>
          <a:p>
            <a:pPr marL="0" lvl="0" indent="0" algn="l" rtl="0">
              <a:spcBef>
                <a:spcPts val="0"/>
              </a:spcBef>
              <a:spcAft>
                <a:spcPts val="0"/>
              </a:spcAft>
              <a:buNone/>
            </a:pPr>
            <a:endParaRPr lang="fr-FR" b="0" i="0" dirty="0">
              <a:solidFill>
                <a:srgbClr val="424446"/>
              </a:solidFill>
              <a:effectLst/>
              <a:latin typeface="libre_franklinregular"/>
            </a:endParaRPr>
          </a:p>
          <a:p>
            <a:pPr marL="0" lvl="0" indent="0" algn="l" rtl="0">
              <a:spcBef>
                <a:spcPts val="0"/>
              </a:spcBef>
              <a:spcAft>
                <a:spcPts val="0"/>
              </a:spcAft>
              <a:buNone/>
            </a:pPr>
            <a:r>
              <a:rPr lang="fr-FR" b="0" i="0" dirty="0">
                <a:solidFill>
                  <a:srgbClr val="424446"/>
                </a:solidFill>
                <a:effectLst/>
                <a:latin typeface="libre_franklinregular"/>
              </a:rPr>
              <a:t>Si la valeur P (dernière colonne du tableau) est supérieur au seuil de signification (qui est de 0,05), </a:t>
            </a:r>
            <a:r>
              <a:rPr lang="fr-FR" b="0" i="0" dirty="0">
                <a:solidFill>
                  <a:srgbClr val="333333"/>
                </a:solidFill>
                <a:effectLst/>
                <a:latin typeface="Open Sans" panose="020B0604020202020204" pitchFamily="34" charset="0"/>
              </a:rPr>
              <a:t>les différences entre les </a:t>
            </a:r>
            <a:r>
              <a:rPr lang="fr-FR" b="0" i="0" dirty="0">
                <a:solidFill>
                  <a:srgbClr val="424446"/>
                </a:solidFill>
                <a:effectLst/>
                <a:latin typeface="libre_franklinregular"/>
              </a:rPr>
              <a:t>écart-types</a:t>
            </a:r>
            <a:r>
              <a:rPr lang="fr-FR" b="0" i="0" dirty="0">
                <a:solidFill>
                  <a:srgbClr val="333333"/>
                </a:solidFill>
                <a:effectLst/>
                <a:latin typeface="Open Sans" panose="020B0604020202020204" pitchFamily="34" charset="0"/>
              </a:rPr>
              <a:t> ne sont pas statistiquement significatives.</a:t>
            </a:r>
          </a:p>
          <a:p>
            <a:pPr marL="0" lvl="0" indent="0" algn="l" rtl="0">
              <a:spcBef>
                <a:spcPts val="0"/>
              </a:spcBef>
              <a:spcAft>
                <a:spcPts val="0"/>
              </a:spcAft>
              <a:buNone/>
            </a:pPr>
            <a:endParaRPr lang="fr-FR" b="0" i="0" dirty="0">
              <a:solidFill>
                <a:srgbClr val="333333"/>
              </a:solidFill>
              <a:effectLst/>
              <a:latin typeface="Open Sans" panose="020B0604020202020204" pitchFamily="34" charset="0"/>
            </a:endParaRPr>
          </a:p>
          <a:p>
            <a:pPr marL="0" lvl="0" indent="0" algn="l" rtl="0">
              <a:spcBef>
                <a:spcPts val="0"/>
              </a:spcBef>
              <a:spcAft>
                <a:spcPts val="0"/>
              </a:spcAft>
              <a:buNone/>
            </a:pPr>
            <a:r>
              <a:rPr lang="fr-FR" b="0" i="0" dirty="0">
                <a:solidFill>
                  <a:srgbClr val="333333"/>
                </a:solidFill>
                <a:effectLst/>
                <a:latin typeface="Open Sans" panose="020B0606030504020204" pitchFamily="34" charset="0"/>
              </a:rPr>
              <a:t>Si la valeur P </a:t>
            </a:r>
            <a:r>
              <a:rPr lang="fr-FR" b="0" i="0" dirty="0">
                <a:solidFill>
                  <a:srgbClr val="424446"/>
                </a:solidFill>
                <a:effectLst/>
                <a:latin typeface="libre_franklinregular"/>
              </a:rPr>
              <a:t>est inférieure au seuil de signification, </a:t>
            </a:r>
            <a:r>
              <a:rPr lang="fr-FR" b="0" i="0" dirty="0">
                <a:solidFill>
                  <a:srgbClr val="333333"/>
                </a:solidFill>
                <a:effectLst/>
                <a:latin typeface="Open Sans" panose="020B0606030504020204" pitchFamily="34" charset="0"/>
              </a:rPr>
              <a:t>les différences entre </a:t>
            </a:r>
            <a:r>
              <a:rPr lang="fr-FR" b="0" i="0" dirty="0">
                <a:solidFill>
                  <a:srgbClr val="333333"/>
                </a:solidFill>
                <a:effectLst/>
                <a:latin typeface="Open Sans" panose="020B0604020202020204" pitchFamily="34" charset="0"/>
              </a:rPr>
              <a:t>les </a:t>
            </a:r>
            <a:r>
              <a:rPr lang="fr-FR" b="0" i="0" dirty="0">
                <a:solidFill>
                  <a:srgbClr val="424446"/>
                </a:solidFill>
                <a:effectLst/>
                <a:latin typeface="libre_franklinregular"/>
              </a:rPr>
              <a:t>écart-types</a:t>
            </a:r>
            <a:r>
              <a:rPr lang="fr-FR" b="0" i="0" dirty="0">
                <a:solidFill>
                  <a:srgbClr val="333333"/>
                </a:solidFill>
                <a:effectLst/>
                <a:latin typeface="Open Sans" panose="020B0604020202020204" pitchFamily="34" charset="0"/>
              </a:rPr>
              <a:t> </a:t>
            </a:r>
            <a:r>
              <a:rPr lang="fr-FR" b="0" i="0" dirty="0">
                <a:solidFill>
                  <a:srgbClr val="333333"/>
                </a:solidFill>
                <a:effectLst/>
                <a:latin typeface="Open Sans" panose="020B0606030504020204" pitchFamily="34" charset="0"/>
              </a:rPr>
              <a:t>sont statistiquement significatives.</a:t>
            </a:r>
            <a:endParaRPr lang="fr-FR" b="0" i="0" dirty="0">
              <a:solidFill>
                <a:srgbClr val="424446"/>
              </a:solidFill>
              <a:effectLst/>
              <a:latin typeface="libre_franklinregular"/>
            </a:endParaRP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lvl="0" indent="0" algn="l" rtl="0">
              <a:spcBef>
                <a:spcPts val="0"/>
              </a:spcBef>
              <a:spcAft>
                <a:spcPts val="0"/>
              </a:spcAft>
              <a:buNone/>
            </a:pPr>
            <a:r>
              <a:rPr lang="fr-FR" b="0" i="0" dirty="0">
                <a:solidFill>
                  <a:srgbClr val="000000"/>
                </a:solidFill>
                <a:effectLst/>
                <a:latin typeface="Helvetica Neue" panose="020B0604020202020204" charset="0"/>
              </a:rPr>
              <a:t>Les résultats du test de Fisher nous indiquent ici une valeur P de 0 pour l'ensemble des catégories, donc inferieur au niveau de test de 0,05.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Nous rejetons donc l'hypothèse H0 selon laquelle la proportion de gras est similaire pour chaque groupe. La catégorie de produit a donc bien une influence sur la proportion de gras au 100g.</a:t>
            </a:r>
            <a:endParaRPr lang="fr-FR" dirty="0"/>
          </a:p>
        </p:txBody>
      </p:sp>
    </p:spTree>
    <p:extLst>
      <p:ext uri="{BB962C8B-B14F-4D97-AF65-F5344CB8AC3E}">
        <p14:creationId xmlns:p14="http://schemas.microsoft.com/office/powerpoint/2010/main" val="2875820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On va maintenant pouvoir passer à la présentation de l’interface, qui va permettre aux agents de pouvoir exploiter toutes ces données.</a:t>
            </a:r>
            <a:endParaRPr dirty="0"/>
          </a:p>
        </p:txBody>
      </p:sp>
    </p:spTree>
    <p:extLst>
      <p:ext uri="{BB962C8B-B14F-4D97-AF65-F5344CB8AC3E}">
        <p14:creationId xmlns:p14="http://schemas.microsoft.com/office/powerpoint/2010/main" val="1189141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technologie qui ont été utilisées pour réaliser le </a:t>
            </a:r>
            <a:r>
              <a:rPr lang="fr-FR" dirty="0" err="1"/>
              <a:t>dashboard</a:t>
            </a:r>
            <a:r>
              <a:rPr lang="fr-FR" dirty="0"/>
              <a:t> sont </a:t>
            </a:r>
            <a:r>
              <a:rPr lang="fr-FR" dirty="0" err="1"/>
              <a:t>jupyter</a:t>
            </a:r>
            <a:r>
              <a:rPr lang="fr-FR" dirty="0"/>
              <a:t> </a:t>
            </a:r>
            <a:r>
              <a:rPr lang="fr-FR" dirty="0" err="1"/>
              <a:t>flex</a:t>
            </a:r>
            <a:r>
              <a:rPr lang="fr-FR" dirty="0"/>
              <a:t> et apache </a:t>
            </a:r>
            <a:r>
              <a:rPr lang="fr-FR" dirty="0" err="1"/>
              <a:t>superset</a:t>
            </a:r>
            <a:r>
              <a:rPr lang="fr-FR" dirty="0"/>
              <a:t>.</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fr-FR" b="0" i="0" dirty="0">
                <a:solidFill>
                  <a:srgbClr val="000000"/>
                </a:solidFill>
                <a:effectLst/>
                <a:latin typeface="Helvetica Neue" panose="020B0604020202020204" charset="0"/>
              </a:rPr>
              <a:t>Nous avons acquis une meilleure compréhension des données et de leur structure après différentes étapes.</a:t>
            </a:r>
            <a:br>
              <a:rPr lang="fr-FR" b="0" i="0" dirty="0">
                <a:solidFill>
                  <a:srgbClr val="000000"/>
                </a:solidFill>
                <a:effectLst/>
                <a:latin typeface="Helvetica Neue" panose="020B0604020202020204" charset="0"/>
              </a:rPr>
            </a:b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On a effectué un nettoyage des valeurs manquantes ainsi que des valeurs aberrantes. Les lignes avec des données incohérentes sont probablement de mauvaises entrées.</a:t>
            </a:r>
            <a:br>
              <a:rPr lang="fr-FR" b="0" i="0" dirty="0">
                <a:solidFill>
                  <a:srgbClr val="000000"/>
                </a:solidFill>
                <a:effectLst/>
                <a:latin typeface="Helvetica Neue" panose="020B0604020202020204" charset="0"/>
              </a:rPr>
            </a:br>
            <a:endParaRPr lang="fr-FR" b="0" i="0" dirty="0">
              <a:solidFill>
                <a:srgbClr val="000000"/>
              </a:solidFill>
              <a:effectLst/>
              <a:latin typeface="Helvetica Neue" panose="020B0604020202020204" charset="0"/>
            </a:endParaRPr>
          </a:p>
          <a:p>
            <a:pPr marL="139700" indent="0" algn="l">
              <a:buNone/>
            </a:pPr>
            <a:r>
              <a:rPr lang="fr-FR" b="0" i="0" dirty="0">
                <a:solidFill>
                  <a:srgbClr val="000000"/>
                </a:solidFill>
                <a:effectLst/>
                <a:latin typeface="Helvetica Neue" panose="020B0604020202020204" charset="0"/>
              </a:rPr>
              <a:t>Et nous disposons désormais d'une base de données de produits disponibles en France avec laquelle nous pouvons travailler de manière suffisamment sereine.</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371346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Une piste d'amélioration pour éviter les données aberrantes ou manquante, serait d'utiliser la reconnaissance d’image pour les étiquettes.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Si l'outil permettant d'effectuer la reconnaissance optique de caractères est assez fiable, cela aiderai grandement à automatiser l'entrée des données.</a:t>
            </a:r>
          </a:p>
          <a:p>
            <a:pPr marL="0" lvl="0" indent="0" algn="l" rtl="0">
              <a:spcBef>
                <a:spcPts val="0"/>
              </a:spcBef>
              <a:spcAft>
                <a:spcPts val="0"/>
              </a:spcAft>
              <a:buNone/>
            </a:pPr>
            <a:endParaRPr lang="fr-FR" dirty="0"/>
          </a:p>
          <a:p>
            <a:pPr marL="0" lvl="0" indent="0" algn="l" rtl="0">
              <a:spcBef>
                <a:spcPts val="0"/>
              </a:spcBef>
              <a:spcAft>
                <a:spcPts val="0"/>
              </a:spcAft>
              <a:buNone/>
            </a:pPr>
            <a:r>
              <a:rPr lang="fr-FR" b="0" i="0" dirty="0">
                <a:solidFill>
                  <a:srgbClr val="464646"/>
                </a:solidFill>
                <a:effectLst/>
                <a:latin typeface="Source Sans Pro" panose="020B0503030403020204" pitchFamily="34" charset="0"/>
              </a:rPr>
              <a:t>Python-tesseract est un outil de reconnaissance optique de caractères (OCR) pour python. Il peut reconnaitre le texte intégré dans les images.</a:t>
            </a:r>
          </a:p>
          <a:p>
            <a:pPr marL="0" lvl="0" indent="0" algn="l" rtl="0">
              <a:spcBef>
                <a:spcPts val="0"/>
              </a:spcBef>
              <a:spcAft>
                <a:spcPts val="0"/>
              </a:spcAft>
              <a:buNone/>
            </a:pPr>
            <a:r>
              <a:rPr lang="fr-FR" b="0" i="0" dirty="0">
                <a:solidFill>
                  <a:srgbClr val="464646"/>
                </a:solidFill>
                <a:effectLst/>
                <a:latin typeface="Source Sans Pro" panose="020B0503030403020204" pitchFamily="34" charset="0"/>
              </a:rPr>
              <a:t>Comme le montre l’exemple, ce genre d’outil a l’air assez facile d’utilisation.</a:t>
            </a:r>
          </a:p>
          <a:p>
            <a:pPr marL="0" lvl="0" indent="0" algn="l" rtl="0">
              <a:spcBef>
                <a:spcPts val="0"/>
              </a:spcBef>
              <a:spcAft>
                <a:spcPts val="0"/>
              </a:spcAft>
              <a:buNone/>
            </a:pPr>
            <a:endParaRPr lang="en-US" b="0" i="0" dirty="0">
              <a:solidFill>
                <a:srgbClr val="464646"/>
              </a:solidFill>
              <a:effectLst/>
              <a:latin typeface="Source Sans Pro" panose="020B0503030403020204" pitchFamily="34" charset="0"/>
            </a:endParaRPr>
          </a:p>
          <a:p>
            <a:pPr marL="0" lvl="0" indent="0" algn="l" rtl="0">
              <a:spcBef>
                <a:spcPts val="0"/>
              </a:spcBef>
              <a:spcAft>
                <a:spcPts val="0"/>
              </a:spcAft>
              <a:buNone/>
            </a:pPr>
            <a:r>
              <a:rPr lang="en-US" b="0" i="0" dirty="0">
                <a:solidFill>
                  <a:srgbClr val="464646"/>
                </a:solidFill>
                <a:effectLst/>
                <a:latin typeface="Source Sans Pro" panose="020B0503030403020204" pitchFamily="34" charset="0"/>
              </a:rPr>
              <a:t>Pour conclure, je dirais</a:t>
            </a:r>
            <a:r>
              <a:rPr lang="fr-FR" b="0" i="0" dirty="0">
                <a:solidFill>
                  <a:srgbClr val="464646"/>
                </a:solidFill>
                <a:effectLst/>
                <a:latin typeface="Source Sans Pro" panose="020B0503030403020204" pitchFamily="34" charset="0"/>
              </a:rPr>
              <a:t> que c</a:t>
            </a:r>
            <a:r>
              <a:rPr lang="fr-FR" dirty="0"/>
              <a:t>’était un projet très intéressant et amusant.</a:t>
            </a: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484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Arial" panose="020B0604020202020204" pitchFamily="34" charset="0"/>
                <a:cs typeface="Arial" panose="020B0604020202020204" pitchFamily="34" charset="0"/>
              </a:rPr>
              <a:t>Pour cette mission, nous devons exploiter la base de données d’Open Food </a:t>
            </a:r>
            <a:r>
              <a:rPr lang="fr-FR" dirty="0" err="1">
                <a:latin typeface="Arial" panose="020B0604020202020204" pitchFamily="34" charset="0"/>
                <a:cs typeface="Arial" panose="020B0604020202020204" pitchFamily="34" charset="0"/>
              </a:rPr>
              <a:t>Facts</a:t>
            </a:r>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CLICK</a:t>
            </a:r>
          </a:p>
          <a:p>
            <a:pPr marL="0" lvl="0" indent="0" algn="l" rtl="0">
              <a:spcBef>
                <a:spcPts val="0"/>
              </a:spcBef>
              <a:spcAft>
                <a:spcPts val="0"/>
              </a:spcAft>
              <a:buNone/>
            </a:pPr>
            <a:br>
              <a:rPr lang="fr-FR" dirty="0">
                <a:latin typeface="Arial" panose="020B0604020202020204" pitchFamily="34" charset="0"/>
                <a:cs typeface="Arial" panose="020B0604020202020204" pitchFamily="34" charset="0"/>
              </a:rPr>
            </a:br>
            <a:r>
              <a:rPr lang="fr-FR" b="0" i="0" dirty="0">
                <a:solidFill>
                  <a:srgbClr val="4D5156"/>
                </a:solidFill>
                <a:effectLst/>
                <a:latin typeface="Arial" panose="020B0604020202020204" pitchFamily="34" charset="0"/>
                <a:cs typeface="Arial" panose="020B0604020202020204" pitchFamily="34" charset="0"/>
              </a:rPr>
              <a:t>Open Food </a:t>
            </a:r>
            <a:r>
              <a:rPr lang="fr-FR" b="0" i="0" dirty="0" err="1">
                <a:solidFill>
                  <a:srgbClr val="4D5156"/>
                </a:solidFill>
                <a:effectLst/>
                <a:latin typeface="Arial" panose="020B0604020202020204" pitchFamily="34" charset="0"/>
                <a:cs typeface="Arial" panose="020B0604020202020204" pitchFamily="34" charset="0"/>
              </a:rPr>
              <a:t>Facts</a:t>
            </a:r>
            <a:r>
              <a:rPr lang="fr-FR" b="0" i="0" dirty="0">
                <a:solidFill>
                  <a:srgbClr val="4D5156"/>
                </a:solidFill>
                <a:effectLst/>
                <a:latin typeface="Arial" panose="020B0604020202020204" pitchFamily="34" charset="0"/>
                <a:cs typeface="Arial" panose="020B0604020202020204" pitchFamily="34" charset="0"/>
              </a:rPr>
              <a:t> est un projet collaboratif dont le but est de constituer une base de données libre et ouverte sur les produits alimentaires commercialisés dans le monde entier.</a:t>
            </a:r>
          </a:p>
          <a:p>
            <a:pPr marL="0" lvl="0" indent="0" algn="l" rtl="0">
              <a:spcBef>
                <a:spcPts val="0"/>
              </a:spcBef>
              <a:spcAft>
                <a:spcPts val="0"/>
              </a:spcAft>
              <a:buNone/>
            </a:pPr>
            <a:br>
              <a:rPr lang="fr-FR" b="0" i="0" dirty="0">
                <a:solidFill>
                  <a:srgbClr val="4D5156"/>
                </a:solidFill>
                <a:effectLst/>
                <a:latin typeface="Arial" panose="020B0604020202020204" pitchFamily="34" charset="0"/>
                <a:cs typeface="Arial" panose="020B0604020202020204" pitchFamily="34" charset="0"/>
              </a:rPr>
            </a:br>
            <a:r>
              <a:rPr lang="fr-FR" b="0" i="0" dirty="0">
                <a:solidFill>
                  <a:srgbClr val="4D5156"/>
                </a:solidFill>
                <a:effectLst/>
                <a:latin typeface="Arial" panose="020B0604020202020204" pitchFamily="34" charset="0"/>
                <a:cs typeface="Arial" panose="020B0604020202020204" pitchFamily="34" charset="0"/>
              </a:rPr>
              <a:t>N</a:t>
            </a:r>
            <a:r>
              <a:rPr lang="fr-FR" dirty="0">
                <a:latin typeface="Arial" panose="020B0604020202020204" pitchFamily="34" charset="0"/>
                <a:cs typeface="Arial" panose="020B0604020202020204" pitchFamily="34" charset="0"/>
              </a:rPr>
              <a:t>ous réaliserons une première exploration et visualisation des données, afin de fournir une plateforme </a:t>
            </a:r>
            <a:r>
              <a:rPr lang="fr-FR" b="1" dirty="0">
                <a:latin typeface="Arial" panose="020B0604020202020204" pitchFamily="34" charset="0"/>
                <a:cs typeface="Arial" panose="020B0604020202020204" pitchFamily="34" charset="0"/>
              </a:rPr>
              <a:t>CLICK</a:t>
            </a:r>
            <a:r>
              <a:rPr lang="fr-FR" dirty="0">
                <a:latin typeface="Arial" panose="020B0604020202020204" pitchFamily="34" charset="0"/>
                <a:cs typeface="Arial" panose="020B0604020202020204" pitchFamily="34" charset="0"/>
              </a:rPr>
              <a:t> pour que les agents </a:t>
            </a:r>
            <a:r>
              <a:rPr lang="fr-FR" b="1" dirty="0">
                <a:latin typeface="Arial" panose="020B0604020202020204" pitchFamily="34" charset="0"/>
                <a:cs typeface="Arial" panose="020B0604020202020204" pitchFamily="34" charset="0"/>
              </a:rPr>
              <a:t>CLICK</a:t>
            </a:r>
            <a:r>
              <a:rPr lang="fr-FR" dirty="0">
                <a:latin typeface="Arial" panose="020B0604020202020204" pitchFamily="34" charset="0"/>
                <a:cs typeface="Arial" panose="020B0604020202020204" pitchFamily="34" charset="0"/>
              </a:rPr>
              <a:t> puissent exploiter les données.</a:t>
            </a:r>
          </a:p>
          <a:p>
            <a:pPr marL="0" lvl="0" indent="0" algn="l" rtl="0">
              <a:spcBef>
                <a:spcPts val="0"/>
              </a:spcBef>
              <a:spcAft>
                <a:spcPts val="0"/>
              </a:spcAft>
              <a:buNone/>
            </a:pPr>
            <a:endParaRPr lang="fr-FR"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fr-FR" dirty="0">
                <a:latin typeface="Arial" panose="020B0604020202020204" pitchFamily="34" charset="0"/>
                <a:cs typeface="Arial" panose="020B0604020202020204" pitchFamily="34" charset="0"/>
              </a:rPr>
              <a:t>L’objectif est donc de fournir une plateforme interactive aux agents de santé publique sans qu’ils aient besoin de toucher à la programmation pour qu’ils puissent mener leurs études.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504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Arial" panose="020B0604020202020204" pitchFamily="34" charset="0"/>
                <a:cs typeface="Arial" panose="020B0604020202020204" pitchFamily="34" charset="0"/>
              </a:rPr>
              <a:t>Nous allons maintenant passer à la présentation du jeu de données</a:t>
            </a:r>
            <a:endParaRPr lang="fr-FR"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853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jeu de donnée est constitué de plus de 320 000 lignes et de 162 colonnes.</a:t>
            </a:r>
            <a:r>
              <a:rPr lang="fr-FR" b="0" i="0" dirty="0">
                <a:solidFill>
                  <a:srgbClr val="000000"/>
                </a:solidFill>
                <a:effectLst/>
                <a:latin typeface="Arial"/>
              </a:rPr>
              <a:t> </a:t>
            </a:r>
            <a:r>
              <a:rPr lang="fr-FR" b="0" i="0" dirty="0">
                <a:solidFill>
                  <a:srgbClr val="222222"/>
                </a:solidFill>
                <a:effectLst/>
                <a:latin typeface="Helvetica Neue" panose="020B0604020202020204" charset="0"/>
              </a:rPr>
              <a:t>Certains champs sont obligatoires et d'autres sont optionnels.</a:t>
            </a:r>
          </a:p>
          <a:p>
            <a:pPr marL="0" lvl="0" indent="0" algn="l" rtl="0">
              <a:spcBef>
                <a:spcPts val="0"/>
              </a:spcBef>
              <a:spcAft>
                <a:spcPts val="0"/>
              </a:spcAft>
              <a:buNone/>
            </a:pPr>
            <a:endParaRPr lang="fr-FR" b="0" i="0" dirty="0">
              <a:solidFill>
                <a:srgbClr val="222222"/>
              </a:solidFill>
              <a:effectLst/>
              <a:latin typeface="Helvetica Neue" panose="020B0604020202020204" charset="0"/>
            </a:endParaRPr>
          </a:p>
          <a:p>
            <a:pPr marL="0" lvl="0" indent="0" algn="l" rtl="0">
              <a:spcBef>
                <a:spcPts val="0"/>
              </a:spcBef>
              <a:spcAft>
                <a:spcPts val="0"/>
              </a:spcAft>
              <a:buNone/>
            </a:pPr>
            <a:r>
              <a:rPr lang="fr-FR" b="0" i="0" dirty="0">
                <a:solidFill>
                  <a:srgbClr val="222222"/>
                </a:solidFill>
                <a:effectLst/>
                <a:latin typeface="Helvetica Neue" panose="020B0604020202020204" charset="0"/>
              </a:rPr>
              <a:t>Parmi les champs obligatoires figurent les valeurs nutritionnelles qui sont présents sur le paquet, pour 100g ou 100 ml.</a:t>
            </a:r>
          </a:p>
          <a:p>
            <a:pPr marL="0" lvl="0" indent="0" algn="l" rtl="0">
              <a:spcBef>
                <a:spcPts val="0"/>
              </a:spcBef>
              <a:spcAft>
                <a:spcPts val="0"/>
              </a:spcAft>
              <a:buNone/>
            </a:pPr>
            <a:r>
              <a:rPr lang="fr-FR" b="0" i="0" dirty="0">
                <a:solidFill>
                  <a:srgbClr val="222222"/>
                </a:solidFill>
                <a:effectLst/>
                <a:latin typeface="Helvetica Neue" panose="020B0604020202020204" charset="0"/>
              </a:rPr>
              <a:t>Ce sont les compositions principales que l’on retrouve dans quasiment tous les aliments.</a:t>
            </a:r>
          </a:p>
          <a:p>
            <a:pPr marL="0" lvl="0" indent="0" algn="l" rtl="0">
              <a:spcBef>
                <a:spcPts val="0"/>
              </a:spcBef>
              <a:spcAft>
                <a:spcPts val="0"/>
              </a:spcAft>
              <a:buNone/>
            </a:pPr>
            <a:endParaRPr lang="fr-FR" b="0" i="0" dirty="0">
              <a:solidFill>
                <a:srgbClr val="222222"/>
              </a:solidFill>
              <a:effectLst/>
              <a:latin typeface="Helvetica Neue" panose="020B0604020202020204" charset="0"/>
            </a:endParaRPr>
          </a:p>
          <a:p>
            <a:pPr marL="0" lvl="0" indent="0" algn="l" rtl="0">
              <a:spcBef>
                <a:spcPts val="0"/>
              </a:spcBef>
              <a:spcAft>
                <a:spcPts val="0"/>
              </a:spcAft>
              <a:buNone/>
            </a:pPr>
            <a:r>
              <a:rPr lang="fr-FR" b="0" i="0" dirty="0">
                <a:solidFill>
                  <a:srgbClr val="222222"/>
                </a:solidFill>
                <a:effectLst/>
                <a:latin typeface="Helvetica Neue" panose="020B0604020202020204" charset="0"/>
              </a:rPr>
              <a:t>Pour les champs optionnels, on retrouve les labels, le nutri-score ou encore les vitamines.</a:t>
            </a:r>
            <a:endParaRPr lang="fr-FR" dirty="0"/>
          </a:p>
        </p:txBody>
      </p:sp>
    </p:spTree>
    <p:extLst>
      <p:ext uri="{BB962C8B-B14F-4D97-AF65-F5344CB8AC3E}">
        <p14:creationId xmlns:p14="http://schemas.microsoft.com/office/powerpoint/2010/main" val="216246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Voici la matrice des valeurs manquantes dans le jeu de données.</a:t>
            </a:r>
          </a:p>
          <a:p>
            <a:pPr marL="0" lvl="0" indent="0" algn="l" rtl="0">
              <a:spcBef>
                <a:spcPts val="0"/>
              </a:spcBef>
              <a:spcAft>
                <a:spcPts val="0"/>
              </a:spcAft>
              <a:buNone/>
            </a:pPr>
            <a:endParaRPr lang="fr-FR" dirty="0"/>
          </a:p>
          <a:p>
            <a:pPr marL="0" lvl="0" indent="0" algn="l" rtl="0">
              <a:spcBef>
                <a:spcPts val="0"/>
              </a:spcBef>
              <a:spcAft>
                <a:spcPts val="0"/>
              </a:spcAft>
              <a:buNone/>
            </a:pPr>
            <a:r>
              <a:rPr lang="fr-FR" b="0" i="0" dirty="0">
                <a:solidFill>
                  <a:srgbClr val="000000"/>
                </a:solidFill>
                <a:effectLst/>
                <a:latin typeface="Helvetica Neue" panose="020B0604020202020204" charset="0"/>
              </a:rPr>
              <a:t>Chaque colonne représente une colonne du jeu de données. Les parties blanches représentent les données manquantes.</a:t>
            </a:r>
          </a:p>
          <a:p>
            <a:pPr marL="0" lvl="0" indent="0" algn="l" rtl="0">
              <a:spcBef>
                <a:spcPts val="0"/>
              </a:spcBef>
              <a:spcAft>
                <a:spcPts val="0"/>
              </a:spcAft>
              <a:buNone/>
            </a:pPr>
            <a:endParaRPr lang="fr-FR" b="0" i="0" dirty="0">
              <a:solidFill>
                <a:srgbClr val="000000"/>
              </a:solidFill>
              <a:effectLst/>
              <a:latin typeface="Helvetica Neue"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Helvetica Neue" panose="020B0604020202020204" charset="0"/>
              </a:rPr>
              <a:t>Il y a énormément de colonnes dont la proportion de valeurs manquantes est très élevée. Cela est dû au fait que ces colonnes représentent des compositions très détaillées de nutriments, qui ne sont pas systématiquement renseignés. Ces colonnes font partie des champs qui ne sont pas obligatoires à remplir lors de l'entrée des données sur Open Food </a:t>
            </a:r>
            <a:r>
              <a:rPr lang="fr-FR" b="0" i="0" dirty="0" err="1">
                <a:solidFill>
                  <a:srgbClr val="000000"/>
                </a:solidFill>
                <a:effectLst/>
                <a:latin typeface="Helvetica Neue" panose="020B0604020202020204" charset="0"/>
              </a:rPr>
              <a:t>Facts</a:t>
            </a:r>
            <a:r>
              <a:rPr lang="fr-FR" b="0" i="0" dirty="0">
                <a:solidFill>
                  <a:srgbClr val="000000"/>
                </a:solidFill>
                <a:effectLst/>
                <a:latin typeface="Helvetica Neue" panose="020B0604020202020204" charset="0"/>
              </a:rPr>
              <a:t>.</a:t>
            </a:r>
            <a:endParaRPr lang="fr-FR" dirty="0"/>
          </a:p>
        </p:txBody>
      </p:sp>
    </p:spTree>
    <p:extLst>
      <p:ext uri="{BB962C8B-B14F-4D97-AF65-F5344CB8AC3E}">
        <p14:creationId xmlns:p14="http://schemas.microsoft.com/office/powerpoint/2010/main" val="55956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solidFill>
                  <a:srgbClr val="000000"/>
                </a:solidFill>
                <a:effectLst/>
                <a:latin typeface="Arial" panose="020B0604020202020204" pitchFamily="34" charset="0"/>
                <a:cs typeface="Arial" panose="020B0604020202020204" pitchFamily="34" charset="0"/>
              </a:rPr>
              <a:t>Il faudra donc procéder à un nettoyage des données. Pour procéder à ce nettoyage, on devra passer par plusieurs étapes.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093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Il y a dans un premier temps l’identification des valeurs manquantes et des doublons. Pour les valeurs manquantes, il peut s’agir de colonne toute entière ou de ligne entière vide.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Une fois que les valeurs manquantes ont été identifiées, on passe au traitements de ces valeurs manquantes qu’on verra après avec l’imputation.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Et pour terminer le nettoyage des données, on verra que des valeurs aberrantes sont présents dans le jeu de données avec notamment des valeurs négatifs et des valeur supérieur à 100 pour les variable au 100g.</a:t>
            </a:r>
          </a:p>
        </p:txBody>
      </p:sp>
    </p:spTree>
    <p:extLst>
      <p:ext uri="{BB962C8B-B14F-4D97-AF65-F5344CB8AC3E}">
        <p14:creationId xmlns:p14="http://schemas.microsoft.com/office/powerpoint/2010/main" val="192763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rot="-679074">
            <a:off x="7424169" y="1110641"/>
            <a:ext cx="265609" cy="34947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389031" y="-184381"/>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2519519" y="9493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8336996">
            <a:off x="4243138" y="-22224"/>
            <a:ext cx="467049" cy="47300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3778801">
            <a:off x="8116057" y="3817380"/>
            <a:ext cx="580177" cy="58740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2488733">
            <a:off x="6365042" y="2437342"/>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6617181" y="4283744"/>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txBox="1">
            <a:spLocks noGrp="1"/>
          </p:cNvSpPr>
          <p:nvPr>
            <p:ph type="ctrTitle"/>
          </p:nvPr>
        </p:nvSpPr>
        <p:spPr>
          <a:xfrm>
            <a:off x="1676400" y="1412350"/>
            <a:ext cx="4637700" cy="2318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21" name="Google Shape;21;p2"/>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73523" y="349101"/>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5760012" y="159538"/>
            <a:ext cx="971255" cy="101198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rot="3741321">
            <a:off x="5765601" y="-92132"/>
            <a:ext cx="547361" cy="56037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67953" y="1365498"/>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331131" y="20511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rot="10592599">
            <a:off x="3091737" y="4454947"/>
            <a:ext cx="1090400" cy="80998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rot="-7924870">
            <a:off x="339964" y="303293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rot="-1232320">
            <a:off x="908097" y="2912232"/>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rot="5969070">
            <a:off x="976107" y="4357729"/>
            <a:ext cx="825137" cy="835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rot="1319022">
            <a:off x="-115268" y="1393270"/>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220874" y="-212399"/>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rot="-9290225">
            <a:off x="5567287" y="240208"/>
            <a:ext cx="943922" cy="103796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831654">
            <a:off x="2857171" y="4159157"/>
            <a:ext cx="1190515" cy="106886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1232584">
            <a:off x="956194" y="3077566"/>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2062504">
            <a:off x="499387" y="2832699"/>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34338" y="402317"/>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rot="-7406387">
            <a:off x="1005078" y="4425379"/>
            <a:ext cx="609879" cy="93752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6461285" y="4408739"/>
            <a:ext cx="953706" cy="858029"/>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2" name="Google Shape;42;p2"/>
          <p:cNvSpPr/>
          <p:nvPr/>
        </p:nvSpPr>
        <p:spPr>
          <a:xfrm rot="3778908">
            <a:off x="8250490" y="3581090"/>
            <a:ext cx="405505" cy="713678"/>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3" name="Google Shape;43;p2"/>
          <p:cNvSpPr/>
          <p:nvPr/>
        </p:nvSpPr>
        <p:spPr>
          <a:xfrm rot="8336858">
            <a:off x="4172244" y="-119327"/>
            <a:ext cx="588749" cy="690936"/>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4" name="Google Shape;44;p2"/>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5" name="Google Shape;45;p2"/>
          <p:cNvSpPr/>
          <p:nvPr/>
        </p:nvSpPr>
        <p:spPr>
          <a:xfrm>
            <a:off x="6400478" y="2182183"/>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6" name="Google Shape;46;p2"/>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7" name="Google Shape;47;p2"/>
          <p:cNvSpPr/>
          <p:nvPr/>
        </p:nvSpPr>
        <p:spPr>
          <a:xfrm rot="788743">
            <a:off x="7507728" y="1267182"/>
            <a:ext cx="341357" cy="3494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rot="788424">
            <a:off x="7600966" y="1268367"/>
            <a:ext cx="222930" cy="24052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rot="-3998065">
            <a:off x="7374395" y="1063551"/>
            <a:ext cx="267634" cy="28875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rot="575490">
            <a:off x="8469081" y="3874407"/>
            <a:ext cx="345878" cy="608736"/>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51"/>
        <p:cNvGrpSpPr/>
        <p:nvPr/>
      </p:nvGrpSpPr>
      <p:grpSpPr>
        <a:xfrm>
          <a:off x="0" y="0"/>
          <a:ext cx="0" cy="0"/>
          <a:chOff x="0" y="0"/>
          <a:chExt cx="0" cy="0"/>
        </a:xfrm>
      </p:grpSpPr>
      <p:sp>
        <p:nvSpPr>
          <p:cNvPr id="52" name="Google Shape;52;p3"/>
          <p:cNvSpPr/>
          <p:nvPr/>
        </p:nvSpPr>
        <p:spPr>
          <a:xfrm rot="2523318">
            <a:off x="218693" y="-460740"/>
            <a:ext cx="5327395" cy="545403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txBox="1">
            <a:spLocks noGrp="1"/>
          </p:cNvSpPr>
          <p:nvPr>
            <p:ph type="ctrTitle"/>
          </p:nvPr>
        </p:nvSpPr>
        <p:spPr>
          <a:xfrm>
            <a:off x="685800" y="1583350"/>
            <a:ext cx="4437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3"/>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55" name="Google Shape;55;p3"/>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rot="-2488733">
            <a:off x="8249054" y="3830167"/>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rot="10491037">
            <a:off x="6391016" y="2371566"/>
            <a:ext cx="971233" cy="1011962"/>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rot="-7367623">
            <a:off x="6851320" y="3054382"/>
            <a:ext cx="547355" cy="56036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rot="1200934">
            <a:off x="6601793" y="2246758"/>
            <a:ext cx="943967" cy="103801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6" name="Google Shape;66;p3"/>
          <p:cNvSpPr/>
          <p:nvPr/>
        </p:nvSpPr>
        <p:spPr>
          <a:xfrm>
            <a:off x="8284491" y="3575008"/>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7" name="Google Shape;67;p3"/>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8" name="Google Shape;68;p3"/>
          <p:cNvSpPr/>
          <p:nvPr/>
        </p:nvSpPr>
        <p:spPr>
          <a:xfrm>
            <a:off x="6582643" y="4211269"/>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713131" y="44905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6414486" y="4183251"/>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7377098" y="1171526"/>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7237913" y="1224742"/>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rot="-7924870">
            <a:off x="7177227" y="-14177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rot="-1232320">
            <a:off x="7745360" y="-262468"/>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rot="-1232584">
            <a:off x="7793456" y="-97134"/>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2062504">
            <a:off x="7336649" y="-342001"/>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5668109" y="395336"/>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6267194" y="1081021"/>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rot="1319022">
            <a:off x="5820795" y="423107"/>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4"/>
        <p:cNvGrpSpPr/>
        <p:nvPr/>
      </p:nvGrpSpPr>
      <p:grpSpPr>
        <a:xfrm>
          <a:off x="0" y="0"/>
          <a:ext cx="0" cy="0"/>
          <a:chOff x="0" y="0"/>
          <a:chExt cx="0" cy="0"/>
        </a:xfrm>
      </p:grpSpPr>
      <p:sp>
        <p:nvSpPr>
          <p:cNvPr id="125" name="Google Shape;12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
        <p:nvSpPr>
          <p:cNvPr id="126" name="Google Shape;126;p5"/>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5"/>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5"/>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5"/>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5"/>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5"/>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5"/>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5"/>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5"/>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5"/>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5"/>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5"/>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5"/>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5"/>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5"/>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5"/>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5"/>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5"/>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5"/>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5"/>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5"/>
          <p:cNvSpPr txBox="1">
            <a:spLocks noGrp="1"/>
          </p:cNvSpPr>
          <p:nvPr>
            <p:ph type="body" idx="1"/>
          </p:nvPr>
        </p:nvSpPr>
        <p:spPr>
          <a:xfrm>
            <a:off x="457200" y="1428750"/>
            <a:ext cx="5984700" cy="31704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solidFill>
          <a:schemeClr val="accent5"/>
        </a:solidFill>
        <a:effectLst/>
      </p:bgPr>
    </p:bg>
    <p:spTree>
      <p:nvGrpSpPr>
        <p:cNvPr id="1" name="Shape 149"/>
        <p:cNvGrpSpPr/>
        <p:nvPr/>
      </p:nvGrpSpPr>
      <p:grpSpPr>
        <a:xfrm>
          <a:off x="0" y="0"/>
          <a:ext cx="0" cy="0"/>
          <a:chOff x="0" y="0"/>
          <a:chExt cx="0" cy="0"/>
        </a:xfrm>
      </p:grpSpPr>
      <p:sp>
        <p:nvSpPr>
          <p:cNvPr id="150" name="Google Shape;150;p6"/>
          <p:cNvSpPr/>
          <p:nvPr/>
        </p:nvSpPr>
        <p:spPr>
          <a:xfrm>
            <a:off x="0" y="-124"/>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a:t>
            </a:fld>
            <a:endParaRPr dirty="0"/>
          </a:p>
        </p:txBody>
      </p:sp>
      <p:sp>
        <p:nvSpPr>
          <p:cNvPr id="152" name="Google Shape;152;p6"/>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txBox="1">
            <a:spLocks noGrp="1"/>
          </p:cNvSpPr>
          <p:nvPr>
            <p:ph type="title"/>
          </p:nvPr>
        </p:nvSpPr>
        <p:spPr>
          <a:xfrm>
            <a:off x="457200" y="663175"/>
            <a:ext cx="3599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6"/>
          <p:cNvSpPr txBox="1">
            <a:spLocks noGrp="1"/>
          </p:cNvSpPr>
          <p:nvPr>
            <p:ph type="body" idx="1"/>
          </p:nvPr>
        </p:nvSpPr>
        <p:spPr>
          <a:xfrm>
            <a:off x="457200" y="1428750"/>
            <a:ext cx="3599700" cy="3170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sz="2400"/>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8" name="Google Shape;21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
        <p:nvSpPr>
          <p:cNvPr id="219" name="Google Shape;219;p9"/>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9"/>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9"/>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9"/>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9"/>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9"/>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9"/>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9"/>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9"/>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9"/>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9"/>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9"/>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9"/>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9"/>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9"/>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9"/>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9"/>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9"/>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9"/>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9"/>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9"/>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0"/>
        <p:cNvGrpSpPr/>
        <p:nvPr/>
      </p:nvGrpSpPr>
      <p:grpSpPr>
        <a:xfrm>
          <a:off x="0" y="0"/>
          <a:ext cx="0" cy="0"/>
          <a:chOff x="0" y="0"/>
          <a:chExt cx="0" cy="0"/>
        </a:xfrm>
      </p:grpSpPr>
      <p:sp>
        <p:nvSpPr>
          <p:cNvPr id="261" name="Google Shape;26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
        <p:nvSpPr>
          <p:cNvPr id="262" name="Google Shape;262;p11"/>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1"/>
          <p:cNvSpPr/>
          <p:nvPr/>
        </p:nvSpPr>
        <p:spPr>
          <a:xfrm>
            <a:off x="2732253" y="-2124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1"/>
          <p:cNvSpPr/>
          <p:nvPr/>
        </p:nvSpPr>
        <p:spPr>
          <a:xfrm>
            <a:off x="2837180" y="121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1"/>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1"/>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1"/>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1"/>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1"/>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1"/>
          <p:cNvSpPr/>
          <p:nvPr/>
        </p:nvSpPr>
        <p:spPr>
          <a:xfrm rot="2711984">
            <a:off x="48085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1"/>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1"/>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1"/>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11"/>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11"/>
          <p:cNvSpPr/>
          <p:nvPr/>
        </p:nvSpPr>
        <p:spPr>
          <a:xfrm>
            <a:off x="7199212" y="126020"/>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1"/>
          <p:cNvSpPr/>
          <p:nvPr/>
        </p:nvSpPr>
        <p:spPr>
          <a:xfrm rot="3741390">
            <a:off x="7203695" y="-76352"/>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11"/>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11"/>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1"/>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11"/>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11"/>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11"/>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1"/>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1"/>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1"/>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1"/>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1"/>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1"/>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1"/>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1"/>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1"/>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1"/>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3" name="Google Shape;293;p11"/>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4" name="Google Shape;294;p11"/>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5" name="Google Shape;295;p11"/>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6" name="Google Shape;296;p11"/>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7" name="Google Shape;297;p11"/>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8" name="Google Shape;298;p11"/>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1"/>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1"/>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color background 1">
  <p:cSld name="BLANK_1">
    <p:bg>
      <p:bgPr>
        <a:solidFill>
          <a:schemeClr val="accent1"/>
        </a:solidFill>
        <a:effectLst/>
      </p:bgPr>
    </p:bg>
    <p:spTree>
      <p:nvGrpSpPr>
        <p:cNvPr id="1" name="Shape 301"/>
        <p:cNvGrpSpPr/>
        <p:nvPr/>
      </p:nvGrpSpPr>
      <p:grpSpPr>
        <a:xfrm>
          <a:off x="0" y="0"/>
          <a:ext cx="0" cy="0"/>
          <a:chOff x="0" y="0"/>
          <a:chExt cx="0" cy="0"/>
        </a:xfrm>
      </p:grpSpPr>
      <p:sp>
        <p:nvSpPr>
          <p:cNvPr id="302" name="Google Shape;3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a:t>
            </a:fld>
            <a:endParaRPr dirty="0"/>
          </a:p>
        </p:txBody>
      </p:sp>
      <p:sp>
        <p:nvSpPr>
          <p:cNvPr id="303" name="Google Shape;303;p12"/>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2"/>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12"/>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12"/>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12"/>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2"/>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2"/>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2"/>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2"/>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2"/>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3" name="Google Shape;313;p12"/>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4" name="Google Shape;314;p12"/>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5" name="Google Shape;315;p12"/>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6" name="Google Shape;316;p12"/>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7" name="Google Shape;317;p12"/>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8" name="Google Shape;318;p12"/>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2"/>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color background 2">
  <p:cSld name="BLANK_1_1">
    <p:bg>
      <p:bgPr>
        <a:solidFill>
          <a:srgbClr val="FF7B59"/>
        </a:solidFill>
        <a:effectLst/>
      </p:bgPr>
    </p:bg>
    <p:spTree>
      <p:nvGrpSpPr>
        <p:cNvPr id="1" name="Shape 320"/>
        <p:cNvGrpSpPr/>
        <p:nvPr/>
      </p:nvGrpSpPr>
      <p:grpSpPr>
        <a:xfrm>
          <a:off x="0" y="0"/>
          <a:ext cx="0" cy="0"/>
          <a:chOff x="0" y="0"/>
          <a:chExt cx="0" cy="0"/>
        </a:xfrm>
      </p:grpSpPr>
      <p:sp>
        <p:nvSpPr>
          <p:cNvPr id="321" name="Google Shape;32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a:t>
            </a:fld>
            <a:endParaRPr dirty="0"/>
          </a:p>
        </p:txBody>
      </p:sp>
      <p:sp>
        <p:nvSpPr>
          <p:cNvPr id="322" name="Google Shape;322;p13"/>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3"/>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3"/>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3"/>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3"/>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3"/>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3"/>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3"/>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3"/>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63"/>
        <p:cNvGrpSpPr/>
        <p:nvPr/>
      </p:nvGrpSpPr>
      <p:grpSpPr>
        <a:xfrm>
          <a:off x="0" y="0"/>
          <a:ext cx="0" cy="0"/>
          <a:chOff x="0" y="0"/>
          <a:chExt cx="0" cy="0"/>
        </a:xfrm>
      </p:grpSpPr>
      <p:sp>
        <p:nvSpPr>
          <p:cNvPr id="164" name="Google Shape;164;p7"/>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7"/>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7"/>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7"/>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7"/>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7"/>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7"/>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7"/>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7"/>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7"/>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7"/>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7"/>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7"/>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7"/>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7"/>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7"/>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7"/>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7"/>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7"/>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7"/>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7"/>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7"/>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6" name="Google Shape;186;p7"/>
          <p:cNvSpPr txBox="1">
            <a:spLocks noGrp="1"/>
          </p:cNvSpPr>
          <p:nvPr>
            <p:ph type="body" idx="1"/>
          </p:nvPr>
        </p:nvSpPr>
        <p:spPr>
          <a:xfrm>
            <a:off x="457200" y="1430050"/>
            <a:ext cx="3167700" cy="323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7" name="Google Shape;187;p7"/>
          <p:cNvSpPr txBox="1">
            <a:spLocks noGrp="1"/>
          </p:cNvSpPr>
          <p:nvPr>
            <p:ph type="body" idx="2"/>
          </p:nvPr>
        </p:nvSpPr>
        <p:spPr>
          <a:xfrm>
            <a:off x="3815603" y="1430050"/>
            <a:ext cx="3167700" cy="323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8" name="Google Shape;18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extLst>
      <p:ext uri="{BB962C8B-B14F-4D97-AF65-F5344CB8AC3E}">
        <p14:creationId xmlns:p14="http://schemas.microsoft.com/office/powerpoint/2010/main" val="154722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5984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1pPr>
            <a:lvl2pPr lvl="1">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2pPr>
            <a:lvl3pPr lvl="2">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3pPr>
            <a:lvl4pPr lvl="3">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4pPr>
            <a:lvl5pPr lvl="4">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5pPr>
            <a:lvl6pPr lvl="5">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6pPr>
            <a:lvl7pPr lvl="6">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7pPr>
            <a:lvl8pPr lvl="7">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8pPr>
            <a:lvl9pPr lvl="8">
              <a:spcBef>
                <a:spcPts val="0"/>
              </a:spcBef>
              <a:spcAft>
                <a:spcPts val="0"/>
              </a:spcAft>
              <a:buClr>
                <a:schemeClr val="dk1"/>
              </a:buClr>
              <a:buSzPts val="3000"/>
              <a:buFont typeface="Shadows Into Light Two"/>
              <a:buNone/>
              <a:defRPr sz="3000">
                <a:solidFill>
                  <a:schemeClr val="dk1"/>
                </a:solidFill>
                <a:latin typeface="Shadows Into Light Two"/>
                <a:ea typeface="Shadows Into Light Two"/>
                <a:cs typeface="Shadows Into Light Two"/>
                <a:sym typeface="Shadows Into Light Two"/>
              </a:defRPr>
            </a:lvl9pPr>
          </a:lstStyle>
          <a:p>
            <a:endParaRPr/>
          </a:p>
        </p:txBody>
      </p:sp>
      <p:sp>
        <p:nvSpPr>
          <p:cNvPr id="7" name="Google Shape;7;p1"/>
          <p:cNvSpPr txBox="1">
            <a:spLocks noGrp="1"/>
          </p:cNvSpPr>
          <p:nvPr>
            <p:ph type="body" idx="1"/>
          </p:nvPr>
        </p:nvSpPr>
        <p:spPr>
          <a:xfrm>
            <a:off x="457200" y="1428750"/>
            <a:ext cx="5984700" cy="31704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accent1"/>
              </a:buClr>
              <a:buSzPts val="2600"/>
              <a:buFont typeface="Chivo Light"/>
              <a:buChar char="༝"/>
              <a:defRPr sz="2600">
                <a:solidFill>
                  <a:schemeClr val="dk1"/>
                </a:solidFill>
                <a:latin typeface="Chivo Light"/>
                <a:ea typeface="Chivo Light"/>
                <a:cs typeface="Chivo Light"/>
                <a:sym typeface="Chivo Light"/>
              </a:defRPr>
            </a:lvl1pPr>
            <a:lvl2pPr marL="914400" lvl="1" indent="-393700">
              <a:spcBef>
                <a:spcPts val="0"/>
              </a:spcBef>
              <a:spcAft>
                <a:spcPts val="0"/>
              </a:spcAft>
              <a:buClr>
                <a:schemeClr val="dk2"/>
              </a:buClr>
              <a:buSzPts val="2600"/>
              <a:buFont typeface="Chivo Light"/>
              <a:buChar char="○"/>
              <a:defRPr sz="2600">
                <a:solidFill>
                  <a:schemeClr val="dk1"/>
                </a:solidFill>
                <a:latin typeface="Chivo Light"/>
                <a:ea typeface="Chivo Light"/>
                <a:cs typeface="Chivo Light"/>
                <a:sym typeface="Chivo Light"/>
              </a:defRPr>
            </a:lvl2pPr>
            <a:lvl3pPr marL="1371600" lvl="2" indent="-393700">
              <a:spcBef>
                <a:spcPts val="0"/>
              </a:spcBef>
              <a:spcAft>
                <a:spcPts val="0"/>
              </a:spcAft>
              <a:buClr>
                <a:schemeClr val="dk2"/>
              </a:buClr>
              <a:buSzPts val="2600"/>
              <a:buFont typeface="Chivo Light"/>
              <a:buChar char="■"/>
              <a:defRPr sz="2600">
                <a:solidFill>
                  <a:schemeClr val="dk1"/>
                </a:solidFill>
                <a:latin typeface="Chivo Light"/>
                <a:ea typeface="Chivo Light"/>
                <a:cs typeface="Chivo Light"/>
                <a:sym typeface="Chivo Light"/>
              </a:defRPr>
            </a:lvl3pPr>
            <a:lvl4pPr marL="1828800" lvl="3"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4pPr>
            <a:lvl5pPr marL="2286000" lvl="4"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5pPr>
            <a:lvl6pPr marL="2743200" lvl="5"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6pPr>
            <a:lvl7pPr marL="3200400" lvl="6"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7pPr>
            <a:lvl8pPr marL="3657600" lvl="7"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8pPr>
            <a:lvl9pPr marL="4114800" lvl="8" indent="-393700">
              <a:spcBef>
                <a:spcPts val="0"/>
              </a:spcBef>
              <a:spcAft>
                <a:spcPts val="0"/>
              </a:spcAft>
              <a:buClr>
                <a:schemeClr val="dk1"/>
              </a:buClr>
              <a:buSzPts val="2600"/>
              <a:buFont typeface="Chivo Light"/>
              <a:buChar char="■"/>
              <a:defRPr sz="2600">
                <a:solidFill>
                  <a:schemeClr val="dk1"/>
                </a:solidFill>
                <a:latin typeface="Chivo Light"/>
                <a:ea typeface="Chivo Light"/>
                <a:cs typeface="Chivo Light"/>
                <a:sym typeface="Chivo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latin typeface="Chivo Light"/>
                <a:ea typeface="Chivo Light"/>
                <a:cs typeface="Chivo Light"/>
                <a:sym typeface="Chivo Light"/>
              </a:defRPr>
            </a:lvl1pPr>
            <a:lvl2pPr lvl="1" algn="r">
              <a:buNone/>
              <a:defRPr sz="1300">
                <a:solidFill>
                  <a:schemeClr val="dk1"/>
                </a:solidFill>
                <a:latin typeface="Chivo Light"/>
                <a:ea typeface="Chivo Light"/>
                <a:cs typeface="Chivo Light"/>
                <a:sym typeface="Chivo Light"/>
              </a:defRPr>
            </a:lvl2pPr>
            <a:lvl3pPr lvl="2" algn="r">
              <a:buNone/>
              <a:defRPr sz="1300">
                <a:solidFill>
                  <a:schemeClr val="dk1"/>
                </a:solidFill>
                <a:latin typeface="Chivo Light"/>
                <a:ea typeface="Chivo Light"/>
                <a:cs typeface="Chivo Light"/>
                <a:sym typeface="Chivo Light"/>
              </a:defRPr>
            </a:lvl3pPr>
            <a:lvl4pPr lvl="3" algn="r">
              <a:buNone/>
              <a:defRPr sz="1300">
                <a:solidFill>
                  <a:schemeClr val="dk1"/>
                </a:solidFill>
                <a:latin typeface="Chivo Light"/>
                <a:ea typeface="Chivo Light"/>
                <a:cs typeface="Chivo Light"/>
                <a:sym typeface="Chivo Light"/>
              </a:defRPr>
            </a:lvl4pPr>
            <a:lvl5pPr lvl="4" algn="r">
              <a:buNone/>
              <a:defRPr sz="1300">
                <a:solidFill>
                  <a:schemeClr val="dk1"/>
                </a:solidFill>
                <a:latin typeface="Chivo Light"/>
                <a:ea typeface="Chivo Light"/>
                <a:cs typeface="Chivo Light"/>
                <a:sym typeface="Chivo Light"/>
              </a:defRPr>
            </a:lvl5pPr>
            <a:lvl6pPr lvl="5" algn="r">
              <a:buNone/>
              <a:defRPr sz="1300">
                <a:solidFill>
                  <a:schemeClr val="dk1"/>
                </a:solidFill>
                <a:latin typeface="Chivo Light"/>
                <a:ea typeface="Chivo Light"/>
                <a:cs typeface="Chivo Light"/>
                <a:sym typeface="Chivo Light"/>
              </a:defRPr>
            </a:lvl6pPr>
            <a:lvl7pPr lvl="6" algn="r">
              <a:buNone/>
              <a:defRPr sz="1300">
                <a:solidFill>
                  <a:schemeClr val="dk1"/>
                </a:solidFill>
                <a:latin typeface="Chivo Light"/>
                <a:ea typeface="Chivo Light"/>
                <a:cs typeface="Chivo Light"/>
                <a:sym typeface="Chivo Light"/>
              </a:defRPr>
            </a:lvl7pPr>
            <a:lvl8pPr lvl="7" algn="r">
              <a:buNone/>
              <a:defRPr sz="1300">
                <a:solidFill>
                  <a:schemeClr val="dk1"/>
                </a:solidFill>
                <a:latin typeface="Chivo Light"/>
                <a:ea typeface="Chivo Light"/>
                <a:cs typeface="Chivo Light"/>
                <a:sym typeface="Chivo Light"/>
              </a:defRPr>
            </a:lvl8pPr>
            <a:lvl9pPr lvl="8" algn="r">
              <a:buNone/>
              <a:defRPr sz="1300">
                <a:solidFill>
                  <a:schemeClr val="dk1"/>
                </a:solidFill>
                <a:latin typeface="Chivo Light"/>
                <a:ea typeface="Chivo Light"/>
                <a:cs typeface="Chivo Light"/>
                <a:sym typeface="Chivo Light"/>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8" r:id="rId7"/>
    <p:sldLayoutId id="2147483659" r:id="rId8"/>
    <p:sldLayoutId id="2147483661"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10/16/15712361593236_1200px-Sante-publique-France-logo.svg.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hyperlink" Target="https://user.oc-static.com/upload/2019/10/16/15712361593236_1200px-Sante-publique-France-logo.svg.png" TargetMode="Externa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4"/>
          <p:cNvSpPr txBox="1">
            <a:spLocks noGrp="1"/>
          </p:cNvSpPr>
          <p:nvPr>
            <p:ph type="ctrTitle"/>
          </p:nvPr>
        </p:nvSpPr>
        <p:spPr>
          <a:xfrm>
            <a:off x="1676400" y="485542"/>
            <a:ext cx="4637700" cy="231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OpenFoodFacts</a:t>
            </a:r>
            <a:endParaRPr dirty="0"/>
          </a:p>
        </p:txBody>
      </p:sp>
      <p:pic>
        <p:nvPicPr>
          <p:cNvPr id="3" name="Picture 2" descr="Santé publique France logo">
            <a:hlinkClick r:id="rId3"/>
            <a:extLst>
              <a:ext uri="{FF2B5EF4-FFF2-40B4-BE49-F238E27FC236}">
                <a16:creationId xmlns:a16="http://schemas.microsoft.com/office/drawing/2014/main" id="{ED6D82F7-D645-406D-84A4-0C55253B0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443" y="2379543"/>
            <a:ext cx="1877848" cy="10591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ésultat de recherche d'images pour &quot;openfoodfact&quot;">
            <a:extLst>
              <a:ext uri="{FF2B5EF4-FFF2-40B4-BE49-F238E27FC236}">
                <a16:creationId xmlns:a16="http://schemas.microsoft.com/office/drawing/2014/main" id="{9D300491-46F3-4800-AFB0-1734298F30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3884" y="2460162"/>
            <a:ext cx="1296565" cy="8978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ctrTitle" idx="4294967295"/>
          </p:nvPr>
        </p:nvSpPr>
        <p:spPr>
          <a:xfrm>
            <a:off x="1519675" y="571800"/>
            <a:ext cx="610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FFD03C"/>
                </a:solidFill>
              </a:rPr>
              <a:t>16</a:t>
            </a:r>
            <a:endParaRPr sz="3600" dirty="0">
              <a:solidFill>
                <a:srgbClr val="FFD03C"/>
              </a:solidFill>
            </a:endParaRPr>
          </a:p>
        </p:txBody>
      </p:sp>
      <p:sp>
        <p:nvSpPr>
          <p:cNvPr id="468" name="Google Shape;468;p29"/>
          <p:cNvSpPr txBox="1">
            <a:spLocks noGrp="1"/>
          </p:cNvSpPr>
          <p:nvPr>
            <p:ph type="subTitle" idx="4294967295"/>
          </p:nvPr>
        </p:nvSpPr>
        <p:spPr>
          <a:xfrm>
            <a:off x="1519675" y="1182708"/>
            <a:ext cx="610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Colonnes vides</a:t>
            </a:r>
            <a:endParaRPr sz="2400" dirty="0"/>
          </a:p>
        </p:txBody>
      </p:sp>
      <p:sp>
        <p:nvSpPr>
          <p:cNvPr id="469" name="Google Shape;469;p29"/>
          <p:cNvSpPr txBox="1">
            <a:spLocks noGrp="1"/>
          </p:cNvSpPr>
          <p:nvPr>
            <p:ph type="ctrTitle" idx="4294967295"/>
          </p:nvPr>
        </p:nvSpPr>
        <p:spPr>
          <a:xfrm>
            <a:off x="1519675" y="3200693"/>
            <a:ext cx="610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FF7B59"/>
                </a:solidFill>
              </a:rPr>
              <a:t>22</a:t>
            </a:r>
            <a:endParaRPr sz="3600" dirty="0">
              <a:solidFill>
                <a:srgbClr val="FF7B59"/>
              </a:solidFill>
            </a:endParaRPr>
          </a:p>
        </p:txBody>
      </p:sp>
      <p:sp>
        <p:nvSpPr>
          <p:cNvPr id="470" name="Google Shape;470;p29"/>
          <p:cNvSpPr txBox="1">
            <a:spLocks noGrp="1"/>
          </p:cNvSpPr>
          <p:nvPr>
            <p:ph type="subTitle" idx="4294967295"/>
          </p:nvPr>
        </p:nvSpPr>
        <p:spPr>
          <a:xfrm>
            <a:off x="1519675" y="3811601"/>
            <a:ext cx="610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Lignes en double</a:t>
            </a:r>
            <a:endParaRPr sz="2400" dirty="0"/>
          </a:p>
        </p:txBody>
      </p:sp>
      <p:sp>
        <p:nvSpPr>
          <p:cNvPr id="471" name="Google Shape;471;p29"/>
          <p:cNvSpPr txBox="1">
            <a:spLocks noGrp="1"/>
          </p:cNvSpPr>
          <p:nvPr>
            <p:ph type="ctrTitle" idx="4294967295"/>
          </p:nvPr>
        </p:nvSpPr>
        <p:spPr>
          <a:xfrm>
            <a:off x="1519675" y="1886247"/>
            <a:ext cx="610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FFA105"/>
                </a:solidFill>
              </a:rPr>
              <a:t>0</a:t>
            </a:r>
            <a:endParaRPr sz="3600" dirty="0">
              <a:solidFill>
                <a:srgbClr val="FFA105"/>
              </a:solidFill>
            </a:endParaRPr>
          </a:p>
        </p:txBody>
      </p:sp>
      <p:sp>
        <p:nvSpPr>
          <p:cNvPr id="472" name="Google Shape;472;p29"/>
          <p:cNvSpPr txBox="1">
            <a:spLocks noGrp="1"/>
          </p:cNvSpPr>
          <p:nvPr>
            <p:ph type="subTitle" idx="4294967295"/>
          </p:nvPr>
        </p:nvSpPr>
        <p:spPr>
          <a:xfrm>
            <a:off x="1519675" y="2497155"/>
            <a:ext cx="610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Lignes vides</a:t>
            </a:r>
            <a:endParaRPr sz="2400" dirty="0"/>
          </a:p>
        </p:txBody>
      </p:sp>
      <p:sp>
        <p:nvSpPr>
          <p:cNvPr id="473" name="Google Shape;473;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69262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12DBD84-5E65-449C-AD86-F622A4EFED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
        <p:nvSpPr>
          <p:cNvPr id="5" name="Google Shape;644;p41">
            <a:extLst>
              <a:ext uri="{FF2B5EF4-FFF2-40B4-BE49-F238E27FC236}">
                <a16:creationId xmlns:a16="http://schemas.microsoft.com/office/drawing/2014/main" id="{1AFB34A9-CFAD-4E69-BD8F-78C0166C23DF}"/>
              </a:ext>
            </a:extLst>
          </p:cNvPr>
          <p:cNvSpPr txBox="1"/>
          <p:nvPr/>
        </p:nvSpPr>
        <p:spPr>
          <a:xfrm>
            <a:off x="3229741" y="827690"/>
            <a:ext cx="2684517" cy="664123"/>
          </a:xfrm>
          <a:prstGeom prst="rect">
            <a:avLst/>
          </a:prstGeom>
          <a:noFill/>
          <a:ln>
            <a:noFill/>
          </a:ln>
        </p:spPr>
        <p:txBody>
          <a:bodyPr spcFirstLastPara="1" wrap="square" lIns="0" tIns="0" rIns="0" bIns="0" anchor="b" anchorCtr="0">
            <a:noAutofit/>
          </a:bodyPr>
          <a:lstStyle/>
          <a:p>
            <a:pPr lvl="0" algn="ctr"/>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Imputation</a:t>
            </a:r>
            <a:endParaRPr lang="fr-FR" sz="900" dirty="0">
              <a:solidFill>
                <a:schemeClr val="dk1"/>
              </a:solidFill>
              <a:latin typeface="Chivo"/>
              <a:ea typeface="Chivo"/>
              <a:cs typeface="Chivo"/>
              <a:sym typeface="Chivo"/>
            </a:endParaRPr>
          </a:p>
        </p:txBody>
      </p:sp>
      <p:pic>
        <p:nvPicPr>
          <p:cNvPr id="7" name="Image 6">
            <a:extLst>
              <a:ext uri="{FF2B5EF4-FFF2-40B4-BE49-F238E27FC236}">
                <a16:creationId xmlns:a16="http://schemas.microsoft.com/office/drawing/2014/main" id="{B2097E62-30D9-4B12-B2F3-7CA7C6287603}"/>
              </a:ext>
            </a:extLst>
          </p:cNvPr>
          <p:cNvPicPr>
            <a:picLocks noChangeAspect="1"/>
          </p:cNvPicPr>
          <p:nvPr/>
        </p:nvPicPr>
        <p:blipFill>
          <a:blip r:embed="rId3"/>
          <a:stretch>
            <a:fillRect/>
          </a:stretch>
        </p:blipFill>
        <p:spPr>
          <a:xfrm>
            <a:off x="1866521" y="1807912"/>
            <a:ext cx="5410955" cy="895475"/>
          </a:xfrm>
          <a:prstGeom prst="rect">
            <a:avLst/>
          </a:prstGeom>
        </p:spPr>
      </p:pic>
      <p:pic>
        <p:nvPicPr>
          <p:cNvPr id="9" name="Image 8">
            <a:extLst>
              <a:ext uri="{FF2B5EF4-FFF2-40B4-BE49-F238E27FC236}">
                <a16:creationId xmlns:a16="http://schemas.microsoft.com/office/drawing/2014/main" id="{3FFDC8A7-7036-49DA-B265-93805118E8E3}"/>
              </a:ext>
            </a:extLst>
          </p:cNvPr>
          <p:cNvPicPr>
            <a:picLocks noChangeAspect="1"/>
          </p:cNvPicPr>
          <p:nvPr/>
        </p:nvPicPr>
        <p:blipFill>
          <a:blip r:embed="rId4"/>
          <a:stretch>
            <a:fillRect/>
          </a:stretch>
        </p:blipFill>
        <p:spPr>
          <a:xfrm>
            <a:off x="1866521" y="2727122"/>
            <a:ext cx="3762900" cy="362001"/>
          </a:xfrm>
          <a:prstGeom prst="rect">
            <a:avLst/>
          </a:prstGeom>
        </p:spPr>
      </p:pic>
    </p:spTree>
    <p:extLst>
      <p:ext uri="{BB962C8B-B14F-4D97-AF65-F5344CB8AC3E}">
        <p14:creationId xmlns:p14="http://schemas.microsoft.com/office/powerpoint/2010/main" val="79428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10" name="ZoneTexte 9">
            <a:extLst>
              <a:ext uri="{FF2B5EF4-FFF2-40B4-BE49-F238E27FC236}">
                <a16:creationId xmlns:a16="http://schemas.microsoft.com/office/drawing/2014/main" id="{C9C1A742-0F64-49F2-97FE-D2A277E0A5CC}"/>
              </a:ext>
            </a:extLst>
          </p:cNvPr>
          <p:cNvSpPr txBox="1"/>
          <p:nvPr/>
        </p:nvSpPr>
        <p:spPr>
          <a:xfrm>
            <a:off x="2762363" y="333898"/>
            <a:ext cx="3619272"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2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Valeurs manquantes</a:t>
            </a:r>
          </a:p>
        </p:txBody>
      </p:sp>
      <p:pic>
        <p:nvPicPr>
          <p:cNvPr id="5" name="Picture 6">
            <a:extLst>
              <a:ext uri="{FF2B5EF4-FFF2-40B4-BE49-F238E27FC236}">
                <a16:creationId xmlns:a16="http://schemas.microsoft.com/office/drawing/2014/main" id="{58148D7D-E4B5-4216-95B1-616E90FE9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8" y="1294727"/>
            <a:ext cx="10117698" cy="345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35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13</a:t>
            </a:fld>
            <a:endParaRPr>
              <a:solidFill>
                <a:srgbClr val="FFFFFF"/>
              </a:solidFill>
            </a:endParaRPr>
          </a:p>
        </p:txBody>
      </p:sp>
      <p:sp>
        <p:nvSpPr>
          <p:cNvPr id="10" name="ZoneTexte 9">
            <a:extLst>
              <a:ext uri="{FF2B5EF4-FFF2-40B4-BE49-F238E27FC236}">
                <a16:creationId xmlns:a16="http://schemas.microsoft.com/office/drawing/2014/main" id="{C9C1A742-0F64-49F2-97FE-D2A277E0A5CC}"/>
              </a:ext>
            </a:extLst>
          </p:cNvPr>
          <p:cNvSpPr txBox="1"/>
          <p:nvPr/>
        </p:nvSpPr>
        <p:spPr>
          <a:xfrm>
            <a:off x="2762363" y="333898"/>
            <a:ext cx="3619272"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2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Valeurs manquantes</a:t>
            </a:r>
          </a:p>
        </p:txBody>
      </p:sp>
      <p:pic>
        <p:nvPicPr>
          <p:cNvPr id="5" name="Picture 6">
            <a:extLst>
              <a:ext uri="{FF2B5EF4-FFF2-40B4-BE49-F238E27FC236}">
                <a16:creationId xmlns:a16="http://schemas.microsoft.com/office/drawing/2014/main" id="{58148D7D-E4B5-4216-95B1-616E90FE9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473" y="2983614"/>
            <a:ext cx="6227057" cy="2126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8A350C4-984C-4223-8E24-241FE610C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470" y="857117"/>
            <a:ext cx="6195561" cy="212649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64AF2891-D85E-4FE3-A527-7E88B09BEF6E}"/>
              </a:ext>
            </a:extLst>
          </p:cNvPr>
          <p:cNvSpPr txBox="1"/>
          <p:nvPr/>
        </p:nvSpPr>
        <p:spPr>
          <a:xfrm>
            <a:off x="587219" y="3862196"/>
            <a:ext cx="74780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1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Après</a:t>
            </a:r>
          </a:p>
        </p:txBody>
      </p:sp>
      <p:sp>
        <p:nvSpPr>
          <p:cNvPr id="9" name="ZoneTexte 8">
            <a:extLst>
              <a:ext uri="{FF2B5EF4-FFF2-40B4-BE49-F238E27FC236}">
                <a16:creationId xmlns:a16="http://schemas.microsoft.com/office/drawing/2014/main" id="{A8DC078F-7CAD-411E-B231-C7A7AE503692}"/>
              </a:ext>
            </a:extLst>
          </p:cNvPr>
          <p:cNvSpPr txBox="1"/>
          <p:nvPr/>
        </p:nvSpPr>
        <p:spPr>
          <a:xfrm>
            <a:off x="587219" y="1735699"/>
            <a:ext cx="74780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1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Avant</a:t>
            </a:r>
          </a:p>
        </p:txBody>
      </p:sp>
    </p:spTree>
    <p:extLst>
      <p:ext uri="{BB962C8B-B14F-4D97-AF65-F5344CB8AC3E}">
        <p14:creationId xmlns:p14="http://schemas.microsoft.com/office/powerpoint/2010/main" val="1173287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5" name="Image 4">
            <a:extLst>
              <a:ext uri="{FF2B5EF4-FFF2-40B4-BE49-F238E27FC236}">
                <a16:creationId xmlns:a16="http://schemas.microsoft.com/office/drawing/2014/main" id="{D8F48099-CB7F-4E03-9FA5-B56BD6FD78B5}"/>
              </a:ext>
            </a:extLst>
          </p:cNvPr>
          <p:cNvPicPr>
            <a:picLocks noChangeAspect="1"/>
          </p:cNvPicPr>
          <p:nvPr/>
        </p:nvPicPr>
        <p:blipFill>
          <a:blip r:embed="rId3"/>
          <a:stretch>
            <a:fillRect/>
          </a:stretch>
        </p:blipFill>
        <p:spPr>
          <a:xfrm>
            <a:off x="516654" y="1683327"/>
            <a:ext cx="8110692" cy="2520319"/>
          </a:xfrm>
          <a:prstGeom prst="rect">
            <a:avLst/>
          </a:prstGeom>
        </p:spPr>
      </p:pic>
      <p:sp>
        <p:nvSpPr>
          <p:cNvPr id="351" name="Google Shape;3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44;p41">
            <a:extLst>
              <a:ext uri="{FF2B5EF4-FFF2-40B4-BE49-F238E27FC236}">
                <a16:creationId xmlns:a16="http://schemas.microsoft.com/office/drawing/2014/main" id="{EE23EF5B-C7B1-4E30-BAF3-30BB05A0E913}"/>
              </a:ext>
            </a:extLst>
          </p:cNvPr>
          <p:cNvSpPr txBox="1"/>
          <p:nvPr/>
        </p:nvSpPr>
        <p:spPr>
          <a:xfrm>
            <a:off x="3022600" y="237725"/>
            <a:ext cx="3098800" cy="1191025"/>
          </a:xfrm>
          <a:prstGeom prst="rect">
            <a:avLst/>
          </a:prstGeom>
          <a:noFill/>
          <a:ln>
            <a:noFill/>
          </a:ln>
        </p:spPr>
        <p:txBody>
          <a:bodyPr spcFirstLastPara="1" wrap="square" lIns="0" tIns="0" rIns="0" bIns="0" anchor="b" anchorCtr="0">
            <a:noAutofit/>
          </a:bodyPr>
          <a:lstStyle/>
          <a:p>
            <a:pPr lvl="0" algn="ctr"/>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Valeurs abérrantes</a:t>
            </a:r>
            <a:endParaRPr lang="fr-F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4225675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Google Shape;644;p41">
            <a:extLst>
              <a:ext uri="{FF2B5EF4-FFF2-40B4-BE49-F238E27FC236}">
                <a16:creationId xmlns:a16="http://schemas.microsoft.com/office/drawing/2014/main" id="{EE23EF5B-C7B1-4E30-BAF3-30BB05A0E913}"/>
              </a:ext>
            </a:extLst>
          </p:cNvPr>
          <p:cNvSpPr txBox="1"/>
          <p:nvPr/>
        </p:nvSpPr>
        <p:spPr>
          <a:xfrm>
            <a:off x="3022600" y="237725"/>
            <a:ext cx="3098800" cy="1191025"/>
          </a:xfrm>
          <a:prstGeom prst="rect">
            <a:avLst/>
          </a:prstGeom>
          <a:noFill/>
          <a:ln>
            <a:noFill/>
          </a:ln>
        </p:spPr>
        <p:txBody>
          <a:bodyPr spcFirstLastPara="1" wrap="square" lIns="0" tIns="0" rIns="0" bIns="0" anchor="b" anchorCtr="0">
            <a:noAutofit/>
          </a:bodyPr>
          <a:lstStyle/>
          <a:p>
            <a:pPr lvl="0" algn="ctr"/>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Valeurs abérrantes</a:t>
            </a:r>
            <a:endParaRPr lang="fr-FR" sz="900" dirty="0">
              <a:solidFill>
                <a:schemeClr val="dk1"/>
              </a:solidFill>
              <a:latin typeface="Chivo"/>
              <a:ea typeface="Chivo"/>
              <a:cs typeface="Chivo"/>
              <a:sym typeface="Chivo"/>
            </a:endParaRPr>
          </a:p>
        </p:txBody>
      </p:sp>
      <p:pic>
        <p:nvPicPr>
          <p:cNvPr id="3" name="Image 2">
            <a:extLst>
              <a:ext uri="{FF2B5EF4-FFF2-40B4-BE49-F238E27FC236}">
                <a16:creationId xmlns:a16="http://schemas.microsoft.com/office/drawing/2014/main" id="{F3C070F8-B3DB-4F0C-95A1-5F703BA04C92}"/>
              </a:ext>
            </a:extLst>
          </p:cNvPr>
          <p:cNvPicPr>
            <a:picLocks noChangeAspect="1"/>
          </p:cNvPicPr>
          <p:nvPr/>
        </p:nvPicPr>
        <p:blipFill>
          <a:blip r:embed="rId3"/>
          <a:stretch>
            <a:fillRect/>
          </a:stretch>
        </p:blipFill>
        <p:spPr>
          <a:xfrm>
            <a:off x="464765" y="1700525"/>
            <a:ext cx="8214470" cy="2564351"/>
          </a:xfrm>
          <a:prstGeom prst="rect">
            <a:avLst/>
          </a:prstGeom>
        </p:spPr>
      </p:pic>
    </p:spTree>
    <p:extLst>
      <p:ext uri="{BB962C8B-B14F-4D97-AF65-F5344CB8AC3E}">
        <p14:creationId xmlns:p14="http://schemas.microsoft.com/office/powerpoint/2010/main" val="2450372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0"/>
          <p:cNvSpPr txBox="1">
            <a:spLocks noGrp="1"/>
          </p:cNvSpPr>
          <p:nvPr>
            <p:ph type="ctrTitle" idx="4294967295"/>
          </p:nvPr>
        </p:nvSpPr>
        <p:spPr>
          <a:xfrm>
            <a:off x="1709443" y="2186397"/>
            <a:ext cx="5808675"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Calcul de l’énergie</a:t>
            </a:r>
            <a:endParaRPr sz="6000" dirty="0">
              <a:solidFill>
                <a:srgbClr val="FFFFFF"/>
              </a:solidFill>
            </a:endParaRPr>
          </a:p>
        </p:txBody>
      </p:sp>
      <p:sp>
        <p:nvSpPr>
          <p:cNvPr id="377" name="Google Shape;377;p20"/>
          <p:cNvSpPr txBox="1">
            <a:spLocks noGrp="1"/>
          </p:cNvSpPr>
          <p:nvPr>
            <p:ph type="subTitle" idx="4294967295"/>
          </p:nvPr>
        </p:nvSpPr>
        <p:spPr>
          <a:xfrm>
            <a:off x="804041" y="3305347"/>
            <a:ext cx="7275787"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solidFill>
                  <a:srgbClr val="FFFFFF"/>
                </a:solidFill>
              </a:rPr>
              <a:t>Énergie [kcal] = </a:t>
            </a:r>
            <a:r>
              <a:rPr lang="en-US" sz="1800" b="1" dirty="0">
                <a:solidFill>
                  <a:srgbClr val="FFFFFF"/>
                </a:solidFill>
              </a:rPr>
              <a:t>9</a:t>
            </a:r>
            <a:r>
              <a:rPr lang="en-US" sz="1800" dirty="0">
                <a:solidFill>
                  <a:srgbClr val="FFFFFF"/>
                </a:solidFill>
              </a:rPr>
              <a:t> * Lipides [g] + </a:t>
            </a:r>
            <a:r>
              <a:rPr lang="en-US" sz="1800" b="1" dirty="0">
                <a:solidFill>
                  <a:srgbClr val="FFFFFF"/>
                </a:solidFill>
              </a:rPr>
              <a:t>4</a:t>
            </a:r>
            <a:r>
              <a:rPr lang="en-US" sz="1800" dirty="0">
                <a:solidFill>
                  <a:srgbClr val="FFFFFF"/>
                </a:solidFill>
              </a:rPr>
              <a:t> * Glucides [g] + </a:t>
            </a:r>
            <a:r>
              <a:rPr lang="en-US" sz="1800" b="1" dirty="0">
                <a:solidFill>
                  <a:srgbClr val="FFFFFF"/>
                </a:solidFill>
              </a:rPr>
              <a:t>4</a:t>
            </a:r>
            <a:r>
              <a:rPr lang="en-US" sz="1800" dirty="0">
                <a:solidFill>
                  <a:srgbClr val="FFFFFF"/>
                </a:solidFill>
              </a:rPr>
              <a:t> * Protéines [g] (</a:t>
            </a:r>
            <a:r>
              <a:rPr lang="en-US" sz="1800" b="1" dirty="0">
                <a:solidFill>
                  <a:srgbClr val="FFFFFF"/>
                </a:solidFill>
              </a:rPr>
              <a:t>9</a:t>
            </a:r>
            <a:r>
              <a:rPr lang="en-US" sz="1800" dirty="0">
                <a:solidFill>
                  <a:srgbClr val="FFFFFF"/>
                </a:solidFill>
              </a:rPr>
              <a:t>/</a:t>
            </a:r>
            <a:r>
              <a:rPr lang="en-US" sz="1800" b="1" dirty="0">
                <a:solidFill>
                  <a:srgbClr val="FFFFFF"/>
                </a:solidFill>
              </a:rPr>
              <a:t>4</a:t>
            </a:r>
            <a:r>
              <a:rPr lang="en-US" sz="1800" dirty="0">
                <a:solidFill>
                  <a:srgbClr val="FFFFFF"/>
                </a:solidFill>
              </a:rPr>
              <a:t>/</a:t>
            </a:r>
            <a:r>
              <a:rPr lang="en-US" sz="1800" b="1" dirty="0">
                <a:solidFill>
                  <a:srgbClr val="FFFFFF"/>
                </a:solidFill>
              </a:rPr>
              <a:t>4</a:t>
            </a:r>
            <a:r>
              <a:rPr lang="en-US" sz="1800" dirty="0">
                <a:solidFill>
                  <a:srgbClr val="FFFFFF"/>
                </a:solidFill>
              </a:rPr>
              <a:t>).</a:t>
            </a:r>
          </a:p>
        </p:txBody>
      </p:sp>
      <p:sp>
        <p:nvSpPr>
          <p:cNvPr id="378" name="Google Shape;378;p20"/>
          <p:cNvSpPr/>
          <p:nvPr/>
        </p:nvSpPr>
        <p:spPr>
          <a:xfrm rot="1473024">
            <a:off x="3500505" y="150406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79" name="Google Shape;379;p20"/>
          <p:cNvSpPr/>
          <p:nvPr/>
        </p:nvSpPr>
        <p:spPr>
          <a:xfrm>
            <a:off x="4320541" y="813525"/>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80" name="Google Shape;380;p20"/>
          <p:cNvSpPr/>
          <p:nvPr/>
        </p:nvSpPr>
        <p:spPr>
          <a:xfrm rot="2487194">
            <a:off x="4131961" y="21064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81" name="Google Shape;3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16</a:t>
            </a:fld>
            <a:endParaRPr>
              <a:solidFill>
                <a:srgbClr val="FFFFFF"/>
              </a:solidFill>
            </a:endParaRPr>
          </a:p>
        </p:txBody>
      </p:sp>
      <p:sp>
        <p:nvSpPr>
          <p:cNvPr id="382" name="Google Shape;382;p20"/>
          <p:cNvSpPr/>
          <p:nvPr/>
        </p:nvSpPr>
        <p:spPr>
          <a:xfrm rot="838283">
            <a:off x="4613766" y="717126"/>
            <a:ext cx="1003412" cy="1214304"/>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983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7" name="Google Shape;644;p41">
            <a:extLst>
              <a:ext uri="{FF2B5EF4-FFF2-40B4-BE49-F238E27FC236}">
                <a16:creationId xmlns:a16="http://schemas.microsoft.com/office/drawing/2014/main" id="{EE23EF5B-C7B1-4E30-BAF3-30BB05A0E913}"/>
              </a:ext>
            </a:extLst>
          </p:cNvPr>
          <p:cNvSpPr txBox="1"/>
          <p:nvPr/>
        </p:nvSpPr>
        <p:spPr>
          <a:xfrm>
            <a:off x="3022600" y="237725"/>
            <a:ext cx="3098800" cy="1191025"/>
          </a:xfrm>
          <a:prstGeom prst="rect">
            <a:avLst/>
          </a:prstGeom>
          <a:noFill/>
          <a:ln>
            <a:noFill/>
          </a:ln>
        </p:spPr>
        <p:txBody>
          <a:bodyPr spcFirstLastPara="1" wrap="square" lIns="0" tIns="0" rIns="0" bIns="0" anchor="b" anchorCtr="0">
            <a:noAutofit/>
          </a:bodyPr>
          <a:lstStyle/>
          <a:p>
            <a:pPr lvl="0" algn="ctr"/>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Valeurs abérrantes</a:t>
            </a:r>
            <a:endParaRPr lang="fr-FR" sz="900" dirty="0">
              <a:solidFill>
                <a:schemeClr val="dk1"/>
              </a:solidFill>
              <a:latin typeface="Chivo"/>
              <a:ea typeface="Chivo"/>
              <a:cs typeface="Chivo"/>
              <a:sym typeface="Chivo"/>
            </a:endParaRPr>
          </a:p>
        </p:txBody>
      </p:sp>
      <p:pic>
        <p:nvPicPr>
          <p:cNvPr id="1026" name="Picture 2">
            <a:extLst>
              <a:ext uri="{FF2B5EF4-FFF2-40B4-BE49-F238E27FC236}">
                <a16:creationId xmlns:a16="http://schemas.microsoft.com/office/drawing/2014/main" id="{89E75D89-8F73-4D1D-867C-CA8B041B8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86" y="1668680"/>
            <a:ext cx="4076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DD7C1E-4B1E-4F48-AF07-4C28F2058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615" y="1668681"/>
            <a:ext cx="36576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31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4" name="Google Shape;644;p41">
            <a:extLst>
              <a:ext uri="{FF2B5EF4-FFF2-40B4-BE49-F238E27FC236}">
                <a16:creationId xmlns:a16="http://schemas.microsoft.com/office/drawing/2014/main" id="{4D8DF1DC-A00C-4B36-98D3-A5E43692331C}"/>
              </a:ext>
            </a:extLst>
          </p:cNvPr>
          <p:cNvSpPr txBox="1"/>
          <p:nvPr/>
        </p:nvSpPr>
        <p:spPr>
          <a:xfrm>
            <a:off x="1206538" y="1492654"/>
            <a:ext cx="4319160" cy="1553108"/>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FFA105"/>
                </a:solidFill>
                <a:effectLst/>
                <a:uLnTx/>
                <a:uFillTx/>
                <a:latin typeface="Shadows Into Light Two"/>
                <a:sym typeface="Shadows Into Light Two"/>
              </a:rPr>
              <a:t>4.</a:t>
            </a:r>
          </a:p>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65677F"/>
                </a:solidFill>
                <a:effectLst/>
                <a:uLnTx/>
                <a:uFillTx/>
                <a:latin typeface="Shadows Into Light Two"/>
                <a:sym typeface="Shadows Into Light Two"/>
              </a:rPr>
              <a:t>Exploration des données</a:t>
            </a:r>
            <a:endParaRPr lang="fr-F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111252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457199" y="324213"/>
            <a:ext cx="621949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Top 10 des pays les plus représentés</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050" name="Picture 2">
            <a:extLst>
              <a:ext uri="{FF2B5EF4-FFF2-40B4-BE49-F238E27FC236}">
                <a16:creationId xmlns:a16="http://schemas.microsoft.com/office/drawing/2014/main" id="{B3FC223E-4392-499F-A6A6-991F74E99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291975"/>
            <a:ext cx="6219497" cy="369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856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Roadmap</a:t>
            </a:r>
            <a:endParaRPr dirty="0"/>
          </a:p>
        </p:txBody>
      </p:sp>
      <p:sp>
        <p:nvSpPr>
          <p:cNvPr id="623" name="Google Shape;623;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624" name="Google Shape;624;p41"/>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5" name="Google Shape;625;p41"/>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626" name="Google Shape;626;p41"/>
          <p:cNvGrpSpPr/>
          <p:nvPr/>
        </p:nvGrpSpPr>
        <p:grpSpPr>
          <a:xfrm>
            <a:off x="1786339" y="1703401"/>
            <a:ext cx="473400" cy="473400"/>
            <a:chOff x="1786339" y="1703401"/>
            <a:chExt cx="473400" cy="473400"/>
          </a:xfrm>
        </p:grpSpPr>
        <p:sp>
          <p:nvSpPr>
            <p:cNvPr id="627" name="Google Shape;627;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1</a:t>
              </a:r>
              <a:endParaRPr sz="600" dirty="0">
                <a:solidFill>
                  <a:schemeClr val="dk1"/>
                </a:solidFill>
                <a:latin typeface="Chivo"/>
                <a:ea typeface="Chivo"/>
                <a:cs typeface="Chivo"/>
                <a:sym typeface="Chivo"/>
              </a:endParaRPr>
            </a:p>
          </p:txBody>
        </p:sp>
      </p:grpSp>
      <p:grpSp>
        <p:nvGrpSpPr>
          <p:cNvPr id="629" name="Google Shape;629;p41"/>
          <p:cNvGrpSpPr/>
          <p:nvPr/>
        </p:nvGrpSpPr>
        <p:grpSpPr>
          <a:xfrm>
            <a:off x="3814414" y="1703401"/>
            <a:ext cx="473400" cy="473400"/>
            <a:chOff x="3814414" y="1703401"/>
            <a:chExt cx="473400" cy="473400"/>
          </a:xfrm>
        </p:grpSpPr>
        <p:sp>
          <p:nvSpPr>
            <p:cNvPr id="630" name="Google Shape;630;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3</a:t>
              </a:r>
              <a:endParaRPr sz="600" dirty="0">
                <a:solidFill>
                  <a:schemeClr val="dk1"/>
                </a:solidFill>
                <a:latin typeface="Chivo"/>
                <a:ea typeface="Chivo"/>
                <a:cs typeface="Chivo"/>
                <a:sym typeface="Chivo"/>
              </a:endParaRPr>
            </a:p>
          </p:txBody>
        </p:sp>
      </p:grpSp>
      <p:grpSp>
        <p:nvGrpSpPr>
          <p:cNvPr id="632" name="Google Shape;632;p41"/>
          <p:cNvGrpSpPr/>
          <p:nvPr/>
        </p:nvGrpSpPr>
        <p:grpSpPr>
          <a:xfrm>
            <a:off x="5842489" y="1703401"/>
            <a:ext cx="473400" cy="473400"/>
            <a:chOff x="5842489" y="1703401"/>
            <a:chExt cx="473400" cy="473400"/>
          </a:xfrm>
        </p:grpSpPr>
        <p:sp>
          <p:nvSpPr>
            <p:cNvPr id="633" name="Google Shape;633;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5</a:t>
              </a:r>
              <a:endParaRPr sz="600" dirty="0">
                <a:solidFill>
                  <a:schemeClr val="dk1"/>
                </a:solidFill>
                <a:latin typeface="Chivo"/>
                <a:ea typeface="Chivo"/>
                <a:cs typeface="Chivo"/>
                <a:sym typeface="Chivo"/>
              </a:endParaRPr>
            </a:p>
          </p:txBody>
        </p:sp>
      </p:grpSp>
      <p:grpSp>
        <p:nvGrpSpPr>
          <p:cNvPr id="635" name="Google Shape;635;p41"/>
          <p:cNvGrpSpPr/>
          <p:nvPr/>
        </p:nvGrpSpPr>
        <p:grpSpPr>
          <a:xfrm>
            <a:off x="6880814" y="3576300"/>
            <a:ext cx="473400" cy="473400"/>
            <a:chOff x="6880814" y="3576300"/>
            <a:chExt cx="473400" cy="473400"/>
          </a:xfrm>
        </p:grpSpPr>
        <p:sp>
          <p:nvSpPr>
            <p:cNvPr id="636" name="Google Shape;636;p41"/>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1"/>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6</a:t>
              </a:r>
              <a:endParaRPr sz="600" dirty="0">
                <a:solidFill>
                  <a:schemeClr val="dk1"/>
                </a:solidFill>
                <a:latin typeface="Chivo"/>
                <a:ea typeface="Chivo"/>
                <a:cs typeface="Chivo"/>
                <a:sym typeface="Chivo"/>
              </a:endParaRPr>
            </a:p>
          </p:txBody>
        </p:sp>
      </p:grpSp>
      <p:grpSp>
        <p:nvGrpSpPr>
          <p:cNvPr id="638" name="Google Shape;638;p41"/>
          <p:cNvGrpSpPr/>
          <p:nvPr/>
        </p:nvGrpSpPr>
        <p:grpSpPr>
          <a:xfrm>
            <a:off x="4852739" y="3576300"/>
            <a:ext cx="473400" cy="473400"/>
            <a:chOff x="4852739" y="3576300"/>
            <a:chExt cx="473400" cy="473400"/>
          </a:xfrm>
        </p:grpSpPr>
        <p:sp>
          <p:nvSpPr>
            <p:cNvPr id="639" name="Google Shape;639;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4</a:t>
              </a:r>
              <a:endParaRPr sz="600" dirty="0">
                <a:solidFill>
                  <a:schemeClr val="dk1"/>
                </a:solidFill>
                <a:latin typeface="Chivo"/>
                <a:ea typeface="Chivo"/>
                <a:cs typeface="Chivo"/>
                <a:sym typeface="Chivo"/>
              </a:endParaRPr>
            </a:p>
          </p:txBody>
        </p:sp>
      </p:grpSp>
      <p:grpSp>
        <p:nvGrpSpPr>
          <p:cNvPr id="641" name="Google Shape;641;p41"/>
          <p:cNvGrpSpPr/>
          <p:nvPr/>
        </p:nvGrpSpPr>
        <p:grpSpPr>
          <a:xfrm>
            <a:off x="2824664" y="3576300"/>
            <a:ext cx="473400" cy="473400"/>
            <a:chOff x="2824664" y="3576300"/>
            <a:chExt cx="473400" cy="473400"/>
          </a:xfrm>
        </p:grpSpPr>
        <p:sp>
          <p:nvSpPr>
            <p:cNvPr id="642" name="Google Shape;642;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hivo"/>
                  <a:ea typeface="Chivo"/>
                  <a:cs typeface="Chivo"/>
                  <a:sym typeface="Chivo"/>
                </a:rPr>
                <a:t>2</a:t>
              </a:r>
              <a:endParaRPr sz="600" dirty="0">
                <a:solidFill>
                  <a:schemeClr val="dk1"/>
                </a:solidFill>
                <a:latin typeface="Chivo"/>
                <a:ea typeface="Chivo"/>
                <a:cs typeface="Chivo"/>
                <a:sym typeface="Chivo"/>
              </a:endParaRPr>
            </a:p>
          </p:txBody>
        </p:sp>
      </p:grpSp>
      <p:sp>
        <p:nvSpPr>
          <p:cNvPr id="644" name="Google Shape;644;p41"/>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lvl="0" algn="ctr"/>
            <a:r>
              <a:rPr lang="fr-FR" sz="900" dirty="0">
                <a:solidFill>
                  <a:schemeClr val="dk1"/>
                </a:solidFill>
                <a:latin typeface="Chivo"/>
                <a:ea typeface="Chivo"/>
                <a:cs typeface="Chivo"/>
                <a:sym typeface="Chivo"/>
              </a:rPr>
              <a:t>Présentation de l’appel à projets</a:t>
            </a:r>
            <a:endParaRPr sz="900" dirty="0">
              <a:solidFill>
                <a:schemeClr val="dk1"/>
              </a:solidFill>
              <a:latin typeface="Chivo"/>
              <a:ea typeface="Chivo"/>
              <a:cs typeface="Chivo"/>
              <a:sym typeface="Chivo"/>
            </a:endParaRPr>
          </a:p>
        </p:txBody>
      </p:sp>
      <p:sp>
        <p:nvSpPr>
          <p:cNvPr id="645" name="Google Shape;645;p41"/>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Chivo"/>
                <a:ea typeface="Chivo"/>
                <a:cs typeface="Chivo"/>
                <a:sym typeface="Chivo"/>
              </a:rPr>
              <a:t>Nettoyage des données</a:t>
            </a:r>
            <a:endParaRPr sz="900" dirty="0">
              <a:solidFill>
                <a:schemeClr val="dk1"/>
              </a:solidFill>
              <a:latin typeface="Chivo"/>
              <a:ea typeface="Chivo"/>
              <a:cs typeface="Chivo"/>
              <a:sym typeface="Chivo"/>
            </a:endParaRPr>
          </a:p>
        </p:txBody>
      </p:sp>
      <p:sp>
        <p:nvSpPr>
          <p:cNvPr id="646" name="Google Shape;646;p41"/>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Chivo"/>
                <a:ea typeface="Chivo"/>
                <a:cs typeface="Chivo"/>
                <a:sym typeface="Chivo"/>
              </a:rPr>
              <a:t>Présentation de l’interface intéractive</a:t>
            </a:r>
            <a:endParaRPr sz="900" dirty="0">
              <a:solidFill>
                <a:schemeClr val="dk1"/>
              </a:solidFill>
              <a:latin typeface="Chivo"/>
              <a:ea typeface="Chivo"/>
              <a:cs typeface="Chivo"/>
              <a:sym typeface="Chivo"/>
            </a:endParaRPr>
          </a:p>
        </p:txBody>
      </p:sp>
      <p:sp>
        <p:nvSpPr>
          <p:cNvPr id="647" name="Google Shape;647;p41"/>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Chivo"/>
                <a:ea typeface="Chivo"/>
                <a:cs typeface="Chivo"/>
                <a:sym typeface="Chivo"/>
              </a:rPr>
              <a:t>Présentation du jeu de données</a:t>
            </a:r>
            <a:endParaRPr sz="900" dirty="0">
              <a:solidFill>
                <a:schemeClr val="dk1"/>
              </a:solidFill>
              <a:latin typeface="Chivo"/>
              <a:ea typeface="Chivo"/>
              <a:cs typeface="Chivo"/>
              <a:sym typeface="Chivo"/>
            </a:endParaRPr>
          </a:p>
        </p:txBody>
      </p:sp>
      <p:sp>
        <p:nvSpPr>
          <p:cNvPr id="648" name="Google Shape;648;p41"/>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Chivo"/>
                <a:ea typeface="Chivo"/>
                <a:cs typeface="Chivo"/>
                <a:sym typeface="Chivo"/>
              </a:rPr>
              <a:t>Exploration des données</a:t>
            </a:r>
            <a:endParaRPr sz="900" dirty="0">
              <a:solidFill>
                <a:schemeClr val="dk1"/>
              </a:solidFill>
              <a:latin typeface="Chivo"/>
              <a:ea typeface="Chivo"/>
              <a:cs typeface="Chivo"/>
              <a:sym typeface="Chivo"/>
            </a:endParaRPr>
          </a:p>
        </p:txBody>
      </p:sp>
      <p:sp>
        <p:nvSpPr>
          <p:cNvPr id="649" name="Google Shape;649;p41"/>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Chivo"/>
                <a:ea typeface="Chivo"/>
                <a:cs typeface="Chivo"/>
                <a:sym typeface="Chivo"/>
              </a:rPr>
              <a:t>Conclusion</a:t>
            </a:r>
            <a:endParaRP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310904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457199" y="308447"/>
            <a:ext cx="672399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 de la présence de gras par pays</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6" name="Picture 2">
            <a:extLst>
              <a:ext uri="{FF2B5EF4-FFF2-40B4-BE49-F238E27FC236}">
                <a16:creationId xmlns:a16="http://schemas.microsoft.com/office/drawing/2014/main" id="{F09C1445-9A28-4BA2-A3A8-21BD41E66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299913"/>
            <a:ext cx="6273563" cy="364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2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ZoneTexte 11">
            <a:extLst>
              <a:ext uri="{FF2B5EF4-FFF2-40B4-BE49-F238E27FC236}">
                <a16:creationId xmlns:a16="http://schemas.microsoft.com/office/drawing/2014/main" id="{2CE662EE-663D-4E36-A54B-17459F0F3EF1}"/>
              </a:ext>
            </a:extLst>
          </p:cNvPr>
          <p:cNvSpPr txBox="1"/>
          <p:nvPr/>
        </p:nvSpPr>
        <p:spPr>
          <a:xfrm>
            <a:off x="1549947" y="1037190"/>
            <a:ext cx="6044105" cy="553998"/>
          </a:xfrm>
          <a:prstGeom prst="rect">
            <a:avLst/>
          </a:prstGeom>
          <a:noFill/>
        </p:spPr>
        <p:txBody>
          <a:bodyPr wrap="square">
            <a:spAutoFit/>
          </a:bodyPr>
          <a:lstStyle/>
          <a:p>
            <a:pPr algn="ctr"/>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Analyse de la présence des allergènes</a:t>
            </a:r>
            <a:endParaRPr lang="fr-FR" dirty="0"/>
          </a:p>
        </p:txBody>
      </p:sp>
      <p:pic>
        <p:nvPicPr>
          <p:cNvPr id="4098" name="Picture 2">
            <a:extLst>
              <a:ext uri="{FF2B5EF4-FFF2-40B4-BE49-F238E27FC236}">
                <a16:creationId xmlns:a16="http://schemas.microsoft.com/office/drawing/2014/main" id="{E6F78489-9B02-49F3-8E32-2FFECF28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3" y="1591188"/>
            <a:ext cx="3111492" cy="296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40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3"/>
          <p:cNvSpPr txBox="1">
            <a:spLocks noGrp="1"/>
          </p:cNvSpPr>
          <p:nvPr>
            <p:ph type="title"/>
          </p:nvPr>
        </p:nvSpPr>
        <p:spPr>
          <a:xfrm>
            <a:off x="457200" y="339980"/>
            <a:ext cx="3599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 du nutri-score</a:t>
            </a:r>
            <a:endParaRPr dirty="0"/>
          </a:p>
        </p:txBody>
      </p:sp>
      <p:sp>
        <p:nvSpPr>
          <p:cNvPr id="406" name="Google Shape;40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22</a:t>
            </a:fld>
            <a:endParaRPr>
              <a:solidFill>
                <a:srgbClr val="FFFFFF"/>
              </a:solidFill>
            </a:endParaRPr>
          </a:p>
        </p:txBody>
      </p:sp>
      <p:pic>
        <p:nvPicPr>
          <p:cNvPr id="4" name="Image 3">
            <a:extLst>
              <a:ext uri="{FF2B5EF4-FFF2-40B4-BE49-F238E27FC236}">
                <a16:creationId xmlns:a16="http://schemas.microsoft.com/office/drawing/2014/main" id="{6DD0B9D8-23D1-4F50-AB8A-D79F3E7C3F1C}"/>
              </a:ext>
            </a:extLst>
          </p:cNvPr>
          <p:cNvPicPr>
            <a:picLocks noChangeAspect="1"/>
          </p:cNvPicPr>
          <p:nvPr/>
        </p:nvPicPr>
        <p:blipFill>
          <a:blip r:embed="rId3"/>
          <a:stretch>
            <a:fillRect/>
          </a:stretch>
        </p:blipFill>
        <p:spPr>
          <a:xfrm>
            <a:off x="4283909" y="1473232"/>
            <a:ext cx="5159635" cy="3057562"/>
          </a:xfrm>
          <a:prstGeom prst="rect">
            <a:avLst/>
          </a:prstGeom>
        </p:spPr>
      </p:pic>
      <p:pic>
        <p:nvPicPr>
          <p:cNvPr id="6148" name="Picture 4">
            <a:extLst>
              <a:ext uri="{FF2B5EF4-FFF2-40B4-BE49-F238E27FC236}">
                <a16:creationId xmlns:a16="http://schemas.microsoft.com/office/drawing/2014/main" id="{90D518A3-81DE-4676-B5BB-8AB62E309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12" y="1254176"/>
            <a:ext cx="34956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0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457199" y="308447"/>
            <a:ext cx="672399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 du nutriscore en fonction du gras et du salé</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5122" name="Picture 2">
            <a:extLst>
              <a:ext uri="{FF2B5EF4-FFF2-40B4-BE49-F238E27FC236}">
                <a16:creationId xmlns:a16="http://schemas.microsoft.com/office/drawing/2014/main" id="{F1FD093E-9389-49A9-9427-47F99C855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394" y="1094902"/>
            <a:ext cx="4667604" cy="397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822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457199" y="308447"/>
            <a:ext cx="672399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 du nutriscore en fonction des différentes catégories de produits</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6" name="Image 5">
            <a:extLst>
              <a:ext uri="{FF2B5EF4-FFF2-40B4-BE49-F238E27FC236}">
                <a16:creationId xmlns:a16="http://schemas.microsoft.com/office/drawing/2014/main" id="{BC5ABB6C-45D7-4B48-B6F4-E8FCEADE0C56}"/>
              </a:ext>
            </a:extLst>
          </p:cNvPr>
          <p:cNvPicPr>
            <a:picLocks noChangeAspect="1"/>
          </p:cNvPicPr>
          <p:nvPr/>
        </p:nvPicPr>
        <p:blipFill>
          <a:blip r:embed="rId3"/>
          <a:stretch>
            <a:fillRect/>
          </a:stretch>
        </p:blipFill>
        <p:spPr>
          <a:xfrm>
            <a:off x="558862" y="1340567"/>
            <a:ext cx="6520668" cy="3409284"/>
          </a:xfrm>
          <a:prstGeom prst="rect">
            <a:avLst/>
          </a:prstGeom>
        </p:spPr>
      </p:pic>
    </p:spTree>
    <p:extLst>
      <p:ext uri="{BB962C8B-B14F-4D97-AF65-F5344CB8AC3E}">
        <p14:creationId xmlns:p14="http://schemas.microsoft.com/office/powerpoint/2010/main" val="333071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94678F-73B2-4BCC-86BD-D8BCAC5A871F}"/>
              </a:ext>
            </a:extLst>
          </p:cNvPr>
          <p:cNvSpPr>
            <a:spLocks noGrp="1"/>
          </p:cNvSpPr>
          <p:nvPr>
            <p:ph type="title"/>
          </p:nvPr>
        </p:nvSpPr>
        <p:spPr>
          <a:xfrm>
            <a:off x="457200" y="100343"/>
            <a:ext cx="5984700" cy="857400"/>
          </a:xfrm>
        </p:spPr>
        <p:txBody>
          <a:bodyPr/>
          <a:lstStyle/>
          <a:p>
            <a:pPr algn="ctr"/>
            <a:r>
              <a:rPr lang="fr-FR" sz="2800" dirty="0"/>
              <a:t>Analyse en composantes principales (ACP)</a:t>
            </a:r>
          </a:p>
        </p:txBody>
      </p:sp>
      <p:sp>
        <p:nvSpPr>
          <p:cNvPr id="3" name="Espace réservé du numéro de diapositive 2">
            <a:extLst>
              <a:ext uri="{FF2B5EF4-FFF2-40B4-BE49-F238E27FC236}">
                <a16:creationId xmlns:a16="http://schemas.microsoft.com/office/drawing/2014/main" id="{8B327291-1BB5-404D-BC1B-CDEFDB68F6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a:t>
            </a:fld>
            <a:endParaRPr lang="fr-FR"/>
          </a:p>
        </p:txBody>
      </p:sp>
      <p:pic>
        <p:nvPicPr>
          <p:cNvPr id="10242" name="Picture 2">
            <a:extLst>
              <a:ext uri="{FF2B5EF4-FFF2-40B4-BE49-F238E27FC236}">
                <a16:creationId xmlns:a16="http://schemas.microsoft.com/office/drawing/2014/main" id="{C495A39B-9623-44BB-9981-6BB0D3868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895" y="1330053"/>
            <a:ext cx="4083310" cy="3654676"/>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523BB053-BC45-41AC-95B9-A9AEC0A04069}"/>
              </a:ext>
            </a:extLst>
          </p:cNvPr>
          <p:cNvSpPr txBox="1">
            <a:spLocks/>
          </p:cNvSpPr>
          <p:nvPr/>
        </p:nvSpPr>
        <p:spPr>
          <a:xfrm>
            <a:off x="585952" y="529043"/>
            <a:ext cx="5984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1pPr>
            <a:lvl2pPr marR="0" lvl="1"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2pPr>
            <a:lvl3pPr marR="0" lvl="2"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3pPr>
            <a:lvl4pPr marR="0" lvl="3"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4pPr>
            <a:lvl5pPr marR="0" lvl="4"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5pPr>
            <a:lvl6pPr marR="0" lvl="5"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6pPr>
            <a:lvl7pPr marR="0" lvl="6"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7pPr>
            <a:lvl8pPr marR="0" lvl="7"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8pPr>
            <a:lvl9pPr marR="0" lvl="8"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9pPr>
          </a:lstStyle>
          <a:p>
            <a:pPr algn="ctr"/>
            <a:r>
              <a:rPr lang="fr-FR" sz="1600" dirty="0"/>
              <a:t>Matrice des corrélations</a:t>
            </a:r>
          </a:p>
        </p:txBody>
      </p:sp>
    </p:spTree>
    <p:extLst>
      <p:ext uri="{BB962C8B-B14F-4D97-AF65-F5344CB8AC3E}">
        <p14:creationId xmlns:p14="http://schemas.microsoft.com/office/powerpoint/2010/main" val="26010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94678F-73B2-4BCC-86BD-D8BCAC5A871F}"/>
              </a:ext>
            </a:extLst>
          </p:cNvPr>
          <p:cNvSpPr>
            <a:spLocks noGrp="1"/>
          </p:cNvSpPr>
          <p:nvPr>
            <p:ph type="title"/>
          </p:nvPr>
        </p:nvSpPr>
        <p:spPr>
          <a:xfrm>
            <a:off x="457200" y="100343"/>
            <a:ext cx="5984700" cy="857400"/>
          </a:xfrm>
        </p:spPr>
        <p:txBody>
          <a:bodyPr/>
          <a:lstStyle/>
          <a:p>
            <a:pPr algn="ctr"/>
            <a:r>
              <a:rPr lang="fr-FR" sz="2800" dirty="0"/>
              <a:t>Analyse en composantes principales (ACP)</a:t>
            </a:r>
          </a:p>
        </p:txBody>
      </p:sp>
      <p:sp>
        <p:nvSpPr>
          <p:cNvPr id="3" name="Espace réservé du numéro de diapositive 2">
            <a:extLst>
              <a:ext uri="{FF2B5EF4-FFF2-40B4-BE49-F238E27FC236}">
                <a16:creationId xmlns:a16="http://schemas.microsoft.com/office/drawing/2014/main" id="{8B327291-1BB5-404D-BC1B-CDEFDB68F6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26</a:t>
            </a:fld>
            <a:endParaRPr lang="fr-FR" dirty="0"/>
          </a:p>
        </p:txBody>
      </p:sp>
      <p:pic>
        <p:nvPicPr>
          <p:cNvPr id="11266" name="Picture 2">
            <a:extLst>
              <a:ext uri="{FF2B5EF4-FFF2-40B4-BE49-F238E27FC236}">
                <a16:creationId xmlns:a16="http://schemas.microsoft.com/office/drawing/2014/main" id="{10EE5356-E99E-4ECC-A63F-10B382274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76" y="893723"/>
            <a:ext cx="5093147" cy="405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4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1"/>
          <p:cNvSpPr txBox="1">
            <a:spLocks noGrp="1"/>
          </p:cNvSpPr>
          <p:nvPr>
            <p:ph type="body" idx="1"/>
          </p:nvPr>
        </p:nvSpPr>
        <p:spPr>
          <a:xfrm>
            <a:off x="457200" y="1832386"/>
            <a:ext cx="3167700"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H0</a:t>
            </a:r>
            <a:endParaRPr b="1" dirty="0"/>
          </a:p>
          <a:p>
            <a:pPr marL="0" lvl="0" indent="0" algn="l" rtl="0">
              <a:spcBef>
                <a:spcPts val="600"/>
              </a:spcBef>
              <a:spcAft>
                <a:spcPts val="0"/>
              </a:spcAft>
              <a:buNone/>
            </a:pPr>
            <a:r>
              <a:rPr lang="fr-FR" dirty="0"/>
              <a:t>La proportion de gras est similaire pour chaque groupe</a:t>
            </a:r>
            <a:endParaRPr lang="en-US" dirty="0"/>
          </a:p>
        </p:txBody>
      </p:sp>
      <p:sp>
        <p:nvSpPr>
          <p:cNvPr id="388" name="Google Shape;388;p21"/>
          <p:cNvSpPr txBox="1">
            <a:spLocks noGrp="1"/>
          </p:cNvSpPr>
          <p:nvPr>
            <p:ph type="title"/>
          </p:nvPr>
        </p:nvSpPr>
        <p:spPr>
          <a:xfrm>
            <a:off x="457200" y="974986"/>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Hypothèses</a:t>
            </a:r>
            <a:endParaRPr sz="2800" dirty="0"/>
          </a:p>
        </p:txBody>
      </p:sp>
      <p:sp>
        <p:nvSpPr>
          <p:cNvPr id="389" name="Google Shape;389;p21"/>
          <p:cNvSpPr txBox="1">
            <a:spLocks noGrp="1"/>
          </p:cNvSpPr>
          <p:nvPr>
            <p:ph type="body" idx="2"/>
          </p:nvPr>
        </p:nvSpPr>
        <p:spPr>
          <a:xfrm>
            <a:off x="3815603" y="1832386"/>
            <a:ext cx="3167700"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H1</a:t>
            </a:r>
            <a:endParaRPr b="1" dirty="0"/>
          </a:p>
          <a:p>
            <a:pPr marL="0" lvl="0" indent="0" algn="l" rtl="0">
              <a:spcBef>
                <a:spcPts val="600"/>
              </a:spcBef>
              <a:spcAft>
                <a:spcPts val="0"/>
              </a:spcAft>
              <a:buNone/>
            </a:pPr>
            <a:r>
              <a:rPr lang="fr-FR" dirty="0"/>
              <a:t>Une ou plusieurs proportions sont inégales.</a:t>
            </a:r>
            <a:endParaRPr lang="en-US" dirty="0"/>
          </a:p>
        </p:txBody>
      </p:sp>
      <p:sp>
        <p:nvSpPr>
          <p:cNvPr id="390" name="Google Shape;39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6" name="Google Shape;433;p25">
            <a:extLst>
              <a:ext uri="{FF2B5EF4-FFF2-40B4-BE49-F238E27FC236}">
                <a16:creationId xmlns:a16="http://schemas.microsoft.com/office/drawing/2014/main" id="{758162D2-7DAE-49BB-B49B-2DC2F68294D7}"/>
              </a:ext>
            </a:extLst>
          </p:cNvPr>
          <p:cNvSpPr txBox="1">
            <a:spLocks/>
          </p:cNvSpPr>
          <p:nvPr/>
        </p:nvSpPr>
        <p:spPr>
          <a:xfrm>
            <a:off x="298003" y="117586"/>
            <a:ext cx="6723994"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1pPr>
            <a:lvl2pPr marR="0" lvl="1"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2pPr>
            <a:lvl3pPr marR="0" lvl="2"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3pPr>
            <a:lvl4pPr marR="0" lvl="3"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4pPr>
            <a:lvl5pPr marR="0" lvl="4"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5pPr>
            <a:lvl6pPr marR="0" lvl="5"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6pPr>
            <a:lvl7pPr marR="0" lvl="6"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7pPr>
            <a:lvl8pPr marR="0" lvl="7"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8pPr>
            <a:lvl9pPr marR="0" lvl="8" algn="l" rtl="0">
              <a:lnSpc>
                <a:spcPct val="100000"/>
              </a:lnSpc>
              <a:spcBef>
                <a:spcPts val="0"/>
              </a:spcBef>
              <a:spcAft>
                <a:spcPts val="0"/>
              </a:spcAft>
              <a:buClr>
                <a:schemeClr val="dk1"/>
              </a:buClr>
              <a:buSzPts val="3000"/>
              <a:buFont typeface="Shadows Into Light Two"/>
              <a:buNone/>
              <a:defRPr sz="3000" b="0" i="0" u="none" strike="noStrike" cap="none">
                <a:solidFill>
                  <a:schemeClr val="dk1"/>
                </a:solidFill>
                <a:latin typeface="Shadows Into Light Two"/>
                <a:ea typeface="Shadows Into Light Two"/>
                <a:cs typeface="Shadows Into Light Two"/>
                <a:sym typeface="Shadows Into Light Two"/>
              </a:defRPr>
            </a:lvl9pPr>
          </a:lstStyle>
          <a:p>
            <a:pPr algn="ctr"/>
            <a:r>
              <a:rPr lang="fr-FR" dirty="0"/>
              <a:t>Analyse de la variance (ANOVA)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220717" y="0"/>
            <a:ext cx="672399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 de la variance (ANOVA)</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dirty="0"/>
          </a:p>
        </p:txBody>
      </p:sp>
      <p:pic>
        <p:nvPicPr>
          <p:cNvPr id="12290" name="Picture 2">
            <a:extLst>
              <a:ext uri="{FF2B5EF4-FFF2-40B4-BE49-F238E27FC236}">
                <a16:creationId xmlns:a16="http://schemas.microsoft.com/office/drawing/2014/main" id="{54EA7228-F7D7-4DC1-BC35-50209E459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17" y="857400"/>
            <a:ext cx="5516794" cy="414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78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title"/>
          </p:nvPr>
        </p:nvSpPr>
        <p:spPr>
          <a:xfrm>
            <a:off x="220717" y="0"/>
            <a:ext cx="672399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 de la variance (ANOVA)</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pic>
        <p:nvPicPr>
          <p:cNvPr id="1028" name="Picture 4">
            <a:extLst>
              <a:ext uri="{FF2B5EF4-FFF2-40B4-BE49-F238E27FC236}">
                <a16:creationId xmlns:a16="http://schemas.microsoft.com/office/drawing/2014/main" id="{9FE6732D-40E3-47F3-8EF2-39E796DAD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18" y="857400"/>
            <a:ext cx="6075391" cy="42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2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4" name="Google Shape;644;p41">
            <a:extLst>
              <a:ext uri="{FF2B5EF4-FFF2-40B4-BE49-F238E27FC236}">
                <a16:creationId xmlns:a16="http://schemas.microsoft.com/office/drawing/2014/main" id="{4D8DF1DC-A00C-4B36-98D3-A5E43692331C}"/>
              </a:ext>
            </a:extLst>
          </p:cNvPr>
          <p:cNvSpPr txBox="1"/>
          <p:nvPr/>
        </p:nvSpPr>
        <p:spPr>
          <a:xfrm>
            <a:off x="1253447" y="1521859"/>
            <a:ext cx="4319160" cy="1553108"/>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lang="fr-FR" sz="4400" dirty="0">
                <a:solidFill>
                  <a:srgbClr val="FFA105"/>
                </a:solidFill>
                <a:latin typeface="Shadows Into Light Two"/>
                <a:sym typeface="Shadows Into Light Two"/>
              </a:rPr>
              <a:t>1</a:t>
            </a:r>
            <a:r>
              <a:rPr kumimoji="0" lang="fr-FR" sz="4400" b="0" i="0" u="none" strike="noStrike" kern="0" cap="none" spc="0" normalizeH="0" baseline="0" noProof="0" dirty="0">
                <a:ln>
                  <a:noFill/>
                </a:ln>
                <a:solidFill>
                  <a:srgbClr val="FFA105"/>
                </a:solidFill>
                <a:effectLst/>
                <a:uLnTx/>
                <a:uFillTx/>
                <a:latin typeface="Shadows Into Light Two"/>
                <a:sym typeface="Shadows Into Light Two"/>
              </a:rPr>
              <a:t>.</a:t>
            </a:r>
          </a:p>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65677F"/>
                </a:solidFill>
                <a:effectLst/>
                <a:uLnTx/>
                <a:uFillTx/>
                <a:latin typeface="Shadows Into Light Two"/>
                <a:sym typeface="Shadows Into Light Two"/>
              </a:rPr>
              <a:t>Présentation de l’appel à projet</a:t>
            </a:r>
            <a:endParaRPr lang="fr-F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230907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3" name="Google Shape;55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dirty="0"/>
          </a:p>
        </p:txBody>
      </p:sp>
      <p:sp>
        <p:nvSpPr>
          <p:cNvPr id="17" name="ZoneTexte 16">
            <a:extLst>
              <a:ext uri="{FF2B5EF4-FFF2-40B4-BE49-F238E27FC236}">
                <a16:creationId xmlns:a16="http://schemas.microsoft.com/office/drawing/2014/main" id="{20195876-53DE-4EE9-8A2A-4898EA210D49}"/>
              </a:ext>
            </a:extLst>
          </p:cNvPr>
          <p:cNvSpPr txBox="1"/>
          <p:nvPr/>
        </p:nvSpPr>
        <p:spPr>
          <a:xfrm>
            <a:off x="2625852" y="1164132"/>
            <a:ext cx="3892296" cy="553998"/>
          </a:xfrm>
          <a:prstGeom prst="rect">
            <a:avLst/>
          </a:prstGeom>
          <a:noFill/>
        </p:spPr>
        <p:txBody>
          <a:bodyPr wrap="square">
            <a:spAutoFit/>
          </a:bodyPr>
          <a:lstStyle/>
          <a:p>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Résultats des hypothèses</a:t>
            </a:r>
            <a:endParaRPr lang="fr-FR" dirty="0"/>
          </a:p>
        </p:txBody>
      </p:sp>
      <p:pic>
        <p:nvPicPr>
          <p:cNvPr id="18" name="Image 17">
            <a:extLst>
              <a:ext uri="{FF2B5EF4-FFF2-40B4-BE49-F238E27FC236}">
                <a16:creationId xmlns:a16="http://schemas.microsoft.com/office/drawing/2014/main" id="{5261146B-C005-4657-BD80-8A554DA88B28}"/>
              </a:ext>
            </a:extLst>
          </p:cNvPr>
          <p:cNvPicPr>
            <a:picLocks noChangeAspect="1"/>
          </p:cNvPicPr>
          <p:nvPr/>
        </p:nvPicPr>
        <p:blipFill>
          <a:blip r:embed="rId3"/>
          <a:stretch>
            <a:fillRect/>
          </a:stretch>
        </p:blipFill>
        <p:spPr>
          <a:xfrm>
            <a:off x="1823654" y="2041817"/>
            <a:ext cx="5496692" cy="21815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3" name="Google Shape;55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dirty="0"/>
          </a:p>
        </p:txBody>
      </p:sp>
      <p:sp>
        <p:nvSpPr>
          <p:cNvPr id="17" name="ZoneTexte 16">
            <a:extLst>
              <a:ext uri="{FF2B5EF4-FFF2-40B4-BE49-F238E27FC236}">
                <a16:creationId xmlns:a16="http://schemas.microsoft.com/office/drawing/2014/main" id="{20195876-53DE-4EE9-8A2A-4898EA210D49}"/>
              </a:ext>
            </a:extLst>
          </p:cNvPr>
          <p:cNvSpPr txBox="1"/>
          <p:nvPr/>
        </p:nvSpPr>
        <p:spPr>
          <a:xfrm>
            <a:off x="2625852" y="1164132"/>
            <a:ext cx="3892296" cy="553998"/>
          </a:xfrm>
          <a:prstGeom prst="rect">
            <a:avLst/>
          </a:prstGeom>
          <a:noFill/>
        </p:spPr>
        <p:txBody>
          <a:bodyPr wrap="square">
            <a:spAutoFit/>
          </a:bodyPr>
          <a:lstStyle/>
          <a:p>
            <a:r>
              <a:rPr kumimoji="0" lang="en" sz="3000" b="0" i="0" u="none" strike="noStrike" kern="0" cap="none" spc="0" normalizeH="0" baseline="0" noProof="0" dirty="0">
                <a:ln>
                  <a:noFill/>
                </a:ln>
                <a:solidFill>
                  <a:srgbClr val="65677F"/>
                </a:solidFill>
                <a:effectLst/>
                <a:uLnTx/>
                <a:uFillTx/>
                <a:latin typeface="Shadows Into Light Two"/>
                <a:sym typeface="Shadows Into Light Two"/>
              </a:rPr>
              <a:t>Résultats des hypothèses</a:t>
            </a:r>
            <a:endParaRPr lang="fr-FR" dirty="0"/>
          </a:p>
        </p:txBody>
      </p:sp>
      <p:sp>
        <p:nvSpPr>
          <p:cNvPr id="8" name="ZoneTexte 7">
            <a:extLst>
              <a:ext uri="{FF2B5EF4-FFF2-40B4-BE49-F238E27FC236}">
                <a16:creationId xmlns:a16="http://schemas.microsoft.com/office/drawing/2014/main" id="{6F57AA65-5194-44A6-9986-1745499F9BDD}"/>
              </a:ext>
            </a:extLst>
          </p:cNvPr>
          <p:cNvSpPr txBox="1"/>
          <p:nvPr/>
        </p:nvSpPr>
        <p:spPr>
          <a:xfrm>
            <a:off x="3075293" y="2571749"/>
            <a:ext cx="843564" cy="646331"/>
          </a:xfrm>
          <a:prstGeom prst="rect">
            <a:avLst/>
          </a:prstGeom>
          <a:noFill/>
        </p:spPr>
        <p:txBody>
          <a:bodyPr wrap="square">
            <a:spAutoFit/>
          </a:bodyPr>
          <a:lstStyle/>
          <a:p>
            <a:r>
              <a:rPr kumimoji="0" lang="en" sz="3600" b="1" i="0" u="none" strike="noStrike" kern="0" cap="none" spc="0" normalizeH="0" baseline="0" noProof="0" dirty="0">
                <a:ln>
                  <a:noFill/>
                </a:ln>
                <a:solidFill>
                  <a:srgbClr val="65677F"/>
                </a:solidFill>
                <a:effectLst/>
                <a:uLnTx/>
                <a:uFillTx/>
                <a:latin typeface="Chivo Light"/>
                <a:sym typeface="Chivo Light"/>
              </a:rPr>
              <a:t>H0</a:t>
            </a:r>
            <a:endParaRPr lang="fr-FR" sz="3600" dirty="0"/>
          </a:p>
        </p:txBody>
      </p:sp>
      <p:sp>
        <p:nvSpPr>
          <p:cNvPr id="9" name="ZoneTexte 8">
            <a:extLst>
              <a:ext uri="{FF2B5EF4-FFF2-40B4-BE49-F238E27FC236}">
                <a16:creationId xmlns:a16="http://schemas.microsoft.com/office/drawing/2014/main" id="{B3CD23C8-A58A-4ED4-BEFB-3E988E37293F}"/>
              </a:ext>
            </a:extLst>
          </p:cNvPr>
          <p:cNvSpPr txBox="1"/>
          <p:nvPr/>
        </p:nvSpPr>
        <p:spPr>
          <a:xfrm>
            <a:off x="5793380" y="2571748"/>
            <a:ext cx="843563" cy="646331"/>
          </a:xfrm>
          <a:prstGeom prst="rect">
            <a:avLst/>
          </a:prstGeom>
          <a:noFill/>
        </p:spPr>
        <p:txBody>
          <a:bodyPr wrap="square">
            <a:spAutoFit/>
          </a:bodyPr>
          <a:lstStyle/>
          <a:p>
            <a:r>
              <a:rPr kumimoji="0" lang="en" sz="3600" b="1" i="0" u="none" strike="noStrike" kern="0" cap="none" spc="0" normalizeH="0" baseline="0" noProof="0" dirty="0">
                <a:ln>
                  <a:noFill/>
                </a:ln>
                <a:solidFill>
                  <a:srgbClr val="65677F"/>
                </a:solidFill>
                <a:effectLst/>
                <a:uLnTx/>
                <a:uFillTx/>
                <a:latin typeface="Chivo Light"/>
                <a:sym typeface="Chivo Light"/>
              </a:rPr>
              <a:t>H1</a:t>
            </a:r>
            <a:endParaRPr lang="fr-FR" sz="3600" dirty="0"/>
          </a:p>
        </p:txBody>
      </p:sp>
      <p:sp>
        <p:nvSpPr>
          <p:cNvPr id="10" name="Google Shape;928;p50">
            <a:extLst>
              <a:ext uri="{FF2B5EF4-FFF2-40B4-BE49-F238E27FC236}">
                <a16:creationId xmlns:a16="http://schemas.microsoft.com/office/drawing/2014/main" id="{8405AF74-3695-4347-9EB9-8B9623D9DF84}"/>
              </a:ext>
            </a:extLst>
          </p:cNvPr>
          <p:cNvSpPr/>
          <p:nvPr/>
        </p:nvSpPr>
        <p:spPr>
          <a:xfrm>
            <a:off x="2704849" y="2707715"/>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27;p50">
            <a:extLst>
              <a:ext uri="{FF2B5EF4-FFF2-40B4-BE49-F238E27FC236}">
                <a16:creationId xmlns:a16="http://schemas.microsoft.com/office/drawing/2014/main" id="{41AC9A1C-0FDA-44A4-9156-A03685BC30C7}"/>
              </a:ext>
            </a:extLst>
          </p:cNvPr>
          <p:cNvSpPr/>
          <p:nvPr/>
        </p:nvSpPr>
        <p:spPr>
          <a:xfrm>
            <a:off x="5430150" y="2713035"/>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731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725213" y="1890781"/>
            <a:ext cx="461929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5.</a:t>
            </a:r>
            <a:endParaRPr dirty="0">
              <a:solidFill>
                <a:schemeClr val="accent1"/>
              </a:solidFill>
            </a:endParaRPr>
          </a:p>
          <a:p>
            <a:pPr marL="0" lvl="0" indent="0" algn="l" rtl="0">
              <a:spcBef>
                <a:spcPts val="0"/>
              </a:spcBef>
              <a:spcAft>
                <a:spcPts val="0"/>
              </a:spcAft>
              <a:buNone/>
            </a:pPr>
            <a:r>
              <a:rPr lang="en" dirty="0"/>
              <a:t>Présentation de l’interface intéractive</a:t>
            </a:r>
            <a:endParaRPr dirty="0"/>
          </a:p>
        </p:txBody>
      </p:sp>
    </p:spTree>
    <p:extLst>
      <p:ext uri="{BB962C8B-B14F-4D97-AF65-F5344CB8AC3E}">
        <p14:creationId xmlns:p14="http://schemas.microsoft.com/office/powerpoint/2010/main" val="884362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773039"/>
            <a:ext cx="4595267" cy="357746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5"/>
          <p:cNvSpPr/>
          <p:nvPr/>
        </p:nvSpPr>
        <p:spPr>
          <a:xfrm>
            <a:off x="-2062076" y="642278"/>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33</a:t>
            </a:fld>
            <a:endParaRPr dirty="0">
              <a:solidFill>
                <a:srgbClr val="FFFFFF"/>
              </a:solidFill>
            </a:endParaRPr>
          </a:p>
        </p:txBody>
      </p:sp>
      <p:sp>
        <p:nvSpPr>
          <p:cNvPr id="545" name="Google Shape;545;p35"/>
          <p:cNvSpPr txBox="1">
            <a:spLocks noGrp="1"/>
          </p:cNvSpPr>
          <p:nvPr>
            <p:ph type="body" idx="4294967295"/>
          </p:nvPr>
        </p:nvSpPr>
        <p:spPr>
          <a:xfrm>
            <a:off x="296373" y="2012748"/>
            <a:ext cx="2281800" cy="58944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3200" dirty="0">
                <a:latin typeface="Shadows Into Light Two"/>
                <a:ea typeface="Shadows Into Light Two"/>
                <a:cs typeface="Shadows Into Light Two"/>
                <a:sym typeface="Shadows Into Light Two"/>
              </a:rPr>
              <a:t>Technologies</a:t>
            </a:r>
            <a:endParaRPr sz="3200" dirty="0">
              <a:latin typeface="Shadows Into Light Two"/>
              <a:ea typeface="Shadows Into Light Two"/>
              <a:cs typeface="Shadows Into Light Two"/>
              <a:sym typeface="Shadows Into Light Two"/>
            </a:endParaRPr>
          </a:p>
        </p:txBody>
      </p:sp>
      <p:pic>
        <p:nvPicPr>
          <p:cNvPr id="7" name="Image 6">
            <a:extLst>
              <a:ext uri="{FF2B5EF4-FFF2-40B4-BE49-F238E27FC236}">
                <a16:creationId xmlns:a16="http://schemas.microsoft.com/office/drawing/2014/main" id="{87E39869-9799-4D93-9D11-75A8A7B5E161}"/>
              </a:ext>
            </a:extLst>
          </p:cNvPr>
          <p:cNvPicPr>
            <a:picLocks noChangeAspect="1"/>
          </p:cNvPicPr>
          <p:nvPr>
            <p:custDataLst>
              <p:tags r:id="rId1"/>
            </p:custDataLst>
          </p:nvPr>
        </p:nvPicPr>
        <p:blipFill>
          <a:blip r:embed="rId4"/>
          <a:stretch>
            <a:fillRect/>
          </a:stretch>
        </p:blipFill>
        <p:spPr>
          <a:xfrm>
            <a:off x="3179625" y="2724396"/>
            <a:ext cx="4210800" cy="927525"/>
          </a:xfrm>
          <a:prstGeom prst="rect">
            <a:avLst/>
          </a:prstGeom>
        </p:spPr>
      </p:pic>
      <p:pic>
        <p:nvPicPr>
          <p:cNvPr id="1026" name="Picture 2" descr="Apache Superset : un logiciel de visualisation à suivre">
            <a:extLst>
              <a:ext uri="{FF2B5EF4-FFF2-40B4-BE49-F238E27FC236}">
                <a16:creationId xmlns:a16="http://schemas.microsoft.com/office/drawing/2014/main" id="{7BF24FD9-6264-443D-9939-406F8E178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930" y="972368"/>
            <a:ext cx="3504056" cy="1752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1529254" y="1559705"/>
            <a:ext cx="461929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6.</a:t>
            </a:r>
            <a:endParaRPr dirty="0">
              <a:solidFill>
                <a:schemeClr val="accent1"/>
              </a:solidFill>
            </a:endParaRPr>
          </a:p>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286157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3"/>
        <p:cNvGrpSpPr/>
        <p:nvPr/>
      </p:nvGrpSpPr>
      <p:grpSpPr>
        <a:xfrm>
          <a:off x="0" y="0"/>
          <a:ext cx="0" cy="0"/>
          <a:chOff x="0" y="0"/>
          <a:chExt cx="0" cy="0"/>
        </a:xfrm>
      </p:grpSpPr>
      <p:sp>
        <p:nvSpPr>
          <p:cNvPr id="404" name="Google Shape;404;p23"/>
          <p:cNvSpPr txBox="1">
            <a:spLocks noGrp="1"/>
          </p:cNvSpPr>
          <p:nvPr>
            <p:ph type="title"/>
          </p:nvPr>
        </p:nvSpPr>
        <p:spPr>
          <a:xfrm>
            <a:off x="331075" y="2143050"/>
            <a:ext cx="3599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Reconnaissance optique de caractères (OCR)</a:t>
            </a:r>
            <a:endParaRPr dirty="0"/>
          </a:p>
        </p:txBody>
      </p:sp>
      <p:sp>
        <p:nvSpPr>
          <p:cNvPr id="406" name="Google Shape;40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35</a:t>
            </a:fld>
            <a:endParaRPr dirty="0">
              <a:solidFill>
                <a:srgbClr val="FFFFFF"/>
              </a:solidFill>
            </a:endParaRPr>
          </a:p>
        </p:txBody>
      </p:sp>
      <p:pic>
        <p:nvPicPr>
          <p:cNvPr id="14338" name="Picture 2">
            <a:extLst>
              <a:ext uri="{FF2B5EF4-FFF2-40B4-BE49-F238E27FC236}">
                <a16:creationId xmlns:a16="http://schemas.microsoft.com/office/drawing/2014/main" id="{BE95F8CE-A949-4073-B18C-2ED339D7DD2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93883"/>
            <a:ext cx="4574994" cy="284956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sirop d agave - Informations nutritionnelles - fr">
            <a:extLst>
              <a:ext uri="{FF2B5EF4-FFF2-40B4-BE49-F238E27FC236}">
                <a16:creationId xmlns:a16="http://schemas.microsoft.com/office/drawing/2014/main" id="{6A9E0320-A30C-41F0-AC8D-D6FDD5C09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0975" y="0"/>
            <a:ext cx="1577044" cy="2293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6"/>
          <p:cNvSpPr txBox="1">
            <a:spLocks noGrp="1"/>
          </p:cNvSpPr>
          <p:nvPr>
            <p:ph type="ctrTitle" idx="4294967295"/>
          </p:nvPr>
        </p:nvSpPr>
        <p:spPr>
          <a:xfrm>
            <a:off x="2140050" y="1575467"/>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1"/>
                </a:solidFill>
              </a:rPr>
              <a:t>Merci !</a:t>
            </a:r>
            <a:endParaRPr sz="6000" dirty="0">
              <a:solidFill>
                <a:schemeClr val="accent1"/>
              </a:solidFill>
            </a:endParaRPr>
          </a:p>
        </p:txBody>
      </p:sp>
      <p:sp>
        <p:nvSpPr>
          <p:cNvPr id="551" name="Google Shape;551;p36"/>
          <p:cNvSpPr txBox="1">
            <a:spLocks noGrp="1"/>
          </p:cNvSpPr>
          <p:nvPr>
            <p:ph type="subTitle" idx="4294967295"/>
          </p:nvPr>
        </p:nvSpPr>
        <p:spPr>
          <a:xfrm>
            <a:off x="2140050" y="2698842"/>
            <a:ext cx="4863900" cy="485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800" b="1" dirty="0"/>
              <a:t>Des questions ?</a:t>
            </a:r>
            <a:endParaRPr sz="1800" b="1" dirty="0"/>
          </a:p>
        </p:txBody>
      </p:sp>
      <p:sp>
        <p:nvSpPr>
          <p:cNvPr id="553" name="Google Shape;55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708953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2" name="Google Shape;46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5" name="Picture 2" descr="Santé publique France logo">
            <a:hlinkClick r:id="rId5"/>
            <a:extLst>
              <a:ext uri="{FF2B5EF4-FFF2-40B4-BE49-F238E27FC236}">
                <a16:creationId xmlns:a16="http://schemas.microsoft.com/office/drawing/2014/main" id="{A7495A0B-4039-4860-913B-8451E5B9B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4679" y="2135958"/>
            <a:ext cx="1545361" cy="871584"/>
          </a:xfrm>
          <a:prstGeom prst="rect">
            <a:avLst/>
          </a:prstGeom>
          <a:noFill/>
          <a:extLst>
            <a:ext uri="{909E8E84-426E-40DD-AFC4-6F175D3DCCD1}">
              <a14:hiddenFill xmlns:a14="http://schemas.microsoft.com/office/drawing/2010/main">
                <a:solidFill>
                  <a:srgbClr val="FFFFFF"/>
                </a:solidFill>
              </a14:hiddenFill>
            </a:ext>
          </a:extLst>
        </p:spPr>
      </p:pic>
      <p:sp>
        <p:nvSpPr>
          <p:cNvPr id="2" name="Flèche : droite 1">
            <a:extLst>
              <a:ext uri="{FF2B5EF4-FFF2-40B4-BE49-F238E27FC236}">
                <a16:creationId xmlns:a16="http://schemas.microsoft.com/office/drawing/2014/main" id="{F8F3698D-01F6-42A9-8E4A-6160925048D7}"/>
              </a:ext>
            </a:extLst>
          </p:cNvPr>
          <p:cNvSpPr/>
          <p:nvPr/>
        </p:nvSpPr>
        <p:spPr>
          <a:xfrm>
            <a:off x="3079600" y="2440352"/>
            <a:ext cx="798226" cy="26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2" name="Picture 2" descr="Open Food Facts (Scan de produits) – Applications sur Google Play">
            <a:extLst>
              <a:ext uri="{FF2B5EF4-FFF2-40B4-BE49-F238E27FC236}">
                <a16:creationId xmlns:a16="http://schemas.microsoft.com/office/drawing/2014/main" id="{EAD3E3DE-E447-4A1B-BC5E-E7C6D8242FCE}"/>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4187386" y="2015231"/>
            <a:ext cx="1113038" cy="1113038"/>
          </a:xfrm>
          <a:prstGeom prst="rect">
            <a:avLst/>
          </a:prstGeom>
          <a:noFill/>
          <a:extLst>
            <a:ext uri="{909E8E84-426E-40DD-AFC4-6F175D3DCCD1}">
              <a14:hiddenFill xmlns:a14="http://schemas.microsoft.com/office/drawing/2010/main">
                <a:solidFill>
                  <a:srgbClr val="FFFFFF"/>
                </a:solidFill>
              </a14:hiddenFill>
            </a:ext>
          </a:extLst>
        </p:spPr>
      </p:pic>
      <p:sp>
        <p:nvSpPr>
          <p:cNvPr id="13" name="Flèche : droite 12">
            <a:extLst>
              <a:ext uri="{FF2B5EF4-FFF2-40B4-BE49-F238E27FC236}">
                <a16:creationId xmlns:a16="http://schemas.microsoft.com/office/drawing/2014/main" id="{B25C27CE-95E9-4A81-AF83-2D322F6ACDB5}"/>
              </a:ext>
            </a:extLst>
          </p:cNvPr>
          <p:cNvSpPr/>
          <p:nvPr/>
        </p:nvSpPr>
        <p:spPr>
          <a:xfrm>
            <a:off x="5609984" y="2440352"/>
            <a:ext cx="798226" cy="26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4" descr="Business report">
            <a:extLst>
              <a:ext uri="{FF2B5EF4-FFF2-40B4-BE49-F238E27FC236}">
                <a16:creationId xmlns:a16="http://schemas.microsoft.com/office/drawing/2014/main" id="{293E0E71-3203-4686-9ABC-CFDFE1336C5C}"/>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6717770" y="1984506"/>
            <a:ext cx="1174489" cy="117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4" name="Google Shape;644;p41">
            <a:extLst>
              <a:ext uri="{FF2B5EF4-FFF2-40B4-BE49-F238E27FC236}">
                <a16:creationId xmlns:a16="http://schemas.microsoft.com/office/drawing/2014/main" id="{4D8DF1DC-A00C-4B36-98D3-A5E43692331C}"/>
              </a:ext>
            </a:extLst>
          </p:cNvPr>
          <p:cNvSpPr txBox="1"/>
          <p:nvPr/>
        </p:nvSpPr>
        <p:spPr>
          <a:xfrm>
            <a:off x="1017351" y="1476888"/>
            <a:ext cx="4319160" cy="1553108"/>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FFA105"/>
                </a:solidFill>
                <a:effectLst/>
                <a:uLnTx/>
                <a:uFillTx/>
                <a:latin typeface="Shadows Into Light Two"/>
                <a:sym typeface="Shadows Into Light Two"/>
              </a:rPr>
              <a:t>2.</a:t>
            </a:r>
          </a:p>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65677F"/>
                </a:solidFill>
                <a:effectLst/>
                <a:uLnTx/>
                <a:uFillTx/>
                <a:latin typeface="Shadows Into Light Two"/>
                <a:sym typeface="Shadows Into Light Two"/>
              </a:rPr>
              <a:t>Présentation du jeu de données</a:t>
            </a:r>
            <a:endParaRPr lang="fr-F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3517691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13" name="Google Shape;939;p50">
            <a:extLst>
              <a:ext uri="{FF2B5EF4-FFF2-40B4-BE49-F238E27FC236}">
                <a16:creationId xmlns:a16="http://schemas.microsoft.com/office/drawing/2014/main" id="{ACC2E08A-B153-4EF6-8D33-0CA48E13F708}"/>
              </a:ext>
            </a:extLst>
          </p:cNvPr>
          <p:cNvSpPr/>
          <p:nvPr/>
        </p:nvSpPr>
        <p:spPr>
          <a:xfrm>
            <a:off x="2761936" y="1975701"/>
            <a:ext cx="293713" cy="279448"/>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3"/>
          <p:cNvSpPr txBox="1">
            <a:spLocks noGrp="1"/>
          </p:cNvSpPr>
          <p:nvPr>
            <p:ph type="body" idx="4294967295"/>
          </p:nvPr>
        </p:nvSpPr>
        <p:spPr>
          <a:xfrm>
            <a:off x="415931" y="-143313"/>
            <a:ext cx="1835095" cy="43764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dirty="0">
                <a:solidFill>
                  <a:srgbClr val="FFFFFF"/>
                </a:solidFill>
                <a:latin typeface="Shadows Into Light Two"/>
                <a:ea typeface="Shadows Into Light Two"/>
                <a:cs typeface="Shadows Into Light Two"/>
                <a:sym typeface="Shadows Into Light Two"/>
              </a:rPr>
              <a:t>Jeu de données</a:t>
            </a:r>
          </a:p>
          <a:p>
            <a:pPr marL="0" lvl="0" indent="0" algn="l" rtl="0">
              <a:spcBef>
                <a:spcPts val="600"/>
              </a:spcBef>
              <a:spcAft>
                <a:spcPts val="0"/>
              </a:spcAft>
              <a:buNone/>
            </a:pPr>
            <a:endParaRPr sz="1600" dirty="0">
              <a:solidFill>
                <a:srgbClr val="FFFFFF"/>
              </a:solidFill>
              <a:latin typeface="Shadows Into Light Two"/>
              <a:ea typeface="Shadows Into Light Two"/>
              <a:cs typeface="Shadows Into Light Two"/>
              <a:sym typeface="Shadows Into Light Two"/>
            </a:endParaRPr>
          </a:p>
          <a:p>
            <a:pPr marL="0" lvl="0" indent="0" rtl="0">
              <a:spcBef>
                <a:spcPts val="600"/>
              </a:spcBef>
              <a:spcAft>
                <a:spcPts val="0"/>
              </a:spcAft>
              <a:buNone/>
            </a:pPr>
            <a:r>
              <a:rPr lang="fr-FR" sz="1600" dirty="0">
                <a:solidFill>
                  <a:srgbClr val="FFFFFF"/>
                </a:solidFill>
              </a:rPr>
              <a:t>320772 produits</a:t>
            </a:r>
          </a:p>
          <a:p>
            <a:pPr marL="0" lvl="0" indent="0" algn="l" rtl="0">
              <a:spcBef>
                <a:spcPts val="600"/>
              </a:spcBef>
              <a:spcAft>
                <a:spcPts val="0"/>
              </a:spcAft>
              <a:buNone/>
            </a:pPr>
            <a:endParaRPr lang="fr-FR" sz="1600" dirty="0">
              <a:solidFill>
                <a:srgbClr val="FFFFFF"/>
              </a:solidFill>
            </a:endParaRPr>
          </a:p>
          <a:p>
            <a:pPr marL="0" lvl="0" indent="0" algn="l" rtl="0">
              <a:spcBef>
                <a:spcPts val="600"/>
              </a:spcBef>
              <a:spcAft>
                <a:spcPts val="0"/>
              </a:spcAft>
              <a:buNone/>
            </a:pPr>
            <a:r>
              <a:rPr lang="fr-FR" sz="1600" dirty="0">
                <a:solidFill>
                  <a:srgbClr val="FFFFFF"/>
                </a:solidFill>
              </a:rPr>
              <a:t>162 colonnes</a:t>
            </a:r>
            <a:endParaRPr sz="1600" dirty="0">
              <a:solidFill>
                <a:srgbClr val="FFFFFF"/>
              </a:solidFill>
            </a:endParaRPr>
          </a:p>
        </p:txBody>
      </p:sp>
      <p:sp>
        <p:nvSpPr>
          <p:cNvPr id="520" name="Google Shape;5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
        <p:nvSpPr>
          <p:cNvPr id="10" name="ZoneTexte 9">
            <a:extLst>
              <a:ext uri="{FF2B5EF4-FFF2-40B4-BE49-F238E27FC236}">
                <a16:creationId xmlns:a16="http://schemas.microsoft.com/office/drawing/2014/main" id="{C9C1A742-0F64-49F2-97FE-D2A277E0A5CC}"/>
              </a:ext>
            </a:extLst>
          </p:cNvPr>
          <p:cNvSpPr txBox="1"/>
          <p:nvPr/>
        </p:nvSpPr>
        <p:spPr>
          <a:xfrm>
            <a:off x="3114743" y="1242003"/>
            <a:ext cx="20424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1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Champs obligatoires</a:t>
            </a:r>
          </a:p>
        </p:txBody>
      </p:sp>
      <p:sp>
        <p:nvSpPr>
          <p:cNvPr id="11" name="ZoneTexte 10">
            <a:extLst>
              <a:ext uri="{FF2B5EF4-FFF2-40B4-BE49-F238E27FC236}">
                <a16:creationId xmlns:a16="http://schemas.microsoft.com/office/drawing/2014/main" id="{696851F8-EC67-4E1D-9916-13F6BA0B80D2}"/>
              </a:ext>
            </a:extLst>
          </p:cNvPr>
          <p:cNvSpPr txBox="1"/>
          <p:nvPr/>
        </p:nvSpPr>
        <p:spPr>
          <a:xfrm>
            <a:off x="5960406" y="1242003"/>
            <a:ext cx="20424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1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Champs optionnels</a:t>
            </a:r>
          </a:p>
        </p:txBody>
      </p:sp>
      <p:sp>
        <p:nvSpPr>
          <p:cNvPr id="5" name="ZoneTexte 4">
            <a:extLst>
              <a:ext uri="{FF2B5EF4-FFF2-40B4-BE49-F238E27FC236}">
                <a16:creationId xmlns:a16="http://schemas.microsoft.com/office/drawing/2014/main" id="{FF4C3A1A-5764-4DAB-BE35-9803B45CFCB5}"/>
              </a:ext>
            </a:extLst>
          </p:cNvPr>
          <p:cNvSpPr txBox="1"/>
          <p:nvPr/>
        </p:nvSpPr>
        <p:spPr>
          <a:xfrm>
            <a:off x="3114743" y="1927102"/>
            <a:ext cx="2206913" cy="2492990"/>
          </a:xfrm>
          <a:prstGeom prst="rect">
            <a:avLst/>
          </a:prstGeom>
          <a:noFill/>
        </p:spPr>
        <p:txBody>
          <a:bodyPr wrap="square" rtlCol="0">
            <a:spAutoFit/>
          </a:bodyPr>
          <a:lstStyle/>
          <a:p>
            <a:pPr marR="0" lvl="0" algn="l" defTabSz="914400" rtl="0" eaLnBrk="1" fontAlgn="auto" latinLnBrk="0" hangingPunct="1">
              <a:lnSpc>
                <a:spcPct val="100000"/>
              </a:lnSpc>
              <a:spcBef>
                <a:spcPts val="600"/>
              </a:spcBef>
              <a:spcAft>
                <a:spcPts val="0"/>
              </a:spcAft>
              <a:buClr>
                <a:srgbClr val="FFA105"/>
              </a:buClr>
              <a:buSzPts val="2600"/>
              <a:tabLst/>
              <a:defRPr/>
            </a:pPr>
            <a:r>
              <a:rPr kumimoji="0" lang="fr-FR" sz="1600" b="0" i="0" u="none" strike="noStrike" kern="0" cap="none" spc="0" normalizeH="0" baseline="0" noProof="0" dirty="0">
                <a:ln>
                  <a:noFill/>
                </a:ln>
                <a:solidFill>
                  <a:srgbClr val="FFFFFF"/>
                </a:solidFill>
                <a:effectLst/>
                <a:uLnTx/>
                <a:uFillTx/>
                <a:latin typeface="Chivo Light"/>
                <a:sym typeface="Chivo Light"/>
              </a:rPr>
              <a:t>energy_100g</a:t>
            </a: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kumimoji="0" lang="fr-FR" sz="1600" b="0" i="0" u="none" strike="noStrike" kern="0" cap="none" spc="0" normalizeH="0" baseline="0" noProof="0" dirty="0">
                <a:ln>
                  <a:noFill/>
                </a:ln>
                <a:solidFill>
                  <a:srgbClr val="FFFFFF"/>
                </a:solidFill>
                <a:effectLst/>
                <a:uLnTx/>
                <a:uFillTx/>
                <a:latin typeface="Chivo Light"/>
                <a:sym typeface="Chivo Light"/>
              </a:rPr>
              <a:t>fat_100g</a:t>
            </a: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kumimoji="0" lang="fr-FR" sz="1600" b="0" i="0" u="none" strike="noStrike" kern="0" cap="none" spc="0" normalizeH="0" baseline="0" noProof="0" dirty="0">
                <a:ln>
                  <a:noFill/>
                </a:ln>
                <a:solidFill>
                  <a:srgbClr val="FFFFFF"/>
                </a:solidFill>
                <a:effectLst/>
                <a:uLnTx/>
                <a:uFillTx/>
                <a:latin typeface="Chivo Light"/>
                <a:sym typeface="Chivo Light"/>
              </a:rPr>
              <a:t>proteins_100g</a:t>
            </a: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kumimoji="0" lang="fr-FR" sz="1600" b="0" i="0" u="none" strike="noStrike" kern="0" cap="none" spc="0" normalizeH="0" baseline="0" noProof="0" dirty="0">
                <a:ln>
                  <a:noFill/>
                </a:ln>
                <a:solidFill>
                  <a:srgbClr val="FFFFFF"/>
                </a:solidFill>
                <a:effectLst/>
                <a:uLnTx/>
                <a:uFillTx/>
                <a:latin typeface="Chivo Light"/>
                <a:sym typeface="Chivo Light"/>
              </a:rPr>
              <a:t>carbohydrate_100g</a:t>
            </a:r>
          </a:p>
          <a:p>
            <a:pPr marL="285750" indent="-285750">
              <a:buFont typeface="Arial" panose="020B0604020202020204" pitchFamily="34" charset="0"/>
              <a:buChar char="•"/>
            </a:pPr>
            <a:endParaRPr lang="fr-FR" dirty="0"/>
          </a:p>
        </p:txBody>
      </p:sp>
      <p:sp>
        <p:nvSpPr>
          <p:cNvPr id="14" name="Google Shape;849;p49">
            <a:extLst>
              <a:ext uri="{FF2B5EF4-FFF2-40B4-BE49-F238E27FC236}">
                <a16:creationId xmlns:a16="http://schemas.microsoft.com/office/drawing/2014/main" id="{2379DDEA-AFB0-48E2-ACFB-A4F82394A434}"/>
              </a:ext>
            </a:extLst>
          </p:cNvPr>
          <p:cNvSpPr/>
          <p:nvPr/>
        </p:nvSpPr>
        <p:spPr>
          <a:xfrm>
            <a:off x="2674952" y="3799142"/>
            <a:ext cx="337360" cy="37623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p49">
            <a:extLst>
              <a:ext uri="{FF2B5EF4-FFF2-40B4-BE49-F238E27FC236}">
                <a16:creationId xmlns:a16="http://schemas.microsoft.com/office/drawing/2014/main" id="{C60C6342-5862-4F86-B5D4-782AFBF8E0C2}"/>
              </a:ext>
            </a:extLst>
          </p:cNvPr>
          <p:cNvSpPr/>
          <p:nvPr/>
        </p:nvSpPr>
        <p:spPr>
          <a:xfrm>
            <a:off x="2631616" y="3173597"/>
            <a:ext cx="424033" cy="279448"/>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p50">
            <a:extLst>
              <a:ext uri="{FF2B5EF4-FFF2-40B4-BE49-F238E27FC236}">
                <a16:creationId xmlns:a16="http://schemas.microsoft.com/office/drawing/2014/main" id="{BCF00FEE-6C6F-4CDB-8B5D-84DD31BC689D}"/>
              </a:ext>
            </a:extLst>
          </p:cNvPr>
          <p:cNvSpPr/>
          <p:nvPr/>
        </p:nvSpPr>
        <p:spPr>
          <a:xfrm>
            <a:off x="2646195" y="2530809"/>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raphique 6" descr="Table">
            <a:extLst>
              <a:ext uri="{FF2B5EF4-FFF2-40B4-BE49-F238E27FC236}">
                <a16:creationId xmlns:a16="http://schemas.microsoft.com/office/drawing/2014/main" id="{F1586F18-7546-4EB1-A19D-412CAC4E37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34" y="2543888"/>
            <a:ext cx="346097" cy="346097"/>
          </a:xfrm>
          <a:prstGeom prst="rect">
            <a:avLst/>
          </a:prstGeom>
        </p:spPr>
      </p:pic>
      <p:pic>
        <p:nvPicPr>
          <p:cNvPr id="9" name="Graphique 8" descr="Base de données">
            <a:extLst>
              <a:ext uri="{FF2B5EF4-FFF2-40B4-BE49-F238E27FC236}">
                <a16:creationId xmlns:a16="http://schemas.microsoft.com/office/drawing/2014/main" id="{A4D3D77B-B0B6-4F14-835B-54A10818F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175" y="1894203"/>
            <a:ext cx="360946" cy="360946"/>
          </a:xfrm>
          <a:prstGeom prst="rect">
            <a:avLst/>
          </a:prstGeom>
        </p:spPr>
      </p:pic>
      <p:sp>
        <p:nvSpPr>
          <p:cNvPr id="22" name="ZoneTexte 21">
            <a:extLst>
              <a:ext uri="{FF2B5EF4-FFF2-40B4-BE49-F238E27FC236}">
                <a16:creationId xmlns:a16="http://schemas.microsoft.com/office/drawing/2014/main" id="{833C13FE-F062-4D73-A062-87F412836D1B}"/>
              </a:ext>
            </a:extLst>
          </p:cNvPr>
          <p:cNvSpPr txBox="1"/>
          <p:nvPr/>
        </p:nvSpPr>
        <p:spPr>
          <a:xfrm>
            <a:off x="5960406" y="1927102"/>
            <a:ext cx="2184557" cy="2492990"/>
          </a:xfrm>
          <a:prstGeom prst="rect">
            <a:avLst/>
          </a:prstGeom>
          <a:noFill/>
        </p:spPr>
        <p:txBody>
          <a:bodyPr wrap="square" rtlCol="0">
            <a:spAutoFit/>
          </a:bodyPr>
          <a:lstStyle/>
          <a:p>
            <a:pPr marR="0" lvl="0" algn="l" defTabSz="914400" rtl="0" eaLnBrk="1" fontAlgn="auto" latinLnBrk="0" hangingPunct="1">
              <a:lnSpc>
                <a:spcPct val="100000"/>
              </a:lnSpc>
              <a:spcBef>
                <a:spcPts val="600"/>
              </a:spcBef>
              <a:spcAft>
                <a:spcPts val="0"/>
              </a:spcAft>
              <a:buClr>
                <a:srgbClr val="FFA105"/>
              </a:buClr>
              <a:buSzPts val="2600"/>
              <a:tabLst/>
              <a:defRPr/>
            </a:pPr>
            <a:r>
              <a:rPr lang="fr-FR" sz="1600" dirty="0">
                <a:solidFill>
                  <a:srgbClr val="FFFFFF"/>
                </a:solidFill>
                <a:latin typeface="Chivo Light"/>
                <a:sym typeface="Chivo Light"/>
              </a:rPr>
              <a:t>labels</a:t>
            </a: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lang="fr-FR" sz="1600" dirty="0">
                <a:solidFill>
                  <a:srgbClr val="FFFFFF"/>
                </a:solidFill>
                <a:latin typeface="Chivo Light"/>
                <a:sym typeface="Chivo Light"/>
              </a:rPr>
              <a:t>nutri_score</a:t>
            </a: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kumimoji="0" lang="fr-FR" sz="1600" b="0" i="0" u="none" strike="noStrike" kern="0" cap="none" spc="0" normalizeH="0" baseline="0" noProof="0" dirty="0">
                <a:ln>
                  <a:noFill/>
                </a:ln>
                <a:solidFill>
                  <a:srgbClr val="FFFFFF"/>
                </a:solidFill>
                <a:effectLst/>
                <a:uLnTx/>
                <a:uFillTx/>
                <a:latin typeface="Chivo Light"/>
                <a:sym typeface="Chivo Light"/>
              </a:rPr>
              <a:t>vitamin-a_100g</a:t>
            </a:r>
          </a:p>
          <a:p>
            <a:pPr marR="0" lvl="0" algn="l" defTabSz="914400" rtl="0" eaLnBrk="1" fontAlgn="auto" latinLnBrk="0" hangingPunct="1">
              <a:lnSpc>
                <a:spcPct val="100000"/>
              </a:lnSpc>
              <a:spcBef>
                <a:spcPts val="600"/>
              </a:spcBef>
              <a:spcAft>
                <a:spcPts val="0"/>
              </a:spcAft>
              <a:buClr>
                <a:srgbClr val="FFA105"/>
              </a:buClr>
              <a:buSzPts val="2600"/>
              <a:tabLst/>
              <a:defRPr/>
            </a:pPr>
            <a:endParaRPr kumimoji="0" lang="fr-FR" sz="1600" b="0" i="0" u="none" strike="noStrike" kern="0" cap="none" spc="0" normalizeH="0" baseline="0" noProof="0" dirty="0">
              <a:ln>
                <a:noFill/>
              </a:ln>
              <a:solidFill>
                <a:srgbClr val="FFFFFF"/>
              </a:solidFill>
              <a:effectLst/>
              <a:uLnTx/>
              <a:uFillTx/>
              <a:latin typeface="Chivo Light"/>
              <a:sym typeface="Chivo Light"/>
            </a:endParaRPr>
          </a:p>
          <a:p>
            <a:pPr marR="0" lvl="0" algn="l" defTabSz="914400" rtl="0" eaLnBrk="1" fontAlgn="auto" latinLnBrk="0" hangingPunct="1">
              <a:lnSpc>
                <a:spcPct val="100000"/>
              </a:lnSpc>
              <a:spcBef>
                <a:spcPts val="600"/>
              </a:spcBef>
              <a:spcAft>
                <a:spcPts val="0"/>
              </a:spcAft>
              <a:buClr>
                <a:srgbClr val="FFA105"/>
              </a:buClr>
              <a:buSzPts val="2600"/>
              <a:tabLst/>
              <a:defRPr/>
            </a:pPr>
            <a:r>
              <a:rPr lang="fr-FR" sz="1600" dirty="0">
                <a:solidFill>
                  <a:srgbClr val="FFFFFF"/>
                </a:solidFill>
                <a:latin typeface="Chivo Light"/>
                <a:sym typeface="Chivo Light"/>
              </a:rPr>
              <a:t>t</a:t>
            </a:r>
            <a:r>
              <a:rPr kumimoji="0" lang="fr-FR" sz="1600" b="0" i="0" u="none" strike="noStrike" kern="0" cap="none" spc="0" normalizeH="0" baseline="0" noProof="0" dirty="0">
                <a:ln>
                  <a:noFill/>
                </a:ln>
                <a:solidFill>
                  <a:srgbClr val="FFFFFF"/>
                </a:solidFill>
                <a:effectLst/>
                <a:uLnTx/>
                <a:uFillTx/>
                <a:latin typeface="Chivo Light"/>
                <a:sym typeface="Chivo Light"/>
              </a:rPr>
              <a:t>rans-fat_100g</a:t>
            </a:r>
          </a:p>
          <a:p>
            <a:pPr marL="285750" indent="-285750">
              <a:buFont typeface="Arial" panose="020B0604020202020204" pitchFamily="34" charset="0"/>
              <a:buChar char="•"/>
            </a:pPr>
            <a:endParaRPr lang="fr-FR" dirty="0"/>
          </a:p>
        </p:txBody>
      </p:sp>
      <p:sp>
        <p:nvSpPr>
          <p:cNvPr id="23" name="Google Shape;875;p50">
            <a:extLst>
              <a:ext uri="{FF2B5EF4-FFF2-40B4-BE49-F238E27FC236}">
                <a16:creationId xmlns:a16="http://schemas.microsoft.com/office/drawing/2014/main" id="{9E19C3A5-A091-4E97-8036-2975024891D1}"/>
              </a:ext>
            </a:extLst>
          </p:cNvPr>
          <p:cNvSpPr/>
          <p:nvPr/>
        </p:nvSpPr>
        <p:spPr>
          <a:xfrm>
            <a:off x="5585391" y="1960085"/>
            <a:ext cx="292286" cy="310679"/>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0;p50">
            <a:extLst>
              <a:ext uri="{FF2B5EF4-FFF2-40B4-BE49-F238E27FC236}">
                <a16:creationId xmlns:a16="http://schemas.microsoft.com/office/drawing/2014/main" id="{4C3859C6-6D7F-4A24-8CD2-B447889087E5}"/>
              </a:ext>
            </a:extLst>
          </p:cNvPr>
          <p:cNvSpPr/>
          <p:nvPr/>
        </p:nvSpPr>
        <p:spPr>
          <a:xfrm>
            <a:off x="5566029" y="2542709"/>
            <a:ext cx="331010"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1;p49">
            <a:extLst>
              <a:ext uri="{FF2B5EF4-FFF2-40B4-BE49-F238E27FC236}">
                <a16:creationId xmlns:a16="http://schemas.microsoft.com/office/drawing/2014/main" id="{A1E5AD5A-305A-4756-B4B0-E247FAD25F87}"/>
              </a:ext>
            </a:extLst>
          </p:cNvPr>
          <p:cNvSpPr/>
          <p:nvPr/>
        </p:nvSpPr>
        <p:spPr>
          <a:xfrm>
            <a:off x="5462341" y="3173597"/>
            <a:ext cx="434698" cy="347276"/>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p50">
            <a:extLst>
              <a:ext uri="{FF2B5EF4-FFF2-40B4-BE49-F238E27FC236}">
                <a16:creationId xmlns:a16="http://schemas.microsoft.com/office/drawing/2014/main" id="{BEC113BA-CAA5-41DA-BE4D-DB44EF4B5777}"/>
              </a:ext>
            </a:extLst>
          </p:cNvPr>
          <p:cNvSpPr/>
          <p:nvPr/>
        </p:nvSpPr>
        <p:spPr>
          <a:xfrm>
            <a:off x="5508438" y="377770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40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
        <p:nvSpPr>
          <p:cNvPr id="10" name="ZoneTexte 9">
            <a:extLst>
              <a:ext uri="{FF2B5EF4-FFF2-40B4-BE49-F238E27FC236}">
                <a16:creationId xmlns:a16="http://schemas.microsoft.com/office/drawing/2014/main" id="{C9C1A742-0F64-49F2-97FE-D2A277E0A5CC}"/>
              </a:ext>
            </a:extLst>
          </p:cNvPr>
          <p:cNvSpPr txBox="1"/>
          <p:nvPr/>
        </p:nvSpPr>
        <p:spPr>
          <a:xfrm>
            <a:off x="2762363" y="333898"/>
            <a:ext cx="3619272"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0"/>
              </a:spcAft>
              <a:buClr>
                <a:srgbClr val="FFA105"/>
              </a:buClr>
              <a:buSzPts val="2600"/>
              <a:buFont typeface="Chivo Light"/>
              <a:buNone/>
              <a:tabLst/>
              <a:defRPr/>
            </a:pPr>
            <a:r>
              <a:rPr kumimoji="0" lang="en" sz="2800" b="0" i="0" u="none" strike="noStrike" kern="0" cap="none" spc="0" normalizeH="0" baseline="0" noProof="0" dirty="0">
                <a:ln>
                  <a:noFill/>
                </a:ln>
                <a:solidFill>
                  <a:srgbClr val="FFFFFF"/>
                </a:solidFill>
                <a:effectLst/>
                <a:uLnTx/>
                <a:uFillTx/>
                <a:latin typeface="Shadows Into Light Two"/>
                <a:ea typeface="Shadows Into Light Two"/>
                <a:cs typeface="Shadows Into Light Two"/>
                <a:sym typeface="Shadows Into Light Two"/>
              </a:rPr>
              <a:t>Valeurs manquantes</a:t>
            </a:r>
          </a:p>
        </p:txBody>
      </p:sp>
      <p:pic>
        <p:nvPicPr>
          <p:cNvPr id="1028" name="Picture 4">
            <a:extLst>
              <a:ext uri="{FF2B5EF4-FFF2-40B4-BE49-F238E27FC236}">
                <a16:creationId xmlns:a16="http://schemas.microsoft.com/office/drawing/2014/main" id="{ED0FF452-92F1-44D5-9302-E86AD8A8C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4726"/>
            <a:ext cx="10066527" cy="345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28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4" name="Google Shape;644;p41">
            <a:extLst>
              <a:ext uri="{FF2B5EF4-FFF2-40B4-BE49-F238E27FC236}">
                <a16:creationId xmlns:a16="http://schemas.microsoft.com/office/drawing/2014/main" id="{4D8DF1DC-A00C-4B36-98D3-A5E43692331C}"/>
              </a:ext>
            </a:extLst>
          </p:cNvPr>
          <p:cNvSpPr txBox="1"/>
          <p:nvPr/>
        </p:nvSpPr>
        <p:spPr>
          <a:xfrm>
            <a:off x="1206538" y="1492654"/>
            <a:ext cx="4319160" cy="1553108"/>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FFA105"/>
                </a:solidFill>
                <a:effectLst/>
                <a:uLnTx/>
                <a:uFillTx/>
                <a:latin typeface="Shadows Into Light Two"/>
                <a:sym typeface="Shadows Into Light Two"/>
              </a:rPr>
              <a:t>3.</a:t>
            </a:r>
          </a:p>
          <a:p>
            <a:pPr marL="0" marR="0" lvl="0" indent="0" algn="l" defTabSz="914400" rtl="0" eaLnBrk="1" fontAlgn="auto" latinLnBrk="0" hangingPunct="1">
              <a:lnSpc>
                <a:spcPct val="100000"/>
              </a:lnSpc>
              <a:spcBef>
                <a:spcPts val="0"/>
              </a:spcBef>
              <a:spcAft>
                <a:spcPts val="0"/>
              </a:spcAft>
              <a:buClr>
                <a:srgbClr val="65677F"/>
              </a:buClr>
              <a:buSzPts val="4400"/>
              <a:buFont typeface="Shadows Into Light Two"/>
              <a:buNone/>
              <a:tabLst/>
              <a:defRPr/>
            </a:pPr>
            <a:r>
              <a:rPr kumimoji="0" lang="fr-FR" sz="4400" b="0" i="0" u="none" strike="noStrike" kern="0" cap="none" spc="0" normalizeH="0" baseline="0" noProof="0" dirty="0">
                <a:ln>
                  <a:noFill/>
                </a:ln>
                <a:solidFill>
                  <a:srgbClr val="65677F"/>
                </a:solidFill>
                <a:effectLst/>
                <a:uLnTx/>
                <a:uFillTx/>
                <a:latin typeface="Shadows Into Light Two"/>
                <a:sym typeface="Shadows Into Light Two"/>
              </a:rPr>
              <a:t>Nettoyage des données</a:t>
            </a:r>
            <a:endParaRPr lang="fr-FR" sz="900" dirty="0">
              <a:solidFill>
                <a:schemeClr val="dk1"/>
              </a:solidFill>
              <a:latin typeface="Chivo"/>
              <a:ea typeface="Chivo"/>
              <a:cs typeface="Chivo"/>
              <a:sym typeface="Chivo"/>
            </a:endParaRPr>
          </a:p>
        </p:txBody>
      </p:sp>
    </p:spTree>
    <p:extLst>
      <p:ext uri="{BB962C8B-B14F-4D97-AF65-F5344CB8AC3E}">
        <p14:creationId xmlns:p14="http://schemas.microsoft.com/office/powerpoint/2010/main" val="984105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0"/>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Processus de nettoyage</a:t>
            </a:r>
            <a:endParaRPr dirty="0"/>
          </a:p>
        </p:txBody>
      </p:sp>
      <p:sp>
        <p:nvSpPr>
          <p:cNvPr id="479" name="Google Shape;47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480" name="Google Shape;480;p30"/>
          <p:cNvGrpSpPr/>
          <p:nvPr/>
        </p:nvGrpSpPr>
        <p:grpSpPr>
          <a:xfrm rot="538797">
            <a:off x="152411" y="1475475"/>
            <a:ext cx="2726286" cy="2547000"/>
            <a:chOff x="1293736" y="1258050"/>
            <a:chExt cx="2726286" cy="2547000"/>
          </a:xfrm>
        </p:grpSpPr>
        <p:sp>
          <p:nvSpPr>
            <p:cNvPr id="481" name="Google Shape;481;p30"/>
            <p:cNvSpPr/>
            <p:nvPr/>
          </p:nvSpPr>
          <p:spPr>
            <a:xfrm rot="2700000">
              <a:off x="2286374" y="1011412"/>
              <a:ext cx="561726" cy="3040276"/>
            </a:xfrm>
            <a:prstGeom prst="roundRect">
              <a:avLst>
                <a:gd name="adj" fmla="val 50000"/>
              </a:avLst>
            </a:pr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82" name="Google Shape;482;p30"/>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5677F"/>
                  </a:solidFill>
                  <a:latin typeface="Chivo Light"/>
                  <a:ea typeface="Chivo Light"/>
                  <a:cs typeface="Chivo Light"/>
                  <a:sym typeface="Chivo Light"/>
                </a:rPr>
                <a:t>1</a:t>
              </a:r>
              <a:endParaRPr sz="1200">
                <a:solidFill>
                  <a:srgbClr val="65677F"/>
                </a:solidFill>
                <a:latin typeface="Chivo Light"/>
                <a:ea typeface="Chivo Light"/>
                <a:cs typeface="Chivo Light"/>
                <a:sym typeface="Chivo Light"/>
              </a:endParaRPr>
            </a:p>
          </p:txBody>
        </p:sp>
        <p:sp>
          <p:nvSpPr>
            <p:cNvPr id="483" name="Google Shape;483;p30"/>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65677F"/>
                  </a:solidFill>
                  <a:latin typeface="Chivo Light"/>
                  <a:ea typeface="Chivo Light"/>
                  <a:cs typeface="Chivo Light"/>
                  <a:sym typeface="Chivo Light"/>
                </a:rPr>
                <a:t>Identification des valeurs manquantes et des doublons</a:t>
              </a:r>
              <a:endParaRPr sz="800" dirty="0">
                <a:solidFill>
                  <a:srgbClr val="65677F"/>
                </a:solidFill>
                <a:latin typeface="Chivo Light"/>
                <a:ea typeface="Chivo Light"/>
                <a:cs typeface="Chivo Light"/>
                <a:sym typeface="Chivo Light"/>
              </a:endParaRPr>
            </a:p>
          </p:txBody>
        </p:sp>
        <p:sp>
          <p:nvSpPr>
            <p:cNvPr id="484" name="Google Shape;484;p30"/>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latin typeface="Chivo Light"/>
                  <a:ea typeface="Chivo Light"/>
                  <a:cs typeface="Chivo Light"/>
                  <a:sym typeface="Chivo Light"/>
                </a:rPr>
                <a:t>Les colonnes et lignes vides sont supprimées, ainsi que les doublons,</a:t>
              </a:r>
              <a:endParaRPr sz="800" dirty="0">
                <a:latin typeface="Chivo Light"/>
                <a:ea typeface="Chivo Light"/>
                <a:cs typeface="Chivo Light"/>
                <a:sym typeface="Chivo Light"/>
              </a:endParaRPr>
            </a:p>
          </p:txBody>
        </p:sp>
      </p:grpSp>
      <p:grpSp>
        <p:nvGrpSpPr>
          <p:cNvPr id="485" name="Google Shape;485;p30"/>
          <p:cNvGrpSpPr/>
          <p:nvPr/>
        </p:nvGrpSpPr>
        <p:grpSpPr>
          <a:xfrm rot="538797">
            <a:off x="2062633" y="1475475"/>
            <a:ext cx="2726286" cy="2547000"/>
            <a:chOff x="3203958" y="1258050"/>
            <a:chExt cx="2726286" cy="2547000"/>
          </a:xfrm>
        </p:grpSpPr>
        <p:sp>
          <p:nvSpPr>
            <p:cNvPr id="486" name="Google Shape;486;p30"/>
            <p:cNvSpPr/>
            <p:nvPr/>
          </p:nvSpPr>
          <p:spPr>
            <a:xfrm rot="2700000">
              <a:off x="4196595" y="1011412"/>
              <a:ext cx="561726" cy="3040276"/>
            </a:xfrm>
            <a:prstGeom prst="roundRect">
              <a:avLst>
                <a:gd name="adj" fmla="val 50000"/>
              </a:avLst>
            </a:pr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87" name="Google Shape;487;p30"/>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5677F"/>
                  </a:solidFill>
                  <a:latin typeface="Chivo Light"/>
                  <a:ea typeface="Chivo Light"/>
                  <a:cs typeface="Chivo Light"/>
                  <a:sym typeface="Chivo Light"/>
                </a:rPr>
                <a:t>2</a:t>
              </a:r>
              <a:endParaRPr sz="1200">
                <a:solidFill>
                  <a:srgbClr val="65677F"/>
                </a:solidFill>
                <a:latin typeface="Chivo Light"/>
                <a:ea typeface="Chivo Light"/>
                <a:cs typeface="Chivo Light"/>
                <a:sym typeface="Chivo Light"/>
              </a:endParaRPr>
            </a:p>
          </p:txBody>
        </p:sp>
        <p:sp>
          <p:nvSpPr>
            <p:cNvPr id="488" name="Google Shape;488;p30"/>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65677F"/>
                  </a:solidFill>
                  <a:latin typeface="Chivo Light"/>
                  <a:ea typeface="Chivo Light"/>
                  <a:cs typeface="Chivo Light"/>
                  <a:sym typeface="Chivo Light"/>
                </a:rPr>
                <a:t>Traitement des valeurs manquantes</a:t>
              </a:r>
              <a:endParaRPr sz="800" dirty="0">
                <a:solidFill>
                  <a:srgbClr val="65677F"/>
                </a:solidFill>
                <a:latin typeface="Chivo Light"/>
                <a:ea typeface="Chivo Light"/>
                <a:cs typeface="Chivo Light"/>
                <a:sym typeface="Chivo Light"/>
              </a:endParaRPr>
            </a:p>
          </p:txBody>
        </p:sp>
        <p:sp>
          <p:nvSpPr>
            <p:cNvPr id="489" name="Google Shape;489;p30"/>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latin typeface="Chivo Light"/>
                  <a:ea typeface="Chivo Light"/>
                  <a:cs typeface="Chivo Light"/>
                  <a:sym typeface="Chivo Light"/>
                </a:rPr>
                <a:t>Une liste de nutriments a été choisi pour y effectuer une imputation.</a:t>
              </a:r>
              <a:endParaRPr sz="800" dirty="0">
                <a:latin typeface="Chivo Light"/>
                <a:ea typeface="Chivo Light"/>
                <a:cs typeface="Chivo Light"/>
                <a:sym typeface="Chivo Light"/>
              </a:endParaRPr>
            </a:p>
          </p:txBody>
        </p:sp>
      </p:grpSp>
      <p:grpSp>
        <p:nvGrpSpPr>
          <p:cNvPr id="490" name="Google Shape;490;p30"/>
          <p:cNvGrpSpPr/>
          <p:nvPr/>
        </p:nvGrpSpPr>
        <p:grpSpPr>
          <a:xfrm rot="538797">
            <a:off x="3982652" y="1475475"/>
            <a:ext cx="2726286" cy="2547000"/>
            <a:chOff x="5123977" y="1258050"/>
            <a:chExt cx="2726286" cy="2547000"/>
          </a:xfrm>
        </p:grpSpPr>
        <p:sp>
          <p:nvSpPr>
            <p:cNvPr id="491" name="Google Shape;491;p30"/>
            <p:cNvSpPr/>
            <p:nvPr/>
          </p:nvSpPr>
          <p:spPr>
            <a:xfrm rot="2700000">
              <a:off x="6116614" y="1011412"/>
              <a:ext cx="561726" cy="3040276"/>
            </a:xfrm>
            <a:prstGeom prst="roundRect">
              <a:avLst>
                <a:gd name="adj" fmla="val 50000"/>
              </a:avLst>
            </a:pr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92" name="Google Shape;492;p30"/>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5677F"/>
                  </a:solidFill>
                  <a:latin typeface="Chivo Light"/>
                  <a:ea typeface="Chivo Light"/>
                  <a:cs typeface="Chivo Light"/>
                  <a:sym typeface="Chivo Light"/>
                </a:rPr>
                <a:t>3</a:t>
              </a:r>
              <a:endParaRPr sz="1200">
                <a:solidFill>
                  <a:srgbClr val="65677F"/>
                </a:solidFill>
                <a:latin typeface="Chivo Light"/>
                <a:ea typeface="Chivo Light"/>
                <a:cs typeface="Chivo Light"/>
                <a:sym typeface="Chivo Light"/>
              </a:endParaRPr>
            </a:p>
          </p:txBody>
        </p:sp>
        <p:sp>
          <p:nvSpPr>
            <p:cNvPr id="493" name="Google Shape;493;p30"/>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65677F"/>
                  </a:solidFill>
                  <a:latin typeface="Chivo Light"/>
                  <a:ea typeface="Chivo Light"/>
                  <a:cs typeface="Chivo Light"/>
                  <a:sym typeface="Chivo Light"/>
                </a:rPr>
                <a:t>Traitement des abérrations</a:t>
              </a:r>
              <a:endParaRPr sz="800" dirty="0">
                <a:solidFill>
                  <a:srgbClr val="65677F"/>
                </a:solidFill>
                <a:latin typeface="Chivo Light"/>
                <a:ea typeface="Chivo Light"/>
                <a:cs typeface="Chivo Light"/>
                <a:sym typeface="Chivo Light"/>
              </a:endParaRPr>
            </a:p>
          </p:txBody>
        </p:sp>
        <p:sp>
          <p:nvSpPr>
            <p:cNvPr id="494" name="Google Shape;494;p30"/>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latin typeface="Chivo Light"/>
                  <a:ea typeface="Chivo Light"/>
                  <a:cs typeface="Chivo Light"/>
                  <a:sym typeface="Chivo Light"/>
                </a:rPr>
                <a:t>Certaines variables disposent de valeurs négatives et de valeurs supérieures à 100,</a:t>
              </a:r>
              <a:endParaRPr sz="800" dirty="0">
                <a:latin typeface="Chivo Light"/>
                <a:ea typeface="Chivo Light"/>
                <a:cs typeface="Chivo Light"/>
                <a:sym typeface="Chivo Light"/>
              </a:endParaRPr>
            </a:p>
          </p:txBody>
        </p:sp>
      </p:grpSp>
    </p:spTree>
    <p:extLst>
      <p:ext uri="{BB962C8B-B14F-4D97-AF65-F5344CB8AC3E}">
        <p14:creationId xmlns:p14="http://schemas.microsoft.com/office/powerpoint/2010/main" val="248270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Aumerle template">
  <a:themeElements>
    <a:clrScheme name="Custom 347">
      <a:dk1>
        <a:srgbClr val="65677F"/>
      </a:dk1>
      <a:lt1>
        <a:srgbClr val="FFFFFF"/>
      </a:lt1>
      <a:dk2>
        <a:srgbClr val="CDCFE5"/>
      </a:dk2>
      <a:lt2>
        <a:srgbClr val="EDEEF8"/>
      </a:lt2>
      <a:accent1>
        <a:srgbClr val="FFA105"/>
      </a:accent1>
      <a:accent2>
        <a:srgbClr val="FFD03C"/>
      </a:accent2>
      <a:accent3>
        <a:srgbClr val="D2F264"/>
      </a:accent3>
      <a:accent4>
        <a:srgbClr val="AAED97"/>
      </a:accent4>
      <a:accent5>
        <a:srgbClr val="96B5F5"/>
      </a:accent5>
      <a:accent6>
        <a:srgbClr val="7A7D99"/>
      </a:accent6>
      <a:hlink>
        <a:srgbClr val="FF7B5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1710</TotalTime>
  <Words>3470</Words>
  <Application>Microsoft Office PowerPoint</Application>
  <PresentationFormat>Affichage à l'écran (16:9)</PresentationFormat>
  <Paragraphs>362</Paragraphs>
  <Slides>36</Slides>
  <Notes>36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36</vt:i4>
      </vt:variant>
    </vt:vector>
  </HeadingPairs>
  <TitlesOfParts>
    <vt:vector size="47" baseType="lpstr">
      <vt:lpstr>Source Sans Pro</vt:lpstr>
      <vt:lpstr>Chivo Light</vt:lpstr>
      <vt:lpstr>libre_franklinregular</vt:lpstr>
      <vt:lpstr>Helvetica Neue</vt:lpstr>
      <vt:lpstr>Open Sans</vt:lpstr>
      <vt:lpstr>Shadows Into Light Two</vt:lpstr>
      <vt:lpstr>Calibri</vt:lpstr>
      <vt:lpstr>Arial</vt:lpstr>
      <vt:lpstr>roboto</vt:lpstr>
      <vt:lpstr>Chivo</vt:lpstr>
      <vt:lpstr>Aumerle template</vt:lpstr>
      <vt:lpstr>OpenFoodFacts</vt:lpstr>
      <vt:lpstr>Roadmap</vt:lpstr>
      <vt:lpstr>Présentation PowerPoint</vt:lpstr>
      <vt:lpstr>Présentation PowerPoint</vt:lpstr>
      <vt:lpstr>Présentation PowerPoint</vt:lpstr>
      <vt:lpstr>Présentation PowerPoint</vt:lpstr>
      <vt:lpstr>Présentation PowerPoint</vt:lpstr>
      <vt:lpstr>Présentation PowerPoint</vt:lpstr>
      <vt:lpstr>Processus de nettoyage</vt:lpstr>
      <vt:lpstr>16</vt:lpstr>
      <vt:lpstr>Présentation PowerPoint</vt:lpstr>
      <vt:lpstr>Présentation PowerPoint</vt:lpstr>
      <vt:lpstr>Présentation PowerPoint</vt:lpstr>
      <vt:lpstr>Présentation PowerPoint</vt:lpstr>
      <vt:lpstr>Présentation PowerPoint</vt:lpstr>
      <vt:lpstr>Calcul de l’énergie</vt:lpstr>
      <vt:lpstr>Présentation PowerPoint</vt:lpstr>
      <vt:lpstr>Présentation PowerPoint</vt:lpstr>
      <vt:lpstr>Top 10 des pays les plus représentés</vt:lpstr>
      <vt:lpstr>Analyse de la présence de gras par pays</vt:lpstr>
      <vt:lpstr>Présentation PowerPoint</vt:lpstr>
      <vt:lpstr>Analyse du nutri-score</vt:lpstr>
      <vt:lpstr>Analyse du nutriscore en fonction du gras et du salé</vt:lpstr>
      <vt:lpstr>Analyse du nutriscore en fonction des différentes catégories de produits</vt:lpstr>
      <vt:lpstr>Analyse en composantes principales (ACP)</vt:lpstr>
      <vt:lpstr>Analyse en composantes principales (ACP)</vt:lpstr>
      <vt:lpstr>Hypothèses</vt:lpstr>
      <vt:lpstr>Analyse de la variance (ANOVA)</vt:lpstr>
      <vt:lpstr>Analyse de la variance (ANOVA)</vt:lpstr>
      <vt:lpstr>Présentation PowerPoint</vt:lpstr>
      <vt:lpstr>Présentation PowerPoint</vt:lpstr>
      <vt:lpstr>5. Présentation de l’interface intéractive</vt:lpstr>
      <vt:lpstr>Présentation PowerPoint</vt:lpstr>
      <vt:lpstr>6. Conclusion</vt:lpstr>
      <vt:lpstr>Reconnaissance optique de caractères (OCR)</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OpenFoodFacts</dc:title>
  <dc:creator>Moi</dc:creator>
  <cp:lastModifiedBy>Sofiane Derraz</cp:lastModifiedBy>
  <cp:revision>100</cp:revision>
  <dcterms:modified xsi:type="dcterms:W3CDTF">2021-07-08T10:43:50Z</dcterms:modified>
</cp:coreProperties>
</file>