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aleway ExtraBold"/>
      <p:bold r:id="rId19"/>
      <p:boldItalic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ExtraBold-boldItalic.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RalewayExtraBold-bold.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d71a81fe7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d71a81fe7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dd71a81fe7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dd71a81fe7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9229cfb9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9229cfb9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ffb2611c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ffb2611c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ffb2611c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ffb2611c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ffb2611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ffb2611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52525"/>
                </a:solidFill>
              </a:rPr>
              <a:t>Based on group category counts, Magists’ high demand for tech accessories is a good fit for Eniac’s Apple accessory perspective.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d71a81f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d71a81f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52525"/>
                </a:solidFill>
              </a:rPr>
              <a:t>On the other hand, the customer rated tech products at 3.98 out of 5, which is still concerning because the ratings were the same for non-tech products. So the users and their reviews don’t seem promising.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Another critic point is: </a:t>
            </a:r>
            <a:r>
              <a:rPr lang="en-GB">
                <a:solidFill>
                  <a:schemeClr val="dk1"/>
                </a:solidFill>
              </a:rPr>
              <a:t>According to the comparison of average tech product prices per item, Magist has lower capital than Eniac. When you think that the average income of people in brazil is 441 euros in 2018, it seems that being team up with Magist is not the ideal choice.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dd71a81fe7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dd71a81fe7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600">
                <a:solidFill>
                  <a:srgbClr val="595959"/>
                </a:solidFill>
              </a:rPr>
              <a:t>However, product quality and other factors like crisis might influence the upcoming predictions of Magist Marketplace.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338750"/>
            <a:ext cx="8520600" cy="22713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a:t>             </a:t>
            </a:r>
            <a:endParaRPr/>
          </a:p>
          <a:p>
            <a:pPr indent="0" lvl="0" marL="0" rtl="0" algn="l">
              <a:spcBef>
                <a:spcPts val="1200"/>
              </a:spcBef>
              <a:spcAft>
                <a:spcPts val="0"/>
              </a:spcAft>
              <a:buNone/>
            </a:pPr>
            <a:r>
              <a:rPr lang="en-GB"/>
              <a:t>                      </a:t>
            </a:r>
            <a:endParaRPr b="1">
              <a:solidFill>
                <a:srgbClr val="FF0000"/>
              </a:solidFill>
            </a:endParaRPr>
          </a:p>
          <a:p>
            <a:pPr indent="0" lvl="0" marL="0" rtl="0" algn="ctr">
              <a:spcBef>
                <a:spcPts val="1200"/>
              </a:spcBef>
              <a:spcAft>
                <a:spcPts val="0"/>
              </a:spcAft>
              <a:buNone/>
            </a:pPr>
            <a:r>
              <a:rPr lang="en-GB" sz="5250">
                <a:solidFill>
                  <a:srgbClr val="666666"/>
                </a:solidFill>
                <a:latin typeface="Raleway ExtraBold"/>
                <a:ea typeface="Raleway ExtraBold"/>
                <a:cs typeface="Raleway ExtraBold"/>
                <a:sym typeface="Raleway ExtraBold"/>
              </a:rPr>
              <a:t>Can</a:t>
            </a:r>
            <a:r>
              <a:rPr lang="en-GB" sz="5250">
                <a:solidFill>
                  <a:srgbClr val="666666"/>
                </a:solidFill>
                <a:latin typeface="Raleway ExtraBold"/>
                <a:ea typeface="Raleway ExtraBold"/>
                <a:cs typeface="Raleway ExtraBold"/>
                <a:sym typeface="Raleway ExtraBold"/>
              </a:rPr>
              <a:t> Eniac </a:t>
            </a:r>
            <a:r>
              <a:rPr lang="en-GB" sz="5250">
                <a:solidFill>
                  <a:srgbClr val="666666"/>
                </a:solidFill>
                <a:latin typeface="Raleway ExtraBold"/>
                <a:ea typeface="Raleway ExtraBold"/>
                <a:cs typeface="Raleway ExtraBold"/>
                <a:sym typeface="Raleway ExtraBold"/>
              </a:rPr>
              <a:t>cooperate</a:t>
            </a:r>
            <a:r>
              <a:rPr lang="en-GB" sz="5250">
                <a:solidFill>
                  <a:srgbClr val="666666"/>
                </a:solidFill>
                <a:latin typeface="Raleway ExtraBold"/>
                <a:ea typeface="Raleway ExtraBold"/>
                <a:cs typeface="Raleway ExtraBold"/>
                <a:sym typeface="Raleway ExtraBold"/>
              </a:rPr>
              <a:t> with Magist marketplace?</a:t>
            </a:r>
            <a:endParaRPr sz="5250">
              <a:solidFill>
                <a:srgbClr val="666666"/>
              </a:solidFill>
              <a:latin typeface="Raleway ExtraBold"/>
              <a:ea typeface="Raleway ExtraBold"/>
              <a:cs typeface="Raleway ExtraBold"/>
              <a:sym typeface="Raleway ExtraBold"/>
            </a:endParaRPr>
          </a:p>
          <a:p>
            <a:pPr indent="0" lvl="0" marL="0" rtl="0" algn="l">
              <a:spcBef>
                <a:spcPts val="1200"/>
              </a:spcBef>
              <a:spcAft>
                <a:spcPts val="0"/>
              </a:spcAft>
              <a:buNone/>
            </a:pPr>
            <a:r>
              <a:rPr lang="en-GB">
                <a:solidFill>
                  <a:schemeClr val="dk1"/>
                </a:solidFill>
              </a:rPr>
              <a:t>                           </a:t>
            </a:r>
            <a:endParaRPr sz="1200">
              <a:solidFill>
                <a:schemeClr val="dk1"/>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4D5C6D"/>
              </a:solidFill>
              <a:highlight>
                <a:srgbClr val="FFFFFF"/>
              </a:highlight>
              <a:latin typeface="Roboto"/>
              <a:ea typeface="Roboto"/>
              <a:cs typeface="Roboto"/>
              <a:sym typeface="Roboto"/>
            </a:endParaRPr>
          </a:p>
          <a:p>
            <a:pPr indent="0" lvl="0" marL="0" rtl="0" algn="l">
              <a:spcBef>
                <a:spcPts val="2000"/>
              </a:spcBef>
              <a:spcAft>
                <a:spcPts val="0"/>
              </a:spcAft>
              <a:buNone/>
            </a:pPr>
            <a:r>
              <a:t/>
            </a:r>
            <a:endParaRPr sz="1259"/>
          </a:p>
          <a:p>
            <a:pPr indent="0" lvl="0" marL="0" rtl="0" algn="l">
              <a:spcBef>
                <a:spcPts val="1200"/>
              </a:spcBef>
              <a:spcAft>
                <a:spcPts val="1200"/>
              </a:spcAft>
              <a:buNone/>
            </a:pPr>
            <a:r>
              <a:t/>
            </a:r>
            <a:endParaRPr/>
          </a:p>
        </p:txBody>
      </p:sp>
      <p:pic>
        <p:nvPicPr>
          <p:cNvPr id="55" name="Google Shape;55;p13"/>
          <p:cNvPicPr preferRelativeResize="0"/>
          <p:nvPr/>
        </p:nvPicPr>
        <p:blipFill>
          <a:blip r:embed="rId3">
            <a:alphaModFix/>
          </a:blip>
          <a:stretch>
            <a:fillRect/>
          </a:stretch>
        </p:blipFill>
        <p:spPr>
          <a:xfrm>
            <a:off x="2183475" y="1630898"/>
            <a:ext cx="4504475" cy="3005725"/>
          </a:xfrm>
          <a:prstGeom prst="rect">
            <a:avLst/>
          </a:prstGeom>
          <a:noFill/>
          <a:ln>
            <a:noFill/>
          </a:ln>
        </p:spPr>
      </p:pic>
      <p:pic>
        <p:nvPicPr>
          <p:cNvPr id="56" name="Google Shape;56;p13"/>
          <p:cNvPicPr preferRelativeResize="0"/>
          <p:nvPr/>
        </p:nvPicPr>
        <p:blipFill>
          <a:blip r:embed="rId4">
            <a:alphaModFix/>
          </a:blip>
          <a:stretch>
            <a:fillRect/>
          </a:stretch>
        </p:blipFill>
        <p:spPr>
          <a:xfrm>
            <a:off x="1072525" y="1492900"/>
            <a:ext cx="6563450" cy="328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dk2"/>
                </a:solidFill>
                <a:latin typeface="Raleway"/>
                <a:ea typeface="Raleway"/>
                <a:cs typeface="Raleway"/>
                <a:sym typeface="Raleway"/>
              </a:rPr>
              <a:t>      Increase in Magist User Growth</a:t>
            </a:r>
            <a:endParaRPr b="1">
              <a:solidFill>
                <a:schemeClr val="dk2"/>
              </a:solidFill>
              <a:latin typeface="Raleway"/>
              <a:ea typeface="Raleway"/>
              <a:cs typeface="Raleway"/>
              <a:sym typeface="Raleway"/>
            </a:endParaRPr>
          </a:p>
        </p:txBody>
      </p:sp>
      <p:pic>
        <p:nvPicPr>
          <p:cNvPr id="62" name="Google Shape;62;p14"/>
          <p:cNvPicPr preferRelativeResize="0"/>
          <p:nvPr/>
        </p:nvPicPr>
        <p:blipFill>
          <a:blip r:embed="rId3">
            <a:alphaModFix/>
          </a:blip>
          <a:stretch>
            <a:fillRect/>
          </a:stretch>
        </p:blipFill>
        <p:spPr>
          <a:xfrm>
            <a:off x="1229276" y="1087250"/>
            <a:ext cx="7179650" cy="3556725"/>
          </a:xfrm>
          <a:prstGeom prst="rect">
            <a:avLst/>
          </a:prstGeom>
          <a:noFill/>
          <a:ln>
            <a:noFill/>
          </a:ln>
        </p:spPr>
      </p:pic>
      <p:pic>
        <p:nvPicPr>
          <p:cNvPr id="63" name="Google Shape;63;p14"/>
          <p:cNvPicPr preferRelativeResize="0"/>
          <p:nvPr/>
        </p:nvPicPr>
        <p:blipFill>
          <a:blip r:embed="rId4">
            <a:alphaModFix/>
          </a:blip>
          <a:stretch>
            <a:fillRect/>
          </a:stretch>
        </p:blipFill>
        <p:spPr>
          <a:xfrm>
            <a:off x="785825" y="333375"/>
            <a:ext cx="7572375" cy="4602675"/>
          </a:xfrm>
          <a:prstGeom prst="rect">
            <a:avLst/>
          </a:prstGeom>
          <a:noFill/>
          <a:ln>
            <a:noFill/>
          </a:ln>
        </p:spPr>
      </p:pic>
      <p:pic>
        <p:nvPicPr>
          <p:cNvPr id="64" name="Google Shape;64;p14"/>
          <p:cNvPicPr preferRelativeResize="0"/>
          <p:nvPr/>
        </p:nvPicPr>
        <p:blipFill>
          <a:blip r:embed="rId5">
            <a:alphaModFix/>
          </a:blip>
          <a:stretch>
            <a:fillRect/>
          </a:stretch>
        </p:blipFill>
        <p:spPr>
          <a:xfrm>
            <a:off x="1038225" y="366713"/>
            <a:ext cx="7372350" cy="4714875"/>
          </a:xfrm>
          <a:prstGeom prst="rect">
            <a:avLst/>
          </a:prstGeom>
          <a:noFill/>
          <a:ln>
            <a:noFill/>
          </a:ln>
        </p:spPr>
      </p:pic>
      <p:pic>
        <p:nvPicPr>
          <p:cNvPr id="65" name="Google Shape;65;p14"/>
          <p:cNvPicPr preferRelativeResize="0"/>
          <p:nvPr/>
        </p:nvPicPr>
        <p:blipFill>
          <a:blip r:embed="rId6">
            <a:alphaModFix/>
          </a:blip>
          <a:stretch>
            <a:fillRect/>
          </a:stretch>
        </p:blipFill>
        <p:spPr>
          <a:xfrm>
            <a:off x="493600" y="18750"/>
            <a:ext cx="8036201" cy="510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3577450" y="2779050"/>
            <a:ext cx="345300" cy="33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rotWithShape="1">
          <a:blip r:embed="rId3">
            <a:alphaModFix/>
          </a:blip>
          <a:srcRect b="9542" l="21076" r="920" t="14779"/>
          <a:stretch/>
        </p:blipFill>
        <p:spPr>
          <a:xfrm>
            <a:off x="408400" y="353112"/>
            <a:ext cx="8327198" cy="4544724"/>
          </a:xfrm>
          <a:prstGeom prst="rect">
            <a:avLst/>
          </a:prstGeom>
          <a:noFill/>
          <a:ln>
            <a:noFill/>
          </a:ln>
        </p:spPr>
      </p:pic>
      <p:sp>
        <p:nvSpPr>
          <p:cNvPr id="72" name="Google Shape;72;p15"/>
          <p:cNvSpPr/>
          <p:nvPr/>
        </p:nvSpPr>
        <p:spPr>
          <a:xfrm>
            <a:off x="7673000" y="1665900"/>
            <a:ext cx="92100" cy="26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704050" y="2701125"/>
            <a:ext cx="92100" cy="26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Avg Eniac monthly revenue: &gt; 1MLN€</a:t>
            </a:r>
            <a:endParaRPr b="1">
              <a:solidFill>
                <a:schemeClr val="dk1"/>
              </a:solidFill>
            </a:endParaRPr>
          </a:p>
        </p:txBody>
      </p:sp>
      <p:sp>
        <p:nvSpPr>
          <p:cNvPr id="75" name="Google Shape;75;p15"/>
          <p:cNvSpPr txBox="1"/>
          <p:nvPr/>
        </p:nvSpPr>
        <p:spPr>
          <a:xfrm>
            <a:off x="8060725" y="1412550"/>
            <a:ext cx="91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100K</a:t>
            </a:r>
            <a:r>
              <a:rPr b="1" lang="en-GB" sz="1200">
                <a:solidFill>
                  <a:schemeClr val="dk1"/>
                </a:solidFill>
              </a:rPr>
              <a:t>€</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3635325" y="1212900"/>
            <a:ext cx="5321475" cy="2994225"/>
          </a:xfrm>
          <a:prstGeom prst="rect">
            <a:avLst/>
          </a:prstGeom>
          <a:noFill/>
          <a:ln>
            <a:noFill/>
          </a:ln>
        </p:spPr>
      </p:pic>
      <p:sp>
        <p:nvSpPr>
          <p:cNvPr id="81" name="Google Shape;81;p16"/>
          <p:cNvSpPr txBox="1"/>
          <p:nvPr/>
        </p:nvSpPr>
        <p:spPr>
          <a:xfrm>
            <a:off x="417600" y="622500"/>
            <a:ext cx="4449600" cy="601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Order delivered in LESS than 13 days</a:t>
            </a:r>
            <a:endParaRPr b="1" sz="3000"/>
          </a:p>
          <a:p>
            <a:pPr indent="0" lvl="0" marL="0" rtl="0" algn="l">
              <a:spcBef>
                <a:spcPts val="0"/>
              </a:spcBef>
              <a:spcAft>
                <a:spcPts val="0"/>
              </a:spcAft>
              <a:buNone/>
            </a:pPr>
            <a:r>
              <a:t/>
            </a:r>
            <a:endParaRPr sz="1500"/>
          </a:p>
          <a:p>
            <a:pPr indent="0" lvl="0" marL="0" rtl="0" algn="l">
              <a:spcBef>
                <a:spcPts val="0"/>
              </a:spcBef>
              <a:spcAft>
                <a:spcPts val="0"/>
              </a:spcAft>
              <a:buNone/>
            </a:pPr>
            <a:r>
              <a:t/>
            </a:r>
            <a:endParaRPr b="1" sz="29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rPr lang="en-GB" sz="2050">
                <a:solidFill>
                  <a:srgbClr val="0F2741"/>
                </a:solidFill>
                <a:highlight>
                  <a:srgbClr val="FFFFFF"/>
                </a:highlight>
              </a:rPr>
              <a:t>Average delivery time:</a:t>
            </a:r>
            <a:endParaRPr sz="2050">
              <a:solidFill>
                <a:srgbClr val="0F2741"/>
              </a:solidFill>
              <a:highlight>
                <a:srgbClr val="FFFFFF"/>
              </a:highlight>
            </a:endParaRPr>
          </a:p>
          <a:p>
            <a:pPr indent="0" lvl="0" marL="0" rtl="0" algn="l">
              <a:spcBef>
                <a:spcPts val="0"/>
              </a:spcBef>
              <a:spcAft>
                <a:spcPts val="0"/>
              </a:spcAft>
              <a:buNone/>
            </a:pPr>
            <a:r>
              <a:rPr lang="en-GB" sz="2050">
                <a:solidFill>
                  <a:srgbClr val="0F2741"/>
                </a:solidFill>
                <a:highlight>
                  <a:srgbClr val="FFFFFF"/>
                </a:highlight>
              </a:rPr>
              <a:t>March 2020: 21 days </a:t>
            </a:r>
            <a:endParaRPr sz="1050">
              <a:solidFill>
                <a:srgbClr val="0F2741"/>
              </a:solidFill>
              <a:highlight>
                <a:srgbClr val="FFFFFF"/>
              </a:highlight>
            </a:endParaRPr>
          </a:p>
          <a:p>
            <a:pPr indent="0" lvl="0" marL="0" rtl="0" algn="l">
              <a:spcBef>
                <a:spcPts val="0"/>
              </a:spcBef>
              <a:spcAft>
                <a:spcPts val="0"/>
              </a:spcAft>
              <a:buNone/>
            </a:pPr>
            <a:r>
              <a:rPr lang="en-GB" sz="2050">
                <a:solidFill>
                  <a:srgbClr val="0F2741"/>
                </a:solidFill>
                <a:highlight>
                  <a:srgbClr val="FFFFFF"/>
                </a:highlight>
              </a:rPr>
              <a:t>May 2020: 16 days </a:t>
            </a:r>
            <a:endParaRPr sz="2050">
              <a:solidFill>
                <a:srgbClr val="0F2741"/>
              </a:solidFill>
              <a:highlight>
                <a:srgbClr val="FFFFFF"/>
              </a:highlight>
            </a:endParaRPr>
          </a:p>
          <a:p>
            <a:pPr indent="0" lvl="0" marL="0" rtl="0" algn="l">
              <a:spcBef>
                <a:spcPts val="0"/>
              </a:spcBef>
              <a:spcAft>
                <a:spcPts val="0"/>
              </a:spcAft>
              <a:buNone/>
            </a:pPr>
            <a:r>
              <a:rPr lang="en-GB" sz="1250">
                <a:solidFill>
                  <a:srgbClr val="0F2741"/>
                </a:solidFill>
                <a:highlight>
                  <a:schemeClr val="lt1"/>
                </a:highlight>
              </a:rPr>
              <a:t>(Statista)</a:t>
            </a:r>
            <a:endParaRPr sz="2250">
              <a:solidFill>
                <a:srgbClr val="0F2741"/>
              </a:solidFill>
              <a:highlight>
                <a:srgbClr val="FFFFFF"/>
              </a:highlight>
            </a:endParaRPr>
          </a:p>
          <a:p>
            <a:pPr indent="0" lvl="0" marL="0" rtl="0" algn="l">
              <a:spcBef>
                <a:spcPts val="0"/>
              </a:spcBef>
              <a:spcAft>
                <a:spcPts val="0"/>
              </a:spcAft>
              <a:buNone/>
            </a:pPr>
            <a:r>
              <a:t/>
            </a:r>
            <a:endParaRPr sz="2050">
              <a:solidFill>
                <a:srgbClr val="0F2741"/>
              </a:solidFill>
              <a:highlight>
                <a:srgbClr val="FFFFFF"/>
              </a:highlight>
            </a:endParaRPr>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p:txBody>
      </p:sp>
      <p:sp>
        <p:nvSpPr>
          <p:cNvPr id="82" name="Google Shape;82;p16"/>
          <p:cNvSpPr txBox="1"/>
          <p:nvPr/>
        </p:nvSpPr>
        <p:spPr>
          <a:xfrm>
            <a:off x="662400" y="2966400"/>
            <a:ext cx="82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7"/>
          <p:cNvSpPr txBox="1"/>
          <p:nvPr/>
        </p:nvSpPr>
        <p:spPr>
          <a:xfrm>
            <a:off x="1159200" y="1297225"/>
            <a:ext cx="442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t>7%</a:t>
            </a:r>
            <a:r>
              <a:rPr b="1" lang="en-GB" sz="2200"/>
              <a:t> DELAYED </a:t>
            </a:r>
            <a:r>
              <a:rPr b="1" lang="en-GB" sz="1900"/>
              <a:t>                                </a:t>
            </a:r>
            <a:endParaRPr b="1" sz="1900"/>
          </a:p>
        </p:txBody>
      </p:sp>
      <p:sp>
        <p:nvSpPr>
          <p:cNvPr id="88" name="Google Shape;88;p17"/>
          <p:cNvSpPr txBox="1"/>
          <p:nvPr/>
        </p:nvSpPr>
        <p:spPr>
          <a:xfrm>
            <a:off x="2278875" y="229150"/>
            <a:ext cx="44220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100"/>
              <a:t>DELIVERIES</a:t>
            </a:r>
            <a:endParaRPr b="1" sz="3100"/>
          </a:p>
        </p:txBody>
      </p:sp>
      <p:sp>
        <p:nvSpPr>
          <p:cNvPr id="89" name="Google Shape;89;p17"/>
          <p:cNvSpPr txBox="1"/>
          <p:nvPr/>
        </p:nvSpPr>
        <p:spPr>
          <a:xfrm>
            <a:off x="5105225" y="1150975"/>
            <a:ext cx="37701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800"/>
              <a:t>93% </a:t>
            </a:r>
            <a:endParaRPr b="1" sz="4800"/>
          </a:p>
          <a:p>
            <a:pPr indent="0" lvl="0" marL="0" rtl="0" algn="ctr">
              <a:spcBef>
                <a:spcPts val="0"/>
              </a:spcBef>
              <a:spcAft>
                <a:spcPts val="0"/>
              </a:spcAft>
              <a:buNone/>
            </a:pPr>
            <a:r>
              <a:rPr b="1" lang="en-GB" sz="4800"/>
              <a:t>ON  TIME</a:t>
            </a:r>
            <a:endParaRPr b="1"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397325" y="65025"/>
            <a:ext cx="6451600"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2040850" y="152400"/>
            <a:ext cx="483870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338200" y="220375"/>
            <a:ext cx="5509821"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37175" y="215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b="1" lang="en-GB" sz="2400">
                <a:solidFill>
                  <a:srgbClr val="4D5C6D"/>
                </a:solidFill>
                <a:highlight>
                  <a:srgbClr val="FFFFFF"/>
                </a:highlight>
                <a:latin typeface="Roboto"/>
                <a:ea typeface="Roboto"/>
                <a:cs typeface="Roboto"/>
                <a:sym typeface="Roboto"/>
              </a:rPr>
              <a:t>Key takeaways</a:t>
            </a:r>
            <a:endParaRPr/>
          </a:p>
        </p:txBody>
      </p:sp>
      <p:sp>
        <p:nvSpPr>
          <p:cNvPr id="110" name="Google Shape;110;p21"/>
          <p:cNvSpPr txBox="1"/>
          <p:nvPr>
            <p:ph idx="1" type="body"/>
          </p:nvPr>
        </p:nvSpPr>
        <p:spPr>
          <a:xfrm>
            <a:off x="777225" y="1009450"/>
            <a:ext cx="6519600" cy="16617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SzPct val="100000"/>
              <a:buChar char="●"/>
            </a:pPr>
            <a:r>
              <a:rPr lang="en-GB" sz="1600"/>
              <a:t>High demand in computer </a:t>
            </a:r>
            <a:r>
              <a:rPr lang="en-GB" sz="1600"/>
              <a:t>accessories</a:t>
            </a:r>
            <a:endParaRPr sz="1600"/>
          </a:p>
          <a:p>
            <a:pPr indent="-307340" lvl="0" marL="457200" rtl="0" algn="l">
              <a:spcBef>
                <a:spcPts val="0"/>
              </a:spcBef>
              <a:spcAft>
                <a:spcPts val="0"/>
              </a:spcAft>
              <a:buSzPct val="100000"/>
              <a:buChar char="●"/>
            </a:pPr>
            <a:r>
              <a:rPr lang="en-GB" sz="1600"/>
              <a:t>Magist User growth</a:t>
            </a:r>
            <a:endParaRPr sz="1600"/>
          </a:p>
          <a:p>
            <a:pPr indent="-307340" lvl="0" marL="457200" rtl="0" algn="l">
              <a:spcBef>
                <a:spcPts val="0"/>
              </a:spcBef>
              <a:spcAft>
                <a:spcPts val="0"/>
              </a:spcAft>
              <a:buSzPct val="100000"/>
              <a:buChar char="●"/>
            </a:pPr>
            <a:r>
              <a:rPr lang="en-GB" sz="1600"/>
              <a:t>Gap between average item price </a:t>
            </a:r>
            <a:endParaRPr sz="1600"/>
          </a:p>
          <a:p>
            <a:pPr indent="-307340" lvl="0" marL="457200" rtl="0" algn="l">
              <a:spcBef>
                <a:spcPts val="0"/>
              </a:spcBef>
              <a:spcAft>
                <a:spcPts val="0"/>
              </a:spcAft>
              <a:buSzPct val="100000"/>
              <a:buChar char="●"/>
            </a:pPr>
            <a:r>
              <a:rPr lang="en-GB" sz="1600"/>
              <a:t>Fair ratings on tech products</a:t>
            </a:r>
            <a:endParaRPr sz="1600"/>
          </a:p>
          <a:p>
            <a:pPr indent="-307340" lvl="0" marL="457200" rtl="0" algn="l">
              <a:spcBef>
                <a:spcPts val="0"/>
              </a:spcBef>
              <a:spcAft>
                <a:spcPts val="0"/>
              </a:spcAft>
              <a:buSzPct val="100000"/>
              <a:buChar char="●"/>
            </a:pPr>
            <a:r>
              <a:rPr lang="en-GB" sz="1600"/>
              <a:t>Periodic increase and decrease in seller’s income</a:t>
            </a:r>
            <a:endParaRPr sz="1600"/>
          </a:p>
          <a:p>
            <a:pPr indent="-307340" lvl="0" marL="457200" rtl="0" algn="l">
              <a:spcBef>
                <a:spcPts val="0"/>
              </a:spcBef>
              <a:spcAft>
                <a:spcPts val="0"/>
              </a:spcAft>
              <a:buSzPct val="100000"/>
              <a:buChar char="●"/>
            </a:pPr>
            <a:r>
              <a:rPr lang="en-GB" sz="1600"/>
              <a:t>Faster (25% in </a:t>
            </a:r>
            <a:r>
              <a:rPr i="1" lang="en-GB" sz="1600"/>
              <a:t>n</a:t>
            </a:r>
            <a:r>
              <a:rPr lang="en-GB" sz="1600"/>
              <a:t> days) and on time delivery</a:t>
            </a:r>
            <a:endParaRPr sz="1600"/>
          </a:p>
          <a:p>
            <a:pPr indent="0" lvl="0" marL="0" rtl="0" algn="l">
              <a:spcBef>
                <a:spcPts val="1200"/>
              </a:spcBef>
              <a:spcAft>
                <a:spcPts val="1200"/>
              </a:spcAft>
              <a:buNone/>
            </a:pPr>
            <a:r>
              <a:t/>
            </a:r>
            <a:endParaRPr sz="1600"/>
          </a:p>
        </p:txBody>
      </p:sp>
      <p:pic>
        <p:nvPicPr>
          <p:cNvPr id="111" name="Google Shape;111;p21"/>
          <p:cNvPicPr preferRelativeResize="0"/>
          <p:nvPr/>
        </p:nvPicPr>
        <p:blipFill>
          <a:blip r:embed="rId3">
            <a:alphaModFix/>
          </a:blip>
          <a:stretch>
            <a:fillRect/>
          </a:stretch>
        </p:blipFill>
        <p:spPr>
          <a:xfrm>
            <a:off x="777225" y="2396325"/>
            <a:ext cx="5385250" cy="274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