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0" r:id="rId3"/>
    <p:sldId id="347" r:id="rId4"/>
    <p:sldId id="348" r:id="rId5"/>
    <p:sldId id="349" r:id="rId6"/>
    <p:sldId id="350" r:id="rId7"/>
    <p:sldId id="351" r:id="rId8"/>
    <p:sldId id="353" r:id="rId9"/>
    <p:sldId id="354" r:id="rId10"/>
    <p:sldId id="355" r:id="rId11"/>
    <p:sldId id="356" r:id="rId12"/>
    <p:sldId id="3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3" autoAdjust="0"/>
  </p:normalViewPr>
  <p:slideViewPr>
    <p:cSldViewPr snapToGrid="0" snapToObjects="1">
      <p:cViewPr>
        <p:scale>
          <a:sx n="100" d="100"/>
          <a:sy n="100" d="100"/>
        </p:scale>
        <p:origin x="-1344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4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FAB4-13FA-E149-9E17-282B3CB60A0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064B-A832-A14A-9D3F-C2D5198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on Zero Velocity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273"/>
            <a:ext cx="6400800" cy="79546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Yan Wang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wangyanphyllis@gmail.com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468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Zero Velocity Update - Soft</a:t>
            </a:r>
            <a:endParaRPr lang="en-US" dirty="0"/>
          </a:p>
        </p:txBody>
      </p:sp>
      <p:pic>
        <p:nvPicPr>
          <p:cNvPr id="5" name="Picture 4" descr="both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" t="51900" r="6201" b="6369"/>
          <a:stretch/>
        </p:blipFill>
        <p:spPr>
          <a:xfrm>
            <a:off x="593195" y="1646049"/>
            <a:ext cx="8093605" cy="1907936"/>
          </a:xfrm>
          <a:prstGeom prst="rect">
            <a:avLst/>
          </a:prstGeom>
        </p:spPr>
      </p:pic>
      <p:pic>
        <p:nvPicPr>
          <p:cNvPr id="6" name="Picture 5" descr="after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49998" r="7635"/>
          <a:stretch/>
        </p:blipFill>
        <p:spPr>
          <a:xfrm>
            <a:off x="685001" y="4222652"/>
            <a:ext cx="7895092" cy="228607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314759" y="3661078"/>
            <a:ext cx="642624" cy="5309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01639" y="4555980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456415" y="4583308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917986" y="4583308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997955" y="4555980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6157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Assignment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320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your own code to perform zero velocity update </a:t>
            </a:r>
          </a:p>
          <a:p>
            <a:pPr lvl="1"/>
            <a:r>
              <a:rPr lang="en-US" dirty="0" smtClean="0"/>
              <a:t>Collect walking data with a single sensor and record manually measured walking distance</a:t>
            </a:r>
          </a:p>
          <a:p>
            <a:pPr lvl="1"/>
            <a:r>
              <a:rPr lang="en-US" dirty="0" smtClean="0"/>
              <a:t>Create your own code to perform hard zero velocity update</a:t>
            </a:r>
          </a:p>
          <a:p>
            <a:pPr lvl="1"/>
            <a:r>
              <a:rPr lang="en-US" dirty="0" smtClean="0"/>
              <a:t>Create your own code to perform soft zero velocity update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3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Reference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81108" cy="34945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System Overview: </a:t>
            </a:r>
            <a:endParaRPr lang="en-US" dirty="0" smtClean="0"/>
          </a:p>
          <a:p>
            <a:pPr lvl="1"/>
            <a:r>
              <a:rPr lang="en-US" dirty="0" smtClean="0"/>
              <a:t>Oliver </a:t>
            </a:r>
            <a:r>
              <a:rPr lang="en-US" dirty="0"/>
              <a:t>J. Woodman, An introduction to inertial </a:t>
            </a:r>
            <a:r>
              <a:rPr lang="en-US" dirty="0" smtClean="0"/>
              <a:t>navigation.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Zero Velocity Window Detection:</a:t>
            </a:r>
          </a:p>
          <a:p>
            <a:pPr lvl="1"/>
            <a:r>
              <a:rPr lang="en-US" dirty="0"/>
              <a:t>Isaac Skog and et al, Zero-Velocity Detection—An Algorithm </a:t>
            </a:r>
            <a:r>
              <a:rPr lang="en-US" dirty="0" smtClean="0"/>
              <a:t>Evaluation.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Zero Velocity Update:</a:t>
            </a:r>
          </a:p>
          <a:p>
            <a:pPr lvl="1"/>
            <a:r>
              <a:rPr lang="en-US" dirty="0"/>
              <a:t>A.R. Jimenez and et al, A Comparison of Pedestrian Dead-</a:t>
            </a:r>
            <a:r>
              <a:rPr lang="en-US" dirty="0" smtClean="0"/>
              <a:t>Reckoning Algorithms </a:t>
            </a:r>
            <a:r>
              <a:rPr lang="en-US" dirty="0"/>
              <a:t>using a Low-Cost MEMS </a:t>
            </a:r>
            <a:r>
              <a:rPr lang="en-US" dirty="0" smtClean="0"/>
              <a:t>IMU.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Advance System:</a:t>
            </a:r>
          </a:p>
          <a:p>
            <a:pPr lvl="1"/>
            <a:r>
              <a:rPr lang="en-US" dirty="0"/>
              <a:t>Eric </a:t>
            </a:r>
            <a:r>
              <a:rPr lang="en-US" dirty="0" err="1" smtClean="0"/>
              <a:t>Foxlin</a:t>
            </a:r>
            <a:r>
              <a:rPr lang="en-US" dirty="0"/>
              <a:t>, </a:t>
            </a:r>
            <a:r>
              <a:rPr lang="en-US" dirty="0" smtClean="0"/>
              <a:t>Pedestrian Tracking with Shoe</a:t>
            </a:r>
            <a:r>
              <a:rPr lang="en-US" dirty="0"/>
              <a:t>-</a:t>
            </a:r>
            <a:r>
              <a:rPr lang="en-US" dirty="0" smtClean="0"/>
              <a:t>Mounted Inertial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Inertial Navigation Algorithm</a:t>
            </a:r>
            <a:endParaRPr lang="en-US" dirty="0"/>
          </a:p>
        </p:txBody>
      </p:sp>
      <p:pic>
        <p:nvPicPr>
          <p:cNvPr id="5" name="Picture 4" descr="algorith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745"/>
            <a:ext cx="8229600" cy="28487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8486" y="5242005"/>
            <a:ext cx="3466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6DOF Inertial Sensor: Accelerometer + Gyroscope </a:t>
            </a:r>
            <a:endParaRPr lang="en-US" dirty="0"/>
          </a:p>
        </p:txBody>
      </p:sp>
      <p:pic>
        <p:nvPicPr>
          <p:cNvPr id="7" name="Picture 6" descr="Photo Oct 03, 4 45 5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1681" y="4579125"/>
            <a:ext cx="2458177" cy="18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Limitation on Inertial Sensors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3509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MEMS Gyro and Accelerometer Error Characteristics</a:t>
            </a:r>
          </a:p>
          <a:p>
            <a:pPr lvl="1"/>
            <a:r>
              <a:rPr lang="en-US" dirty="0" smtClean="0"/>
              <a:t>Constant Bias</a:t>
            </a:r>
          </a:p>
          <a:p>
            <a:pPr lvl="1"/>
            <a:r>
              <a:rPr lang="en-US" dirty="0" smtClean="0"/>
              <a:t>Thermo-Mechanical White Noise / Angle Random Walk</a:t>
            </a:r>
          </a:p>
          <a:p>
            <a:pPr lvl="1"/>
            <a:r>
              <a:rPr lang="en-US" dirty="0" smtClean="0"/>
              <a:t>Flicker Noise / Bias Stability</a:t>
            </a:r>
          </a:p>
          <a:p>
            <a:pPr lvl="1"/>
            <a:r>
              <a:rPr lang="en-US" dirty="0" smtClean="0"/>
              <a:t>Temperature Effects</a:t>
            </a:r>
          </a:p>
          <a:p>
            <a:pPr lvl="1"/>
            <a:r>
              <a:rPr lang="en-US" dirty="0" smtClean="0"/>
              <a:t>Calibration Errors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bad_examp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9394"/>
            <a:ext cx="7864040" cy="32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 Improved Inertial Navigation Algorithm</a:t>
            </a:r>
            <a:endParaRPr lang="en-US" dirty="0"/>
          </a:p>
        </p:txBody>
      </p:sp>
      <p:pic>
        <p:nvPicPr>
          <p:cNvPr id="5" name="Picture 4" descr="algorith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745"/>
            <a:ext cx="8229600" cy="284870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07111" y="3835569"/>
            <a:ext cx="994537" cy="1438571"/>
            <a:chOff x="5722412" y="4418934"/>
            <a:chExt cx="994537" cy="1438571"/>
          </a:xfrm>
        </p:grpSpPr>
        <p:sp>
          <p:nvSpPr>
            <p:cNvPr id="3" name="Rectangle 2"/>
            <p:cNvSpPr/>
            <p:nvPr/>
          </p:nvSpPr>
          <p:spPr>
            <a:xfrm>
              <a:off x="5722412" y="4876134"/>
              <a:ext cx="994537" cy="981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cxnSpLocks noChangeAspect="1"/>
            </p:cNvCxnSpPr>
            <p:nvPr/>
          </p:nvCxnSpPr>
          <p:spPr>
            <a:xfrm flipV="1">
              <a:off x="6212033" y="4418934"/>
              <a:ext cx="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42202" y="4995371"/>
              <a:ext cx="7702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Zero </a:t>
              </a:r>
            </a:p>
            <a:p>
              <a:pPr algn="ctr"/>
              <a:r>
                <a:rPr lang="en-US" sz="1400" dirty="0" smtClean="0"/>
                <a:t>Velocity</a:t>
              </a:r>
            </a:p>
            <a:p>
              <a:pPr algn="ctr"/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57200" y="5533630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Zero Velocity Update: set the velocity to zero when foot is stationary and smooth the velocity in between before being integrated for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4. Zero Velocity Detection (Stance Detection)</a:t>
            </a:r>
            <a:endParaRPr lang="en-US" sz="3800" dirty="0"/>
          </a:p>
        </p:txBody>
      </p:sp>
      <p:pic>
        <p:nvPicPr>
          <p:cNvPr id="4" name="Picture 3" descr="Screen shot 2013-10-04 at 6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51" y="1371741"/>
            <a:ext cx="5123674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824311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Zero Velocity Detection: threshold the motion acceleration energy (</a:t>
            </a:r>
            <a:r>
              <a:rPr lang="en-US" dirty="0" err="1" smtClean="0"/>
              <a:t>acc</a:t>
            </a:r>
            <a:r>
              <a:rPr lang="en-US" dirty="0" smtClean="0"/>
              <a:t> variance, gyro, </a:t>
            </a:r>
            <a:r>
              <a:rPr lang="en-US" dirty="0" err="1" smtClean="0"/>
              <a:t>acc</a:t>
            </a:r>
            <a:r>
              <a:rPr lang="en-US" dirty="0" smtClean="0"/>
              <a:t> + gyro)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0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Zero Velocity Update - Before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3195" y="1616530"/>
            <a:ext cx="8032401" cy="4572000"/>
            <a:chOff x="654399" y="1616530"/>
            <a:chExt cx="8032401" cy="4572000"/>
          </a:xfrm>
        </p:grpSpPr>
        <p:pic>
          <p:nvPicPr>
            <p:cNvPr id="3" name="Picture 2" descr="before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99" y="1616530"/>
              <a:ext cx="8032401" cy="4572000"/>
            </a:xfrm>
            <a:prstGeom prst="rect">
              <a:avLst/>
            </a:prstGeom>
          </p:spPr>
        </p:pic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620043" y="4205578"/>
              <a:ext cx="457200" cy="4572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654413" y="4174980"/>
              <a:ext cx="457200" cy="4572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750590" y="4159681"/>
              <a:ext cx="457200" cy="4572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601959" y="4098780"/>
              <a:ext cx="457200" cy="4572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93195" y="6180763"/>
            <a:ext cx="822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Velocity will drift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9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Zero Velocity Update - Hard</a:t>
            </a:r>
            <a:endParaRPr lang="en-US" dirty="0"/>
          </a:p>
        </p:txBody>
      </p:sp>
      <p:pic>
        <p:nvPicPr>
          <p:cNvPr id="4" name="Picture 3" descr="midd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6" y="1636374"/>
            <a:ext cx="8038681" cy="4572000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1558839" y="4205578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593209" y="4174980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689386" y="4159681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540755" y="4098780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195" y="6180763"/>
            <a:ext cx="822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resetting point is discontinuous.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9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Zero Velocity Update - Soft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503852"/>
            <a:ext cx="8523324" cy="2019534"/>
            <a:chOff x="577894" y="3164615"/>
            <a:chExt cx="8523324" cy="2019534"/>
          </a:xfrm>
        </p:grpSpPr>
        <p:grpSp>
          <p:nvGrpSpPr>
            <p:cNvPr id="10" name="Group 9"/>
            <p:cNvGrpSpPr/>
            <p:nvPr/>
          </p:nvGrpSpPr>
          <p:grpSpPr>
            <a:xfrm>
              <a:off x="577894" y="3164615"/>
              <a:ext cx="8032401" cy="2019534"/>
              <a:chOff x="577894" y="3164615"/>
              <a:chExt cx="8032401" cy="201953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77894" y="3164615"/>
                <a:ext cx="8032401" cy="2019534"/>
                <a:chOff x="593195" y="3164615"/>
                <a:chExt cx="8032401" cy="2019534"/>
              </a:xfrm>
            </p:grpSpPr>
            <p:pic>
              <p:nvPicPr>
                <p:cNvPr id="22" name="Picture 21" descr="before.eps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8636" b="7192"/>
                <a:stretch/>
              </p:blipFill>
              <p:spPr>
                <a:xfrm>
                  <a:off x="593195" y="3164615"/>
                  <a:ext cx="8032401" cy="2019534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/>
                <p:cNvCxnSpPr/>
                <p:nvPr/>
              </p:nvCxnSpPr>
              <p:spPr>
                <a:xfrm>
                  <a:off x="1667762" y="3962570"/>
                  <a:ext cx="6166127" cy="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1713665" y="3734557"/>
                <a:ext cx="0" cy="2556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793860" y="3681595"/>
                <a:ext cx="0" cy="3119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884163" y="3643498"/>
                <a:ext cx="0" cy="3468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746678" y="3599881"/>
                <a:ext cx="0" cy="3972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877367" y="3627464"/>
              <a:ext cx="1247249" cy="61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Velocity Drift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97697" y="3627464"/>
              <a:ext cx="1247249" cy="61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Velocity Drift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702" y="3627464"/>
              <a:ext cx="1247249" cy="61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Velocity Drift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3969" y="3627464"/>
              <a:ext cx="1247249" cy="61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Velocity Drift</a:t>
              </a:r>
              <a:endParaRPr lang="en-US" dirty="0"/>
            </a:p>
          </p:txBody>
        </p:sp>
      </p:grpSp>
      <p:pic>
        <p:nvPicPr>
          <p:cNvPr id="12" name="Picture 11" descr="drif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5" y="3810453"/>
            <a:ext cx="8037576" cy="182243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93195" y="6180763"/>
            <a:ext cx="822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velocity drift is quite linear.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2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Zero Velocity Update - Soft</a:t>
            </a:r>
            <a:endParaRPr lang="en-US" dirty="0"/>
          </a:p>
        </p:txBody>
      </p:sp>
      <p:pic>
        <p:nvPicPr>
          <p:cNvPr id="22" name="Picture 21" descr="before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6" b="7192"/>
          <a:stretch/>
        </p:blipFill>
        <p:spPr>
          <a:xfrm>
            <a:off x="457200" y="1503852"/>
            <a:ext cx="8032401" cy="2019534"/>
          </a:xfrm>
          <a:prstGeom prst="rect">
            <a:avLst/>
          </a:prstGeom>
        </p:spPr>
      </p:pic>
      <p:pic>
        <p:nvPicPr>
          <p:cNvPr id="3" name="Picture 2" descr="lin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5" y="4119833"/>
            <a:ext cx="8037576" cy="2010965"/>
          </a:xfrm>
          <a:prstGeom prst="rect">
            <a:avLst/>
          </a:prstGeom>
        </p:spPr>
      </p:pic>
      <p:sp>
        <p:nvSpPr>
          <p:cNvPr id="4" name="Minus 3"/>
          <p:cNvSpPr/>
          <p:nvPr/>
        </p:nvSpPr>
        <p:spPr>
          <a:xfrm>
            <a:off x="4069942" y="3553985"/>
            <a:ext cx="1147542" cy="61174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3195" y="6180763"/>
            <a:ext cx="822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Subtract the velocity drift from the velocity.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9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312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Tutorial on Zero Velocity Update</vt:lpstr>
      <vt:lpstr>1. Inertial Navigation Algorithm</vt:lpstr>
      <vt:lpstr>2. Limitation on Inertial Sensors</vt:lpstr>
      <vt:lpstr>3. Improved Inertial Navigation Algorithm</vt:lpstr>
      <vt:lpstr>4. Zero Velocity Detection (Stance Detection)</vt:lpstr>
      <vt:lpstr>4. Zero Velocity Update - Before</vt:lpstr>
      <vt:lpstr>4. Zero Velocity Update - Hard</vt:lpstr>
      <vt:lpstr>4. Zero Velocity Update - Soft</vt:lpstr>
      <vt:lpstr>4. Zero Velocity Update - Soft</vt:lpstr>
      <vt:lpstr>4. Zero Velocity Update - Soft</vt:lpstr>
      <vt:lpstr>5. Assignment</vt:lpstr>
      <vt:lpstr>6. 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Inertial Navigation Toolbox</dc:title>
  <dc:creator>Yan Wang</dc:creator>
  <cp:lastModifiedBy>Yan Wang</cp:lastModifiedBy>
  <cp:revision>270</cp:revision>
  <dcterms:created xsi:type="dcterms:W3CDTF">2013-09-05T21:33:36Z</dcterms:created>
  <dcterms:modified xsi:type="dcterms:W3CDTF">2014-10-04T00:11:57Z</dcterms:modified>
</cp:coreProperties>
</file>