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86" r:id="rId6"/>
    <p:sldId id="273" r:id="rId7"/>
    <p:sldId id="263" r:id="rId8"/>
    <p:sldId id="276" r:id="rId9"/>
    <p:sldId id="267" r:id="rId10"/>
    <p:sldId id="282" r:id="rId11"/>
    <p:sldId id="262" r:id="rId12"/>
    <p:sldId id="283" r:id="rId13"/>
    <p:sldId id="274" r:id="rId14"/>
    <p:sldId id="284" r:id="rId15"/>
    <p:sldId id="25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67" d="100"/>
          <a:sy n="67" d="100"/>
        </p:scale>
        <p:origin x="59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19075" y="3838575"/>
            <a:ext cx="11744325" cy="1895473"/>
          </a:xfrm>
        </p:spPr>
        <p:txBody>
          <a:bodyPr>
            <a:normAutofit/>
          </a:bodyPr>
          <a:lstStyle/>
          <a:p>
            <a:pPr algn="ctr"/>
            <a:r>
              <a:rPr lang="en-US" sz="8000" dirty="0"/>
              <a:t>DATA </a:t>
            </a:r>
            <a:r>
              <a:rPr lang="en-US" dirty="0"/>
              <a:t>CLEANING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397662" y="5720335"/>
            <a:ext cx="7396675" cy="674063"/>
          </a:xfrm>
        </p:spPr>
        <p:txBody>
          <a:bodyPr>
            <a:normAutofit/>
          </a:bodyPr>
          <a:lstStyle/>
          <a:p>
            <a:pPr algn="ctr"/>
            <a:r>
              <a:rPr lang="en-US" dirty="0">
                <a:solidFill>
                  <a:srgbClr val="FFC000"/>
                </a:solidFill>
              </a:rPr>
              <a:t>DERRICK KURIA MUIRU</a:t>
            </a:r>
          </a:p>
          <a:p>
            <a:endParaRPr lang="en-US" sz="2400" dirty="0">
              <a:solidFill>
                <a:srgbClr val="FFC000"/>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64F3D74-4DA5-94AC-C3E6-38311D827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587" y="289691"/>
            <a:ext cx="7065138" cy="4138767"/>
          </a:xfrm>
          <a:prstGeom prst="rect">
            <a:avLst/>
          </a:prstGeom>
        </p:spPr>
      </p:pic>
      <p:cxnSp>
        <p:nvCxnSpPr>
          <p:cNvPr id="9" name="Straight Connector 8">
            <a:extLst>
              <a:ext uri="{FF2B5EF4-FFF2-40B4-BE49-F238E27FC236}">
                <a16:creationId xmlns:a16="http://schemas.microsoft.com/office/drawing/2014/main" id="{AFB3F0BA-01F7-7D95-346E-44D6CB08F0E3}"/>
              </a:ext>
            </a:extLst>
          </p:cNvPr>
          <p:cNvCxnSpPr>
            <a:cxnSpLocks/>
          </p:cNvCxnSpPr>
          <p:nvPr/>
        </p:nvCxnSpPr>
        <p:spPr>
          <a:xfrm flipH="1">
            <a:off x="1190625" y="4498925"/>
            <a:ext cx="42371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rgbClr val="9BA8B7"/>
            </a:gs>
            <a:gs pos="71000">
              <a:schemeClr val="accent1">
                <a:lumMod val="45000"/>
                <a:lumOff val="55000"/>
              </a:schemeClr>
            </a:gs>
            <a:gs pos="10000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95793-88E0-4D76-84FF-ADB75BA657B0}"/>
              </a:ext>
            </a:extLst>
          </p:cNvPr>
          <p:cNvSpPr txBox="1"/>
          <p:nvPr/>
        </p:nvSpPr>
        <p:spPr>
          <a:xfrm>
            <a:off x="3041196" y="129967"/>
            <a:ext cx="5831840" cy="461665"/>
          </a:xfrm>
          <a:prstGeom prst="rect">
            <a:avLst/>
          </a:prstGeom>
          <a:noFill/>
        </p:spPr>
        <p:txBody>
          <a:bodyPr wrap="square" rtlCol="0">
            <a:spAutoFit/>
          </a:bodyPr>
          <a:lstStyle/>
          <a:p>
            <a:pPr algn="ctr"/>
            <a:r>
              <a:rPr lang="en-US" sz="2400" dirty="0"/>
              <a:t>Avoiding dirty data for small scale</a:t>
            </a:r>
            <a:endParaRPr lang="en-KE" sz="2400" dirty="0"/>
          </a:p>
        </p:txBody>
      </p:sp>
      <p:pic>
        <p:nvPicPr>
          <p:cNvPr id="4" name="Graphic 3" descr="Business Growth with solid fill">
            <a:extLst>
              <a:ext uri="{FF2B5EF4-FFF2-40B4-BE49-F238E27FC236}">
                <a16:creationId xmlns:a16="http://schemas.microsoft.com/office/drawing/2014/main" id="{322AD07B-D597-419F-ABC1-7FC22893F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1196" y="91746"/>
            <a:ext cx="576509" cy="568678"/>
          </a:xfrm>
          <a:prstGeom prst="rect">
            <a:avLst/>
          </a:prstGeom>
        </p:spPr>
      </p:pic>
      <p:grpSp>
        <p:nvGrpSpPr>
          <p:cNvPr id="3" name="Group 2">
            <a:extLst>
              <a:ext uri="{FF2B5EF4-FFF2-40B4-BE49-F238E27FC236}">
                <a16:creationId xmlns:a16="http://schemas.microsoft.com/office/drawing/2014/main" id="{72E12D0A-5143-D860-9E67-960951CC1C13}"/>
              </a:ext>
            </a:extLst>
          </p:cNvPr>
          <p:cNvGrpSpPr/>
          <p:nvPr/>
        </p:nvGrpSpPr>
        <p:grpSpPr>
          <a:xfrm>
            <a:off x="3041196" y="921790"/>
            <a:ext cx="6589929" cy="1552966"/>
            <a:chOff x="1579417" y="1565563"/>
            <a:chExt cx="7841673" cy="2119745"/>
          </a:xfrm>
        </p:grpSpPr>
        <p:grpSp>
          <p:nvGrpSpPr>
            <p:cNvPr id="5" name="Group 4">
              <a:extLst>
                <a:ext uri="{FF2B5EF4-FFF2-40B4-BE49-F238E27FC236}">
                  <a16:creationId xmlns:a16="http://schemas.microsoft.com/office/drawing/2014/main" id="{FD3D4306-9E37-7708-5D9B-2F528F0AC179}"/>
                </a:ext>
              </a:extLst>
            </p:cNvPr>
            <p:cNvGrpSpPr/>
            <p:nvPr/>
          </p:nvGrpSpPr>
          <p:grpSpPr>
            <a:xfrm>
              <a:off x="1579417" y="1565563"/>
              <a:ext cx="7841673" cy="2119745"/>
              <a:chOff x="1233958" y="1488354"/>
              <a:chExt cx="6041484" cy="1626924"/>
            </a:xfrm>
          </p:grpSpPr>
          <p:sp>
            <p:nvSpPr>
              <p:cNvPr id="7" name="Rectangle 6">
                <a:extLst>
                  <a:ext uri="{FF2B5EF4-FFF2-40B4-BE49-F238E27FC236}">
                    <a16:creationId xmlns:a16="http://schemas.microsoft.com/office/drawing/2014/main" id="{4E4267D9-EABA-ABA7-7BD8-AF616975C3EE}"/>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Freeform: Shape 7">
                <a:extLst>
                  <a:ext uri="{FF2B5EF4-FFF2-40B4-BE49-F238E27FC236}">
                    <a16:creationId xmlns:a16="http://schemas.microsoft.com/office/drawing/2014/main" id="{EC7DF41D-019B-AFE1-5023-A6570C796D82}"/>
                  </a:ext>
                </a:extLst>
              </p:cNvPr>
              <p:cNvSpPr/>
              <p:nvPr/>
            </p:nvSpPr>
            <p:spPr>
              <a:xfrm rot="16200000">
                <a:off x="3152813" y="-429809"/>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9" name="Rectangle: Rounded Corners 8">
                <a:extLst>
                  <a:ext uri="{FF2B5EF4-FFF2-40B4-BE49-F238E27FC236}">
                    <a16:creationId xmlns:a16="http://schemas.microsoft.com/office/drawing/2014/main" id="{4C96E5AB-413A-8BD9-C0E5-C35E6FB26F0D}"/>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Rectangle: Rounded Corners 10">
                <a:extLst>
                  <a:ext uri="{FF2B5EF4-FFF2-40B4-BE49-F238E27FC236}">
                    <a16:creationId xmlns:a16="http://schemas.microsoft.com/office/drawing/2014/main" id="{738902D4-5BD2-A439-C64F-B04EE377B054}"/>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 name="Rectangle: Rounded Corners 11">
                <a:extLst>
                  <a:ext uri="{FF2B5EF4-FFF2-40B4-BE49-F238E27FC236}">
                    <a16:creationId xmlns:a16="http://schemas.microsoft.com/office/drawing/2014/main" id="{C067414E-4FD9-BB0B-1F2D-E51137486A1B}"/>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 name="Rectangle: Rounded Corners 12">
                <a:extLst>
                  <a:ext uri="{FF2B5EF4-FFF2-40B4-BE49-F238E27FC236}">
                    <a16:creationId xmlns:a16="http://schemas.microsoft.com/office/drawing/2014/main" id="{48001487-1532-8DF5-848D-9C808BA07E50}"/>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Oval 13">
                <a:extLst>
                  <a:ext uri="{FF2B5EF4-FFF2-40B4-BE49-F238E27FC236}">
                    <a16:creationId xmlns:a16="http://schemas.microsoft.com/office/drawing/2014/main" id="{20F63900-F0C5-40B7-032E-EF2D129005EF}"/>
                  </a:ext>
                </a:extLst>
              </p:cNvPr>
              <p:cNvSpPr/>
              <p:nvPr/>
            </p:nvSpPr>
            <p:spPr>
              <a:xfrm>
                <a:off x="1341783" y="1633222"/>
                <a:ext cx="659172" cy="723506"/>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6" name="TextBox 5">
              <a:extLst>
                <a:ext uri="{FF2B5EF4-FFF2-40B4-BE49-F238E27FC236}">
                  <a16:creationId xmlns:a16="http://schemas.microsoft.com/office/drawing/2014/main" id="{33F36F0A-6432-5A60-C9FC-1792E81F722E}"/>
                </a:ext>
              </a:extLst>
            </p:cNvPr>
            <p:cNvSpPr txBox="1"/>
            <p:nvPr/>
          </p:nvSpPr>
          <p:spPr>
            <a:xfrm>
              <a:off x="1737329" y="1870172"/>
              <a:ext cx="855587" cy="584774"/>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01</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15" name="Group 14">
            <a:extLst>
              <a:ext uri="{FF2B5EF4-FFF2-40B4-BE49-F238E27FC236}">
                <a16:creationId xmlns:a16="http://schemas.microsoft.com/office/drawing/2014/main" id="{EB45D6ED-5C30-2D35-8998-7CD02B28541D}"/>
              </a:ext>
            </a:extLst>
          </p:cNvPr>
          <p:cNvGrpSpPr/>
          <p:nvPr/>
        </p:nvGrpSpPr>
        <p:grpSpPr>
          <a:xfrm>
            <a:off x="3041196" y="2320950"/>
            <a:ext cx="6589929" cy="1552966"/>
            <a:chOff x="1579417" y="1565563"/>
            <a:chExt cx="7841673" cy="2119745"/>
          </a:xfrm>
        </p:grpSpPr>
        <p:grpSp>
          <p:nvGrpSpPr>
            <p:cNvPr id="16" name="Group 15">
              <a:extLst>
                <a:ext uri="{FF2B5EF4-FFF2-40B4-BE49-F238E27FC236}">
                  <a16:creationId xmlns:a16="http://schemas.microsoft.com/office/drawing/2014/main" id="{2D2FBA2F-7329-0B1F-8CAD-5DF2EE6401D4}"/>
                </a:ext>
              </a:extLst>
            </p:cNvPr>
            <p:cNvGrpSpPr/>
            <p:nvPr/>
          </p:nvGrpSpPr>
          <p:grpSpPr>
            <a:xfrm>
              <a:off x="1579417" y="1565563"/>
              <a:ext cx="7841673" cy="2119745"/>
              <a:chOff x="1233958" y="1488354"/>
              <a:chExt cx="6041484" cy="1626924"/>
            </a:xfrm>
          </p:grpSpPr>
          <p:sp>
            <p:nvSpPr>
              <p:cNvPr id="18" name="Rectangle 17">
                <a:extLst>
                  <a:ext uri="{FF2B5EF4-FFF2-40B4-BE49-F238E27FC236}">
                    <a16:creationId xmlns:a16="http://schemas.microsoft.com/office/drawing/2014/main" id="{40AE4389-61BC-0649-1742-D95057BDED94}"/>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Freeform: Shape 18">
                <a:extLst>
                  <a:ext uri="{FF2B5EF4-FFF2-40B4-BE49-F238E27FC236}">
                    <a16:creationId xmlns:a16="http://schemas.microsoft.com/office/drawing/2014/main" id="{5D72B02A-5B6F-57A8-406B-95EA7342893A}"/>
                  </a:ext>
                </a:extLst>
              </p:cNvPr>
              <p:cNvSpPr/>
              <p:nvPr/>
            </p:nvSpPr>
            <p:spPr>
              <a:xfrm rot="16200000">
                <a:off x="3152813" y="-429809"/>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20" name="Rectangle: Rounded Corners 19">
                <a:extLst>
                  <a:ext uri="{FF2B5EF4-FFF2-40B4-BE49-F238E27FC236}">
                    <a16:creationId xmlns:a16="http://schemas.microsoft.com/office/drawing/2014/main" id="{D87B8720-7E2D-7274-FC07-5F372A5D37F7}"/>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 name="Rectangle: Rounded Corners 21">
                <a:extLst>
                  <a:ext uri="{FF2B5EF4-FFF2-40B4-BE49-F238E27FC236}">
                    <a16:creationId xmlns:a16="http://schemas.microsoft.com/office/drawing/2014/main" id="{09374B67-5596-08CA-0794-5720994DB986}"/>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E1D5D9DC-B7B2-A19A-A3FB-A4B6D0629864}"/>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 name="Rectangle: Rounded Corners 23">
                <a:extLst>
                  <a:ext uri="{FF2B5EF4-FFF2-40B4-BE49-F238E27FC236}">
                    <a16:creationId xmlns:a16="http://schemas.microsoft.com/office/drawing/2014/main" id="{EBA112BC-1373-36AF-AB74-BAD542DE0DE3}"/>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 name="Oval 24">
                <a:extLst>
                  <a:ext uri="{FF2B5EF4-FFF2-40B4-BE49-F238E27FC236}">
                    <a16:creationId xmlns:a16="http://schemas.microsoft.com/office/drawing/2014/main" id="{FE6437CB-3DF0-553C-4BF9-781A25CAA90F}"/>
                  </a:ext>
                </a:extLst>
              </p:cNvPr>
              <p:cNvSpPr/>
              <p:nvPr/>
            </p:nvSpPr>
            <p:spPr>
              <a:xfrm>
                <a:off x="1341783" y="1633222"/>
                <a:ext cx="659172" cy="723506"/>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17" name="TextBox 16">
              <a:extLst>
                <a:ext uri="{FF2B5EF4-FFF2-40B4-BE49-F238E27FC236}">
                  <a16:creationId xmlns:a16="http://schemas.microsoft.com/office/drawing/2014/main" id="{FE7659F6-EE63-1899-139C-E13849ADB454}"/>
                </a:ext>
              </a:extLst>
            </p:cNvPr>
            <p:cNvSpPr txBox="1"/>
            <p:nvPr/>
          </p:nvSpPr>
          <p:spPr>
            <a:xfrm>
              <a:off x="1737329" y="1870171"/>
              <a:ext cx="855587" cy="798198"/>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02</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26" name="Group 25">
            <a:extLst>
              <a:ext uri="{FF2B5EF4-FFF2-40B4-BE49-F238E27FC236}">
                <a16:creationId xmlns:a16="http://schemas.microsoft.com/office/drawing/2014/main" id="{B595391C-9CC2-76E0-1134-6209C501F433}"/>
              </a:ext>
            </a:extLst>
          </p:cNvPr>
          <p:cNvGrpSpPr/>
          <p:nvPr/>
        </p:nvGrpSpPr>
        <p:grpSpPr>
          <a:xfrm>
            <a:off x="3041196" y="3765748"/>
            <a:ext cx="6589929" cy="1552966"/>
            <a:chOff x="1579417" y="1565563"/>
            <a:chExt cx="7841673" cy="2119745"/>
          </a:xfrm>
        </p:grpSpPr>
        <p:grpSp>
          <p:nvGrpSpPr>
            <p:cNvPr id="27" name="Group 26">
              <a:extLst>
                <a:ext uri="{FF2B5EF4-FFF2-40B4-BE49-F238E27FC236}">
                  <a16:creationId xmlns:a16="http://schemas.microsoft.com/office/drawing/2014/main" id="{3CF3D41B-8E05-452E-60AD-AB05636FC6DC}"/>
                </a:ext>
              </a:extLst>
            </p:cNvPr>
            <p:cNvGrpSpPr/>
            <p:nvPr/>
          </p:nvGrpSpPr>
          <p:grpSpPr>
            <a:xfrm>
              <a:off x="1579417" y="1565563"/>
              <a:ext cx="7841673" cy="2119745"/>
              <a:chOff x="1233958" y="1488354"/>
              <a:chExt cx="6041484" cy="1626924"/>
            </a:xfrm>
          </p:grpSpPr>
          <p:sp>
            <p:nvSpPr>
              <p:cNvPr id="65" name="Rectangle 64">
                <a:extLst>
                  <a:ext uri="{FF2B5EF4-FFF2-40B4-BE49-F238E27FC236}">
                    <a16:creationId xmlns:a16="http://schemas.microsoft.com/office/drawing/2014/main" id="{59644EDD-284A-29C1-291E-FF0FA5D4BF17}"/>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6" name="Freeform: Shape 65">
                <a:extLst>
                  <a:ext uri="{FF2B5EF4-FFF2-40B4-BE49-F238E27FC236}">
                    <a16:creationId xmlns:a16="http://schemas.microsoft.com/office/drawing/2014/main" id="{ED8578FE-BF0D-E2F8-41D1-C65DAC9E7D3C}"/>
                  </a:ext>
                </a:extLst>
              </p:cNvPr>
              <p:cNvSpPr/>
              <p:nvPr/>
            </p:nvSpPr>
            <p:spPr>
              <a:xfrm rot="16200000">
                <a:off x="3152813" y="-429809"/>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67" name="Rectangle: Rounded Corners 66">
                <a:extLst>
                  <a:ext uri="{FF2B5EF4-FFF2-40B4-BE49-F238E27FC236}">
                    <a16:creationId xmlns:a16="http://schemas.microsoft.com/office/drawing/2014/main" id="{F864EC2E-45E1-CB69-015A-06415F2C87CF}"/>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8" name="Rectangle: Rounded Corners 67">
                <a:extLst>
                  <a:ext uri="{FF2B5EF4-FFF2-40B4-BE49-F238E27FC236}">
                    <a16:creationId xmlns:a16="http://schemas.microsoft.com/office/drawing/2014/main" id="{BE7EC43F-BB1F-79D4-EC07-8D42F7B907D8}"/>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9" name="Rectangle: Rounded Corners 68">
                <a:extLst>
                  <a:ext uri="{FF2B5EF4-FFF2-40B4-BE49-F238E27FC236}">
                    <a16:creationId xmlns:a16="http://schemas.microsoft.com/office/drawing/2014/main" id="{68B21A0F-5E63-48D8-71BA-8827A7FE022B}"/>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0" name="Rectangle: Rounded Corners 69">
                <a:extLst>
                  <a:ext uri="{FF2B5EF4-FFF2-40B4-BE49-F238E27FC236}">
                    <a16:creationId xmlns:a16="http://schemas.microsoft.com/office/drawing/2014/main" id="{359558B2-73C3-AD2B-30B5-A067C11B913C}"/>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1" name="Oval 70">
                <a:extLst>
                  <a:ext uri="{FF2B5EF4-FFF2-40B4-BE49-F238E27FC236}">
                    <a16:creationId xmlns:a16="http://schemas.microsoft.com/office/drawing/2014/main" id="{7DF458BA-5F27-63D9-A2B1-FE91363052FC}"/>
                  </a:ext>
                </a:extLst>
              </p:cNvPr>
              <p:cNvSpPr/>
              <p:nvPr/>
            </p:nvSpPr>
            <p:spPr>
              <a:xfrm>
                <a:off x="1341783" y="1633222"/>
                <a:ext cx="659172" cy="723506"/>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37" name="TextBox 36">
              <a:extLst>
                <a:ext uri="{FF2B5EF4-FFF2-40B4-BE49-F238E27FC236}">
                  <a16:creationId xmlns:a16="http://schemas.microsoft.com/office/drawing/2014/main" id="{C0EC2D7E-191F-B4CF-9C9E-761ADEDB96AB}"/>
                </a:ext>
              </a:extLst>
            </p:cNvPr>
            <p:cNvSpPr txBox="1"/>
            <p:nvPr/>
          </p:nvSpPr>
          <p:spPr>
            <a:xfrm>
              <a:off x="1737329" y="1870171"/>
              <a:ext cx="855587" cy="798198"/>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03</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72" name="Group 71">
            <a:extLst>
              <a:ext uri="{FF2B5EF4-FFF2-40B4-BE49-F238E27FC236}">
                <a16:creationId xmlns:a16="http://schemas.microsoft.com/office/drawing/2014/main" id="{2432485A-6DAE-7B28-4B35-A5470966B4BB}"/>
              </a:ext>
            </a:extLst>
          </p:cNvPr>
          <p:cNvGrpSpPr/>
          <p:nvPr/>
        </p:nvGrpSpPr>
        <p:grpSpPr>
          <a:xfrm>
            <a:off x="3104418" y="5175067"/>
            <a:ext cx="6589929" cy="1552966"/>
            <a:chOff x="1579417" y="1565563"/>
            <a:chExt cx="7841673" cy="2119745"/>
          </a:xfrm>
        </p:grpSpPr>
        <p:grpSp>
          <p:nvGrpSpPr>
            <p:cNvPr id="73" name="Group 72">
              <a:extLst>
                <a:ext uri="{FF2B5EF4-FFF2-40B4-BE49-F238E27FC236}">
                  <a16:creationId xmlns:a16="http://schemas.microsoft.com/office/drawing/2014/main" id="{B948A4B0-4C5F-02C6-DA67-3E050CE80E55}"/>
                </a:ext>
              </a:extLst>
            </p:cNvPr>
            <p:cNvGrpSpPr/>
            <p:nvPr/>
          </p:nvGrpSpPr>
          <p:grpSpPr>
            <a:xfrm>
              <a:off x="1579417" y="1565563"/>
              <a:ext cx="7841673" cy="2119745"/>
              <a:chOff x="1233958" y="1488354"/>
              <a:chExt cx="6041484" cy="1626924"/>
            </a:xfrm>
          </p:grpSpPr>
          <p:sp>
            <p:nvSpPr>
              <p:cNvPr id="75" name="Rectangle 74">
                <a:extLst>
                  <a:ext uri="{FF2B5EF4-FFF2-40B4-BE49-F238E27FC236}">
                    <a16:creationId xmlns:a16="http://schemas.microsoft.com/office/drawing/2014/main" id="{058FA707-3B0F-9DCE-ADF8-6310F8114986}"/>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6" name="Freeform: Shape 75">
                <a:extLst>
                  <a:ext uri="{FF2B5EF4-FFF2-40B4-BE49-F238E27FC236}">
                    <a16:creationId xmlns:a16="http://schemas.microsoft.com/office/drawing/2014/main" id="{A977E4BF-A409-2C55-4FAE-9EC0608B1F38}"/>
                  </a:ext>
                </a:extLst>
              </p:cNvPr>
              <p:cNvSpPr/>
              <p:nvPr/>
            </p:nvSpPr>
            <p:spPr>
              <a:xfrm rot="16200000">
                <a:off x="3152813" y="-429809"/>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77" name="Rectangle: Rounded Corners 76">
                <a:extLst>
                  <a:ext uri="{FF2B5EF4-FFF2-40B4-BE49-F238E27FC236}">
                    <a16:creationId xmlns:a16="http://schemas.microsoft.com/office/drawing/2014/main" id="{07275ACD-6542-132C-2A54-594209724C9B}"/>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8" name="Rectangle: Rounded Corners 77">
                <a:extLst>
                  <a:ext uri="{FF2B5EF4-FFF2-40B4-BE49-F238E27FC236}">
                    <a16:creationId xmlns:a16="http://schemas.microsoft.com/office/drawing/2014/main" id="{15B0626A-8099-05A7-7DC6-6AFB20165CFF}"/>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9" name="Rectangle: Rounded Corners 78">
                <a:extLst>
                  <a:ext uri="{FF2B5EF4-FFF2-40B4-BE49-F238E27FC236}">
                    <a16:creationId xmlns:a16="http://schemas.microsoft.com/office/drawing/2014/main" id="{6158CAFF-83D2-55A1-9F48-7BDEBB9DA5EC}"/>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0" name="Rectangle: Rounded Corners 79">
                <a:extLst>
                  <a:ext uri="{FF2B5EF4-FFF2-40B4-BE49-F238E27FC236}">
                    <a16:creationId xmlns:a16="http://schemas.microsoft.com/office/drawing/2014/main" id="{4CD06DEC-93EC-D75A-245E-B38048CA08BF}"/>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1" name="Oval 80">
                <a:extLst>
                  <a:ext uri="{FF2B5EF4-FFF2-40B4-BE49-F238E27FC236}">
                    <a16:creationId xmlns:a16="http://schemas.microsoft.com/office/drawing/2014/main" id="{C19D3296-411F-97D8-1F40-AA89228FAB21}"/>
                  </a:ext>
                </a:extLst>
              </p:cNvPr>
              <p:cNvSpPr/>
              <p:nvPr/>
            </p:nvSpPr>
            <p:spPr>
              <a:xfrm>
                <a:off x="1341783" y="1633222"/>
                <a:ext cx="659172" cy="723506"/>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74" name="TextBox 73">
              <a:extLst>
                <a:ext uri="{FF2B5EF4-FFF2-40B4-BE49-F238E27FC236}">
                  <a16:creationId xmlns:a16="http://schemas.microsoft.com/office/drawing/2014/main" id="{97FB70E8-904B-C876-75E5-D959EC44FD45}"/>
                </a:ext>
              </a:extLst>
            </p:cNvPr>
            <p:cNvSpPr txBox="1"/>
            <p:nvPr/>
          </p:nvSpPr>
          <p:spPr>
            <a:xfrm>
              <a:off x="1737329" y="1870171"/>
              <a:ext cx="855587" cy="798198"/>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04</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grpSp>
      <p:sp>
        <p:nvSpPr>
          <p:cNvPr id="38" name="TextBox 37">
            <a:extLst>
              <a:ext uri="{FF2B5EF4-FFF2-40B4-BE49-F238E27FC236}">
                <a16:creationId xmlns:a16="http://schemas.microsoft.com/office/drawing/2014/main" id="{6DA3FDC5-F5ED-43D9-AE47-1FAC24347108}"/>
              </a:ext>
            </a:extLst>
          </p:cNvPr>
          <p:cNvSpPr txBox="1"/>
          <p:nvPr/>
        </p:nvSpPr>
        <p:spPr>
          <a:xfrm>
            <a:off x="3999115" y="1039477"/>
            <a:ext cx="3420860" cy="738664"/>
          </a:xfrm>
          <a:prstGeom prst="rect">
            <a:avLst/>
          </a:prstGeom>
          <a:noFill/>
        </p:spPr>
        <p:txBody>
          <a:bodyPr wrap="square" rtlCol="0">
            <a:spAutoFit/>
          </a:bodyPr>
          <a:lstStyle/>
          <a:p>
            <a:r>
              <a:rPr lang="en-US" sz="1400" dirty="0">
                <a:solidFill>
                  <a:schemeClr val="bg1">
                    <a:lumMod val="95000"/>
                  </a:schemeClr>
                </a:solidFill>
              </a:rPr>
              <a:t>Use Selections and dropdowns whenever </a:t>
            </a:r>
          </a:p>
          <a:p>
            <a:r>
              <a:rPr lang="en-US" sz="1400" dirty="0">
                <a:solidFill>
                  <a:schemeClr val="bg1">
                    <a:lumMod val="95000"/>
                  </a:schemeClr>
                </a:solidFill>
              </a:rPr>
              <a:t>Possible instead of text boxes for filling answers</a:t>
            </a:r>
            <a:endParaRPr lang="en-KE" sz="1400" dirty="0">
              <a:solidFill>
                <a:schemeClr val="bg1">
                  <a:lumMod val="95000"/>
                </a:schemeClr>
              </a:solidFill>
            </a:endParaRPr>
          </a:p>
        </p:txBody>
      </p:sp>
      <p:sp>
        <p:nvSpPr>
          <p:cNvPr id="82" name="TextBox 81">
            <a:extLst>
              <a:ext uri="{FF2B5EF4-FFF2-40B4-BE49-F238E27FC236}">
                <a16:creationId xmlns:a16="http://schemas.microsoft.com/office/drawing/2014/main" id="{27089DEC-B6D5-EA9F-B711-AFF2DA97DBE8}"/>
              </a:ext>
            </a:extLst>
          </p:cNvPr>
          <p:cNvSpPr txBox="1"/>
          <p:nvPr/>
        </p:nvSpPr>
        <p:spPr>
          <a:xfrm>
            <a:off x="3930922" y="2551811"/>
            <a:ext cx="3420860" cy="523220"/>
          </a:xfrm>
          <a:prstGeom prst="rect">
            <a:avLst/>
          </a:prstGeom>
          <a:noFill/>
        </p:spPr>
        <p:txBody>
          <a:bodyPr wrap="square" rtlCol="0">
            <a:spAutoFit/>
          </a:bodyPr>
          <a:lstStyle/>
          <a:p>
            <a:r>
              <a:rPr lang="en-US" sz="1400" dirty="0">
                <a:solidFill>
                  <a:schemeClr val="bg1">
                    <a:lumMod val="95000"/>
                  </a:schemeClr>
                </a:solidFill>
              </a:rPr>
              <a:t>Make all important questions required to avoid missing data for important data</a:t>
            </a:r>
            <a:endParaRPr lang="en-KE" sz="1400" dirty="0">
              <a:solidFill>
                <a:schemeClr val="bg1">
                  <a:lumMod val="95000"/>
                </a:schemeClr>
              </a:solidFill>
            </a:endParaRPr>
          </a:p>
        </p:txBody>
      </p:sp>
      <p:sp>
        <p:nvSpPr>
          <p:cNvPr id="83" name="TextBox 82">
            <a:extLst>
              <a:ext uri="{FF2B5EF4-FFF2-40B4-BE49-F238E27FC236}">
                <a16:creationId xmlns:a16="http://schemas.microsoft.com/office/drawing/2014/main" id="{C880225A-2973-94F9-65D4-A3BA61243014}"/>
              </a:ext>
            </a:extLst>
          </p:cNvPr>
          <p:cNvSpPr txBox="1"/>
          <p:nvPr/>
        </p:nvSpPr>
        <p:spPr>
          <a:xfrm>
            <a:off x="4017896" y="3843462"/>
            <a:ext cx="3420860" cy="738664"/>
          </a:xfrm>
          <a:prstGeom prst="rect">
            <a:avLst/>
          </a:prstGeom>
          <a:noFill/>
        </p:spPr>
        <p:txBody>
          <a:bodyPr wrap="square" rtlCol="0">
            <a:spAutoFit/>
          </a:bodyPr>
          <a:lstStyle/>
          <a:p>
            <a:r>
              <a:rPr lang="en-US" sz="1400" dirty="0">
                <a:solidFill>
                  <a:schemeClr val="bg1">
                    <a:lumMod val="95000"/>
                  </a:schemeClr>
                </a:solidFill>
              </a:rPr>
              <a:t>The target criteria should be well outlined </a:t>
            </a:r>
          </a:p>
          <a:p>
            <a:r>
              <a:rPr lang="en-US" sz="1400" dirty="0">
                <a:solidFill>
                  <a:schemeClr val="bg1">
                    <a:lumMod val="95000"/>
                  </a:schemeClr>
                </a:solidFill>
              </a:rPr>
              <a:t>To ensure that the answers are</a:t>
            </a:r>
          </a:p>
          <a:p>
            <a:r>
              <a:rPr lang="en-US" sz="1400" dirty="0">
                <a:solidFill>
                  <a:schemeClr val="bg1">
                    <a:lumMod val="95000"/>
                  </a:schemeClr>
                </a:solidFill>
              </a:rPr>
              <a:t> relevant</a:t>
            </a:r>
            <a:endParaRPr lang="en-KE" sz="1400" dirty="0">
              <a:solidFill>
                <a:schemeClr val="bg1">
                  <a:lumMod val="95000"/>
                </a:schemeClr>
              </a:solidFill>
            </a:endParaRPr>
          </a:p>
        </p:txBody>
      </p:sp>
      <p:sp>
        <p:nvSpPr>
          <p:cNvPr id="84" name="TextBox 83">
            <a:extLst>
              <a:ext uri="{FF2B5EF4-FFF2-40B4-BE49-F238E27FC236}">
                <a16:creationId xmlns:a16="http://schemas.microsoft.com/office/drawing/2014/main" id="{66D01A1A-488C-2A51-1E7E-0AEE69738EC8}"/>
              </a:ext>
            </a:extLst>
          </p:cNvPr>
          <p:cNvSpPr txBox="1"/>
          <p:nvPr/>
        </p:nvSpPr>
        <p:spPr>
          <a:xfrm>
            <a:off x="4077801" y="5308233"/>
            <a:ext cx="3498121" cy="738664"/>
          </a:xfrm>
          <a:prstGeom prst="rect">
            <a:avLst/>
          </a:prstGeom>
          <a:noFill/>
        </p:spPr>
        <p:txBody>
          <a:bodyPr wrap="square" rtlCol="0">
            <a:spAutoFit/>
          </a:bodyPr>
          <a:lstStyle/>
          <a:p>
            <a:r>
              <a:rPr lang="en-US" sz="1400" dirty="0">
                <a:solidFill>
                  <a:schemeClr val="bg1">
                    <a:lumMod val="95000"/>
                  </a:schemeClr>
                </a:solidFill>
              </a:rPr>
              <a:t>Avoid  straight liners and </a:t>
            </a:r>
          </a:p>
          <a:p>
            <a:r>
              <a:rPr lang="en-US" sz="1400" dirty="0">
                <a:solidFill>
                  <a:schemeClr val="bg1">
                    <a:lumMod val="95000"/>
                  </a:schemeClr>
                </a:solidFill>
              </a:rPr>
              <a:t>nonsensical/Inconsistent answers in</a:t>
            </a:r>
          </a:p>
          <a:p>
            <a:r>
              <a:rPr lang="en-US" sz="1400" dirty="0">
                <a:solidFill>
                  <a:schemeClr val="bg1">
                    <a:lumMod val="95000"/>
                  </a:schemeClr>
                </a:solidFill>
              </a:rPr>
              <a:t> surveys</a:t>
            </a:r>
            <a:endParaRPr lang="en-KE" sz="1400" dirty="0">
              <a:solidFill>
                <a:schemeClr val="bg1">
                  <a:lumMod val="95000"/>
                </a:schemeClr>
              </a:solidFill>
            </a:endParaRPr>
          </a:p>
        </p:txBody>
      </p:sp>
    </p:spTree>
    <p:extLst>
      <p:ext uri="{BB962C8B-B14F-4D97-AF65-F5344CB8AC3E}">
        <p14:creationId xmlns:p14="http://schemas.microsoft.com/office/powerpoint/2010/main" val="415790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1747A946-0AF1-4764-8CAE-150D58029C6C}"/>
              </a:ext>
            </a:extLst>
          </p:cNvPr>
          <p:cNvSpPr/>
          <p:nvPr/>
        </p:nvSpPr>
        <p:spPr>
          <a:xfrm>
            <a:off x="3916266" y="1328328"/>
            <a:ext cx="4359463" cy="4201345"/>
          </a:xfrm>
          <a:prstGeom prst="ellipse">
            <a:avLst/>
          </a:prstGeom>
          <a:solidFill>
            <a:schemeClr val="tx1">
              <a:alpha val="38000"/>
            </a:schemeClr>
          </a:solidFill>
          <a:ln>
            <a:noFill/>
          </a:ln>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7" name="Oval 36">
            <a:extLst>
              <a:ext uri="{FF2B5EF4-FFF2-40B4-BE49-F238E27FC236}">
                <a16:creationId xmlns:a16="http://schemas.microsoft.com/office/drawing/2014/main" id="{6BD83278-0E26-47E9-9E81-0115DEE319B8}"/>
              </a:ext>
            </a:extLst>
          </p:cNvPr>
          <p:cNvSpPr/>
          <p:nvPr/>
        </p:nvSpPr>
        <p:spPr>
          <a:xfrm>
            <a:off x="4476918" y="1864360"/>
            <a:ext cx="3238165" cy="3129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Freeform: Shape 26">
            <a:extLst>
              <a:ext uri="{FF2B5EF4-FFF2-40B4-BE49-F238E27FC236}">
                <a16:creationId xmlns:a16="http://schemas.microsoft.com/office/drawing/2014/main" id="{18578320-4223-48F3-9A73-A0AE765162E9}"/>
              </a:ext>
            </a:extLst>
          </p:cNvPr>
          <p:cNvSpPr/>
          <p:nvPr/>
        </p:nvSpPr>
        <p:spPr>
          <a:xfrm rot="8100000">
            <a:off x="5503301" y="1479494"/>
            <a:ext cx="1185394" cy="1185392"/>
          </a:xfrm>
          <a:custGeom>
            <a:avLst/>
            <a:gdLst>
              <a:gd name="connsiteX0" fmla="*/ 107407 w 1185394"/>
              <a:gd name="connsiteY0" fmla="*/ 1077985 h 1185392"/>
              <a:gd name="connsiteX1" fmla="*/ 107407 w 1185394"/>
              <a:gd name="connsiteY1" fmla="*/ 559374 h 1185392"/>
              <a:gd name="connsiteX2" fmla="*/ 666782 w 1185394"/>
              <a:gd name="connsiteY2" fmla="*/ 0 h 1185392"/>
              <a:gd name="connsiteX3" fmla="*/ 1185394 w 1185394"/>
              <a:gd name="connsiteY3" fmla="*/ 0 h 1185392"/>
              <a:gd name="connsiteX4" fmla="*/ 1185394 w 1185394"/>
              <a:gd name="connsiteY4" fmla="*/ 518609 h 1185392"/>
              <a:gd name="connsiteX5" fmla="*/ 626018 w 1185394"/>
              <a:gd name="connsiteY5" fmla="*/ 1077985 h 1185392"/>
              <a:gd name="connsiteX6" fmla="*/ 107407 w 1185394"/>
              <a:gd name="connsiteY6" fmla="*/ 1077985 h 118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5394" h="1185392">
                <a:moveTo>
                  <a:pt x="107407" y="1077985"/>
                </a:moveTo>
                <a:cubicBezTo>
                  <a:pt x="-35803" y="934775"/>
                  <a:pt x="-35803" y="702585"/>
                  <a:pt x="107407" y="559374"/>
                </a:cubicBezTo>
                <a:lnTo>
                  <a:pt x="666782" y="0"/>
                </a:lnTo>
                <a:lnTo>
                  <a:pt x="1185394" y="0"/>
                </a:lnTo>
                <a:lnTo>
                  <a:pt x="1185394" y="518609"/>
                </a:lnTo>
                <a:lnTo>
                  <a:pt x="626018" y="1077985"/>
                </a:lnTo>
                <a:cubicBezTo>
                  <a:pt x="482808" y="1221195"/>
                  <a:pt x="250618" y="1221195"/>
                  <a:pt x="107407" y="1077985"/>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 name="Freeform: Shape 25">
            <a:extLst>
              <a:ext uri="{FF2B5EF4-FFF2-40B4-BE49-F238E27FC236}">
                <a16:creationId xmlns:a16="http://schemas.microsoft.com/office/drawing/2014/main" id="{65CC2C48-4560-4A3C-93FB-79968876315E}"/>
              </a:ext>
            </a:extLst>
          </p:cNvPr>
          <p:cNvSpPr/>
          <p:nvPr/>
        </p:nvSpPr>
        <p:spPr>
          <a:xfrm rot="8100000">
            <a:off x="6239455" y="2156580"/>
            <a:ext cx="1524502" cy="733427"/>
          </a:xfrm>
          <a:custGeom>
            <a:avLst/>
            <a:gdLst>
              <a:gd name="connsiteX0" fmla="*/ 107408 w 1524502"/>
              <a:gd name="connsiteY0" fmla="*/ 626018 h 733427"/>
              <a:gd name="connsiteX1" fmla="*/ 0 w 1524502"/>
              <a:gd name="connsiteY1" fmla="*/ 366714 h 733427"/>
              <a:gd name="connsiteX2" fmla="*/ 366713 w 1524502"/>
              <a:gd name="connsiteY2" fmla="*/ 0 h 733427"/>
              <a:gd name="connsiteX3" fmla="*/ 1157788 w 1524502"/>
              <a:gd name="connsiteY3" fmla="*/ 0 h 733427"/>
              <a:gd name="connsiteX4" fmla="*/ 1524502 w 1524502"/>
              <a:gd name="connsiteY4" fmla="*/ 366715 h 733427"/>
              <a:gd name="connsiteX5" fmla="*/ 1157789 w 1524502"/>
              <a:gd name="connsiteY5" fmla="*/ 733427 h 733427"/>
              <a:gd name="connsiteX6" fmla="*/ 366713 w 1524502"/>
              <a:gd name="connsiteY6" fmla="*/ 733427 h 733427"/>
              <a:gd name="connsiteX7" fmla="*/ 107408 w 1524502"/>
              <a:gd name="connsiteY7" fmla="*/ 626018 h 73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502" h="733427">
                <a:moveTo>
                  <a:pt x="107408" y="626018"/>
                </a:moveTo>
                <a:cubicBezTo>
                  <a:pt x="41046" y="559657"/>
                  <a:pt x="0" y="467979"/>
                  <a:pt x="0" y="366714"/>
                </a:cubicBezTo>
                <a:cubicBezTo>
                  <a:pt x="1" y="164183"/>
                  <a:pt x="164183" y="1"/>
                  <a:pt x="366713" y="0"/>
                </a:cubicBezTo>
                <a:lnTo>
                  <a:pt x="1157788" y="0"/>
                </a:lnTo>
                <a:lnTo>
                  <a:pt x="1524502" y="366715"/>
                </a:lnTo>
                <a:lnTo>
                  <a:pt x="1157789" y="733427"/>
                </a:lnTo>
                <a:lnTo>
                  <a:pt x="366713" y="733427"/>
                </a:lnTo>
                <a:cubicBezTo>
                  <a:pt x="265448" y="733427"/>
                  <a:pt x="173770" y="692381"/>
                  <a:pt x="107408" y="626018"/>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 name="Freeform: Shape 24">
            <a:extLst>
              <a:ext uri="{FF2B5EF4-FFF2-40B4-BE49-F238E27FC236}">
                <a16:creationId xmlns:a16="http://schemas.microsoft.com/office/drawing/2014/main" id="{435F0174-375A-4F07-A2EC-BF207EC906E5}"/>
              </a:ext>
            </a:extLst>
          </p:cNvPr>
          <p:cNvSpPr/>
          <p:nvPr/>
        </p:nvSpPr>
        <p:spPr>
          <a:xfrm rot="8100000">
            <a:off x="4823582" y="1761044"/>
            <a:ext cx="733425" cy="1524501"/>
          </a:xfrm>
          <a:custGeom>
            <a:avLst/>
            <a:gdLst>
              <a:gd name="connsiteX0" fmla="*/ 107408 w 733425"/>
              <a:gd name="connsiteY0" fmla="*/ 1417093 h 1524501"/>
              <a:gd name="connsiteX1" fmla="*/ 0 w 733425"/>
              <a:gd name="connsiteY1" fmla="*/ 1157788 h 1524501"/>
              <a:gd name="connsiteX2" fmla="*/ 0 w 733425"/>
              <a:gd name="connsiteY2" fmla="*/ 366711 h 1524501"/>
              <a:gd name="connsiteX3" fmla="*/ 366711 w 733425"/>
              <a:gd name="connsiteY3" fmla="*/ 0 h 1524501"/>
              <a:gd name="connsiteX4" fmla="*/ 733425 w 733425"/>
              <a:gd name="connsiteY4" fmla="*/ 366713 h 1524501"/>
              <a:gd name="connsiteX5" fmla="*/ 733424 w 733425"/>
              <a:gd name="connsiteY5" fmla="*/ 1157789 h 1524501"/>
              <a:gd name="connsiteX6" fmla="*/ 366712 w 733425"/>
              <a:gd name="connsiteY6" fmla="*/ 1524501 h 1524501"/>
              <a:gd name="connsiteX7" fmla="*/ 366713 w 733425"/>
              <a:gd name="connsiteY7" fmla="*/ 1524501 h 1524501"/>
              <a:gd name="connsiteX8" fmla="*/ 107408 w 733425"/>
              <a:gd name="connsiteY8" fmla="*/ 1417093 h 15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5" h="1524501">
                <a:moveTo>
                  <a:pt x="107408" y="1417093"/>
                </a:moveTo>
                <a:cubicBezTo>
                  <a:pt x="41046" y="1350731"/>
                  <a:pt x="0" y="1259053"/>
                  <a:pt x="0" y="1157788"/>
                </a:cubicBezTo>
                <a:lnTo>
                  <a:pt x="0" y="366711"/>
                </a:lnTo>
                <a:lnTo>
                  <a:pt x="366711" y="0"/>
                </a:lnTo>
                <a:lnTo>
                  <a:pt x="733425" y="366713"/>
                </a:lnTo>
                <a:lnTo>
                  <a:pt x="733424" y="1157789"/>
                </a:lnTo>
                <a:cubicBezTo>
                  <a:pt x="733425" y="1360319"/>
                  <a:pt x="569242" y="1524502"/>
                  <a:pt x="366712" y="1524501"/>
                </a:cubicBezTo>
                <a:lnTo>
                  <a:pt x="366713" y="1524501"/>
                </a:lnTo>
                <a:cubicBezTo>
                  <a:pt x="265448" y="1524501"/>
                  <a:pt x="173770" y="1483455"/>
                  <a:pt x="107408" y="1417093"/>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 name="Freeform: Shape 22">
            <a:extLst>
              <a:ext uri="{FF2B5EF4-FFF2-40B4-BE49-F238E27FC236}">
                <a16:creationId xmlns:a16="http://schemas.microsoft.com/office/drawing/2014/main" id="{48E77E2B-F5EE-491A-B00D-72606B7D3119}"/>
              </a:ext>
            </a:extLst>
          </p:cNvPr>
          <p:cNvSpPr/>
          <p:nvPr/>
        </p:nvSpPr>
        <p:spPr>
          <a:xfrm rot="8100000">
            <a:off x="4233174" y="2872588"/>
            <a:ext cx="1111305" cy="1111306"/>
          </a:xfrm>
          <a:custGeom>
            <a:avLst/>
            <a:gdLst>
              <a:gd name="connsiteX0" fmla="*/ 485288 w 1111305"/>
              <a:gd name="connsiteY0" fmla="*/ 1003899 h 1111306"/>
              <a:gd name="connsiteX1" fmla="*/ 0 w 1111305"/>
              <a:gd name="connsiteY1" fmla="*/ 518611 h 1111306"/>
              <a:gd name="connsiteX2" fmla="*/ 0 w 1111305"/>
              <a:gd name="connsiteY2" fmla="*/ 0 h 1111306"/>
              <a:gd name="connsiteX3" fmla="*/ 518608 w 1111305"/>
              <a:gd name="connsiteY3" fmla="*/ 0 h 1111306"/>
              <a:gd name="connsiteX4" fmla="*/ 1003898 w 1111305"/>
              <a:gd name="connsiteY4" fmla="*/ 485290 h 1111306"/>
              <a:gd name="connsiteX5" fmla="*/ 1003898 w 1111305"/>
              <a:gd name="connsiteY5" fmla="*/ 1003901 h 1111306"/>
              <a:gd name="connsiteX6" fmla="*/ 1003898 w 1111305"/>
              <a:gd name="connsiteY6" fmla="*/ 1003899 h 1111306"/>
              <a:gd name="connsiteX7" fmla="*/ 485288 w 1111305"/>
              <a:gd name="connsiteY7" fmla="*/ 1003899 h 11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1305" h="1111306">
                <a:moveTo>
                  <a:pt x="485288" y="1003899"/>
                </a:moveTo>
                <a:lnTo>
                  <a:pt x="0" y="518611"/>
                </a:lnTo>
                <a:lnTo>
                  <a:pt x="0" y="0"/>
                </a:lnTo>
                <a:lnTo>
                  <a:pt x="518608" y="0"/>
                </a:lnTo>
                <a:lnTo>
                  <a:pt x="1003898" y="485290"/>
                </a:lnTo>
                <a:cubicBezTo>
                  <a:pt x="1147108" y="628500"/>
                  <a:pt x="1147108" y="860690"/>
                  <a:pt x="1003898" y="1003901"/>
                </a:cubicBezTo>
                <a:lnTo>
                  <a:pt x="1003898" y="1003899"/>
                </a:lnTo>
                <a:cubicBezTo>
                  <a:pt x="860688" y="1147109"/>
                  <a:pt x="628498" y="1147109"/>
                  <a:pt x="485288" y="100389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0" name="Freeform: Shape 19">
            <a:extLst>
              <a:ext uri="{FF2B5EF4-FFF2-40B4-BE49-F238E27FC236}">
                <a16:creationId xmlns:a16="http://schemas.microsoft.com/office/drawing/2014/main" id="{406CAE41-5C59-4D29-AE8E-1BF6B31D414C}"/>
              </a:ext>
            </a:extLst>
          </p:cNvPr>
          <p:cNvSpPr/>
          <p:nvPr/>
        </p:nvSpPr>
        <p:spPr>
          <a:xfrm rot="8100000">
            <a:off x="6875457" y="2799259"/>
            <a:ext cx="1259482" cy="1259481"/>
          </a:xfrm>
          <a:custGeom>
            <a:avLst/>
            <a:gdLst>
              <a:gd name="connsiteX0" fmla="*/ 740869 w 1259482"/>
              <a:gd name="connsiteY0" fmla="*/ 1259480 h 1259481"/>
              <a:gd name="connsiteX1" fmla="*/ 107408 w 1259482"/>
              <a:gd name="connsiteY1" fmla="*/ 626019 h 1259481"/>
              <a:gd name="connsiteX2" fmla="*/ 107408 w 1259482"/>
              <a:gd name="connsiteY2" fmla="*/ 107409 h 1259481"/>
              <a:gd name="connsiteX3" fmla="*/ 626018 w 1259482"/>
              <a:gd name="connsiteY3" fmla="*/ 107409 h 1259481"/>
              <a:gd name="connsiteX4" fmla="*/ 1259482 w 1259482"/>
              <a:gd name="connsiteY4" fmla="*/ 740873 h 1259481"/>
              <a:gd name="connsiteX5" fmla="*/ 1259482 w 1259482"/>
              <a:gd name="connsiteY5" fmla="*/ 1259481 h 1259481"/>
              <a:gd name="connsiteX6" fmla="*/ 740869 w 1259482"/>
              <a:gd name="connsiteY6" fmla="*/ 1259480 h 125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482" h="1259481">
                <a:moveTo>
                  <a:pt x="740869" y="1259480"/>
                </a:moveTo>
                <a:lnTo>
                  <a:pt x="107408" y="626019"/>
                </a:lnTo>
                <a:cubicBezTo>
                  <a:pt x="-35803" y="482809"/>
                  <a:pt x="-35803" y="250619"/>
                  <a:pt x="107408" y="107409"/>
                </a:cubicBezTo>
                <a:cubicBezTo>
                  <a:pt x="250618" y="-35802"/>
                  <a:pt x="482808" y="-35802"/>
                  <a:pt x="626018" y="107409"/>
                </a:cubicBezTo>
                <a:lnTo>
                  <a:pt x="1259482" y="740873"/>
                </a:lnTo>
                <a:lnTo>
                  <a:pt x="1259482" y="1259481"/>
                </a:lnTo>
                <a:lnTo>
                  <a:pt x="740869" y="125948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5" name="Freeform: Shape 14">
            <a:extLst>
              <a:ext uri="{FF2B5EF4-FFF2-40B4-BE49-F238E27FC236}">
                <a16:creationId xmlns:a16="http://schemas.microsoft.com/office/drawing/2014/main" id="{8F504696-7E11-428D-871B-6A7440D9AE16}"/>
              </a:ext>
            </a:extLst>
          </p:cNvPr>
          <p:cNvSpPr/>
          <p:nvPr/>
        </p:nvSpPr>
        <p:spPr>
          <a:xfrm rot="8100000">
            <a:off x="4428566" y="3967991"/>
            <a:ext cx="1524504" cy="733426"/>
          </a:xfrm>
          <a:custGeom>
            <a:avLst/>
            <a:gdLst>
              <a:gd name="connsiteX0" fmla="*/ 366712 w 1524504"/>
              <a:gd name="connsiteY0" fmla="*/ 733426 h 733426"/>
              <a:gd name="connsiteX1" fmla="*/ 0 w 1524504"/>
              <a:gd name="connsiteY1" fmla="*/ 366714 h 733426"/>
              <a:gd name="connsiteX2" fmla="*/ 366714 w 1524504"/>
              <a:gd name="connsiteY2" fmla="*/ 0 h 733426"/>
              <a:gd name="connsiteX3" fmla="*/ 1157792 w 1524504"/>
              <a:gd name="connsiteY3" fmla="*/ 1 h 733426"/>
              <a:gd name="connsiteX4" fmla="*/ 1524504 w 1524504"/>
              <a:gd name="connsiteY4" fmla="*/ 366713 h 733426"/>
              <a:gd name="connsiteX5" fmla="*/ 1524504 w 1524504"/>
              <a:gd name="connsiteY5" fmla="*/ 366713 h 733426"/>
              <a:gd name="connsiteX6" fmla="*/ 1157790 w 1524504"/>
              <a:gd name="connsiteY6" fmla="*/ 733426 h 733426"/>
              <a:gd name="connsiteX7" fmla="*/ 366712 w 1524504"/>
              <a:gd name="connsiteY7" fmla="*/ 733426 h 73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504" h="733426">
                <a:moveTo>
                  <a:pt x="366712" y="733426"/>
                </a:moveTo>
                <a:lnTo>
                  <a:pt x="0" y="366714"/>
                </a:lnTo>
                <a:lnTo>
                  <a:pt x="366714" y="0"/>
                </a:lnTo>
                <a:lnTo>
                  <a:pt x="1157792" y="1"/>
                </a:lnTo>
                <a:cubicBezTo>
                  <a:pt x="1360321" y="1"/>
                  <a:pt x="1524504" y="164184"/>
                  <a:pt x="1524504" y="366713"/>
                </a:cubicBezTo>
                <a:lnTo>
                  <a:pt x="1524504" y="366713"/>
                </a:lnTo>
                <a:cubicBezTo>
                  <a:pt x="1524503" y="569243"/>
                  <a:pt x="1360321" y="733425"/>
                  <a:pt x="1157790" y="733426"/>
                </a:cubicBezTo>
                <a:lnTo>
                  <a:pt x="366712" y="733426"/>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3" name="Freeform: Shape 12">
            <a:extLst>
              <a:ext uri="{FF2B5EF4-FFF2-40B4-BE49-F238E27FC236}">
                <a16:creationId xmlns:a16="http://schemas.microsoft.com/office/drawing/2014/main" id="{5D3DBCAD-AEB3-4172-AE41-0C3305B8D6CD}"/>
              </a:ext>
            </a:extLst>
          </p:cNvPr>
          <p:cNvSpPr/>
          <p:nvPr/>
        </p:nvSpPr>
        <p:spPr>
          <a:xfrm rot="8100000">
            <a:off x="6634992" y="3572452"/>
            <a:ext cx="733426" cy="1524503"/>
          </a:xfrm>
          <a:custGeom>
            <a:avLst/>
            <a:gdLst>
              <a:gd name="connsiteX0" fmla="*/ 366711 w 733426"/>
              <a:gd name="connsiteY0" fmla="*/ 1524503 h 1524503"/>
              <a:gd name="connsiteX1" fmla="*/ 0 w 733426"/>
              <a:gd name="connsiteY1" fmla="*/ 1157792 h 1524503"/>
              <a:gd name="connsiteX2" fmla="*/ 0 w 733426"/>
              <a:gd name="connsiteY2" fmla="*/ 366713 h 1524503"/>
              <a:gd name="connsiteX3" fmla="*/ 366713 w 733426"/>
              <a:gd name="connsiteY3" fmla="*/ 0 h 1524503"/>
              <a:gd name="connsiteX4" fmla="*/ 733426 w 733426"/>
              <a:gd name="connsiteY4" fmla="*/ 366712 h 1524503"/>
              <a:gd name="connsiteX5" fmla="*/ 733426 w 733426"/>
              <a:gd name="connsiteY5" fmla="*/ 1157789 h 1524503"/>
              <a:gd name="connsiteX6" fmla="*/ 366711 w 733426"/>
              <a:gd name="connsiteY6" fmla="*/ 1524503 h 15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426" h="1524503">
                <a:moveTo>
                  <a:pt x="366711" y="1524503"/>
                </a:moveTo>
                <a:lnTo>
                  <a:pt x="0" y="1157792"/>
                </a:lnTo>
                <a:lnTo>
                  <a:pt x="0" y="366713"/>
                </a:lnTo>
                <a:cubicBezTo>
                  <a:pt x="1" y="164183"/>
                  <a:pt x="164183" y="0"/>
                  <a:pt x="366713" y="0"/>
                </a:cubicBezTo>
                <a:cubicBezTo>
                  <a:pt x="569243" y="0"/>
                  <a:pt x="733426" y="164183"/>
                  <a:pt x="733426" y="366712"/>
                </a:cubicBezTo>
                <a:lnTo>
                  <a:pt x="733426" y="1157789"/>
                </a:lnTo>
                <a:lnTo>
                  <a:pt x="366711" y="152450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2" name="Freeform: Shape 11">
            <a:extLst>
              <a:ext uri="{FF2B5EF4-FFF2-40B4-BE49-F238E27FC236}">
                <a16:creationId xmlns:a16="http://schemas.microsoft.com/office/drawing/2014/main" id="{9D3B7E9F-F188-4C14-910A-74A42118E763}"/>
              </a:ext>
            </a:extLst>
          </p:cNvPr>
          <p:cNvSpPr/>
          <p:nvPr/>
        </p:nvSpPr>
        <p:spPr>
          <a:xfrm rot="8100000">
            <a:off x="5503303" y="4193113"/>
            <a:ext cx="1185393" cy="1185395"/>
          </a:xfrm>
          <a:custGeom>
            <a:avLst/>
            <a:gdLst>
              <a:gd name="connsiteX0" fmla="*/ 0 w 1185393"/>
              <a:gd name="connsiteY0" fmla="*/ 1185395 h 1185395"/>
              <a:gd name="connsiteX1" fmla="*/ 1 w 1185393"/>
              <a:gd name="connsiteY1" fmla="*/ 666784 h 1185395"/>
              <a:gd name="connsiteX2" fmla="*/ 559377 w 1185393"/>
              <a:gd name="connsiteY2" fmla="*/ 107408 h 1185395"/>
              <a:gd name="connsiteX3" fmla="*/ 1077987 w 1185393"/>
              <a:gd name="connsiteY3" fmla="*/ 107408 h 1185395"/>
              <a:gd name="connsiteX4" fmla="*/ 1077986 w 1185393"/>
              <a:gd name="connsiteY4" fmla="*/ 107408 h 1185395"/>
              <a:gd name="connsiteX5" fmla="*/ 1077986 w 1185393"/>
              <a:gd name="connsiteY5" fmla="*/ 626019 h 1185395"/>
              <a:gd name="connsiteX6" fmla="*/ 518610 w 1185393"/>
              <a:gd name="connsiteY6" fmla="*/ 1185395 h 1185395"/>
              <a:gd name="connsiteX7" fmla="*/ 0 w 1185393"/>
              <a:gd name="connsiteY7" fmla="*/ 1185395 h 118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393" h="1185395">
                <a:moveTo>
                  <a:pt x="0" y="1185395"/>
                </a:moveTo>
                <a:lnTo>
                  <a:pt x="1" y="666784"/>
                </a:lnTo>
                <a:lnTo>
                  <a:pt x="559377" y="107408"/>
                </a:lnTo>
                <a:cubicBezTo>
                  <a:pt x="702587" y="-35802"/>
                  <a:pt x="934777" y="-35802"/>
                  <a:pt x="1077987" y="107408"/>
                </a:cubicBezTo>
                <a:lnTo>
                  <a:pt x="1077986" y="107408"/>
                </a:lnTo>
                <a:cubicBezTo>
                  <a:pt x="1221196" y="250619"/>
                  <a:pt x="1221196" y="482809"/>
                  <a:pt x="1077986" y="626019"/>
                </a:cubicBezTo>
                <a:lnTo>
                  <a:pt x="518610" y="1185395"/>
                </a:lnTo>
                <a:lnTo>
                  <a:pt x="0" y="1185395"/>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9" name="Oval 38">
            <a:extLst>
              <a:ext uri="{FF2B5EF4-FFF2-40B4-BE49-F238E27FC236}">
                <a16:creationId xmlns:a16="http://schemas.microsoft.com/office/drawing/2014/main" id="{E6835E3F-287A-4189-8160-280928328605}"/>
              </a:ext>
            </a:extLst>
          </p:cNvPr>
          <p:cNvSpPr/>
          <p:nvPr/>
        </p:nvSpPr>
        <p:spPr>
          <a:xfrm>
            <a:off x="4464486" y="1552651"/>
            <a:ext cx="3463624" cy="3537882"/>
          </a:xfrm>
          <a:prstGeom prst="ellipse">
            <a:avLst/>
          </a:prstGeom>
          <a:solidFill>
            <a:schemeClr val="tx1">
              <a:alpha val="38000"/>
            </a:schemeClr>
          </a:solidFill>
          <a:ln>
            <a:noFill/>
          </a:ln>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8" name="Oval 37">
            <a:extLst>
              <a:ext uri="{FF2B5EF4-FFF2-40B4-BE49-F238E27FC236}">
                <a16:creationId xmlns:a16="http://schemas.microsoft.com/office/drawing/2014/main" id="{AEE0D440-7DD5-4F9F-8DA5-D0522F0AF703}"/>
              </a:ext>
            </a:extLst>
          </p:cNvPr>
          <p:cNvSpPr/>
          <p:nvPr/>
        </p:nvSpPr>
        <p:spPr>
          <a:xfrm>
            <a:off x="4808221" y="2151380"/>
            <a:ext cx="2575559" cy="2555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1" name="TextBox 40">
            <a:extLst>
              <a:ext uri="{FF2B5EF4-FFF2-40B4-BE49-F238E27FC236}">
                <a16:creationId xmlns:a16="http://schemas.microsoft.com/office/drawing/2014/main" id="{9F313111-9A39-4054-B2F4-9229317E0AE4}"/>
              </a:ext>
            </a:extLst>
          </p:cNvPr>
          <p:cNvSpPr txBox="1"/>
          <p:nvPr/>
        </p:nvSpPr>
        <p:spPr>
          <a:xfrm>
            <a:off x="5362353" y="3181608"/>
            <a:ext cx="1425893" cy="369332"/>
          </a:xfrm>
          <a:prstGeom prst="rect">
            <a:avLst/>
          </a:prstGeom>
          <a:noFill/>
        </p:spPr>
        <p:txBody>
          <a:bodyPr wrap="square" rtlCol="0">
            <a:spAutoFit/>
          </a:bodyPr>
          <a:lstStyle/>
          <a:p>
            <a:pPr algn="ctr"/>
            <a:r>
              <a:rPr lang="en-US" dirty="0"/>
              <a:t>ENTERPRISE</a:t>
            </a:r>
            <a:endParaRPr lang="en-KE" dirty="0"/>
          </a:p>
        </p:txBody>
      </p:sp>
      <p:pic>
        <p:nvPicPr>
          <p:cNvPr id="45" name="Graphic 44" descr="Badge 3 with solid fill">
            <a:extLst>
              <a:ext uri="{FF2B5EF4-FFF2-40B4-BE49-F238E27FC236}">
                <a16:creationId xmlns:a16="http://schemas.microsoft.com/office/drawing/2014/main" id="{0B878328-0D3F-46BA-9C30-BD4CFDCB0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083" y="3271931"/>
            <a:ext cx="288000" cy="288000"/>
          </a:xfrm>
          <a:prstGeom prst="rect">
            <a:avLst/>
          </a:prstGeom>
        </p:spPr>
      </p:pic>
      <p:pic>
        <p:nvPicPr>
          <p:cNvPr id="47" name="Graphic 46" descr="Badge 1 with solid fill">
            <a:extLst>
              <a:ext uri="{FF2B5EF4-FFF2-40B4-BE49-F238E27FC236}">
                <a16:creationId xmlns:a16="http://schemas.microsoft.com/office/drawing/2014/main" id="{41B2FA33-EB03-4D45-911F-A943A35E59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807" y="1574454"/>
            <a:ext cx="288000" cy="288000"/>
          </a:xfrm>
          <a:prstGeom prst="rect">
            <a:avLst/>
          </a:prstGeom>
        </p:spPr>
      </p:pic>
      <p:pic>
        <p:nvPicPr>
          <p:cNvPr id="49" name="Graphic 48" descr="Badge 7 with solid fill">
            <a:extLst>
              <a:ext uri="{FF2B5EF4-FFF2-40B4-BE49-F238E27FC236}">
                <a16:creationId xmlns:a16="http://schemas.microsoft.com/office/drawing/2014/main" id="{10F5D4F1-1BA0-4BC9-B85E-32A3602CC3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7680" y="3241016"/>
            <a:ext cx="374451" cy="374451"/>
          </a:xfrm>
          <a:prstGeom prst="rect">
            <a:avLst/>
          </a:prstGeom>
        </p:spPr>
      </p:pic>
      <p:pic>
        <p:nvPicPr>
          <p:cNvPr id="51" name="Graphic 50" descr="Badge 5 with solid fill">
            <a:extLst>
              <a:ext uri="{FF2B5EF4-FFF2-40B4-BE49-F238E27FC236}">
                <a16:creationId xmlns:a16="http://schemas.microsoft.com/office/drawing/2014/main" id="{6B1BC2ED-A322-4C5A-BFDB-FDEBE09A18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0061" y="5036172"/>
            <a:ext cx="288000" cy="288000"/>
          </a:xfrm>
          <a:prstGeom prst="rect">
            <a:avLst/>
          </a:prstGeom>
        </p:spPr>
      </p:pic>
      <p:pic>
        <p:nvPicPr>
          <p:cNvPr id="53" name="Graphic 52" descr="Badge 6 outline">
            <a:extLst>
              <a:ext uri="{FF2B5EF4-FFF2-40B4-BE49-F238E27FC236}">
                <a16:creationId xmlns:a16="http://schemas.microsoft.com/office/drawing/2014/main" id="{4470F03E-C912-4657-80A7-285E60245A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8867" y="4497810"/>
            <a:ext cx="288000" cy="288000"/>
          </a:xfrm>
          <a:prstGeom prst="rect">
            <a:avLst/>
          </a:prstGeom>
        </p:spPr>
      </p:pic>
      <p:pic>
        <p:nvPicPr>
          <p:cNvPr id="55" name="Graphic 54" descr="Badge outline">
            <a:extLst>
              <a:ext uri="{FF2B5EF4-FFF2-40B4-BE49-F238E27FC236}">
                <a16:creationId xmlns:a16="http://schemas.microsoft.com/office/drawing/2014/main" id="{10C335CA-D8AB-4B94-81E9-29516849F6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5502" y="2033343"/>
            <a:ext cx="288000" cy="288000"/>
          </a:xfrm>
          <a:prstGeom prst="rect">
            <a:avLst/>
          </a:prstGeom>
        </p:spPr>
      </p:pic>
      <p:pic>
        <p:nvPicPr>
          <p:cNvPr id="57" name="Graphic 56" descr="Badge 8 outline">
            <a:extLst>
              <a:ext uri="{FF2B5EF4-FFF2-40B4-BE49-F238E27FC236}">
                <a16:creationId xmlns:a16="http://schemas.microsoft.com/office/drawing/2014/main" id="{07EFE689-246A-4764-A411-4D05F358F5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69434" y="2058677"/>
            <a:ext cx="288000" cy="288000"/>
          </a:xfrm>
          <a:prstGeom prst="rect">
            <a:avLst/>
          </a:prstGeom>
        </p:spPr>
      </p:pic>
      <p:pic>
        <p:nvPicPr>
          <p:cNvPr id="61" name="Graphic 60" descr="Badge 4 outline">
            <a:extLst>
              <a:ext uri="{FF2B5EF4-FFF2-40B4-BE49-F238E27FC236}">
                <a16:creationId xmlns:a16="http://schemas.microsoft.com/office/drawing/2014/main" id="{1A339963-7FE8-480D-A851-2C4E9B5D9FC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65134" y="4488302"/>
            <a:ext cx="288000" cy="288000"/>
          </a:xfrm>
          <a:prstGeom prst="rect">
            <a:avLst/>
          </a:prstGeom>
        </p:spPr>
      </p:pic>
      <p:sp>
        <p:nvSpPr>
          <p:cNvPr id="63" name="TextBox 62">
            <a:extLst>
              <a:ext uri="{FF2B5EF4-FFF2-40B4-BE49-F238E27FC236}">
                <a16:creationId xmlns:a16="http://schemas.microsoft.com/office/drawing/2014/main" id="{C6EEADD9-CD2C-40F2-B77E-932F7551E6EC}"/>
              </a:ext>
            </a:extLst>
          </p:cNvPr>
          <p:cNvSpPr txBox="1"/>
          <p:nvPr/>
        </p:nvSpPr>
        <p:spPr>
          <a:xfrm>
            <a:off x="6349218" y="534502"/>
            <a:ext cx="2956707"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Make quality data a priority</a:t>
            </a:r>
            <a:endParaRPr lang="en-KE" sz="1400" b="1"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0A125532-44E2-4D00-9CF2-32FAD1B3F2B1}"/>
              </a:ext>
            </a:extLst>
          </p:cNvPr>
          <p:cNvSpPr txBox="1"/>
          <p:nvPr/>
        </p:nvSpPr>
        <p:spPr>
          <a:xfrm>
            <a:off x="6415205" y="915179"/>
            <a:ext cx="3461472" cy="461665"/>
          </a:xfrm>
          <a:prstGeom prst="rect">
            <a:avLst/>
          </a:prstGeom>
          <a:noFill/>
        </p:spPr>
        <p:txBody>
          <a:bodyPr wrap="square" rtlCol="0">
            <a:spAutoFit/>
          </a:bodyPr>
          <a:lstStyle/>
          <a:p>
            <a:r>
              <a:rPr lang="en-US" sz="1200" dirty="0"/>
              <a:t>Across all teams, make an enterprise-wide data strategy and create clear user roles.</a:t>
            </a:r>
            <a:endParaRPr lang="en-KE" sz="1200" dirty="0"/>
          </a:p>
        </p:txBody>
      </p:sp>
      <p:sp>
        <p:nvSpPr>
          <p:cNvPr id="65" name="TextBox 64">
            <a:extLst>
              <a:ext uri="{FF2B5EF4-FFF2-40B4-BE49-F238E27FC236}">
                <a16:creationId xmlns:a16="http://schemas.microsoft.com/office/drawing/2014/main" id="{74D9226C-2DAE-421F-8481-B291A6224CD0}"/>
              </a:ext>
            </a:extLst>
          </p:cNvPr>
          <p:cNvSpPr txBox="1"/>
          <p:nvPr/>
        </p:nvSpPr>
        <p:spPr>
          <a:xfrm>
            <a:off x="7781600" y="1793900"/>
            <a:ext cx="195295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Automate Data entry</a:t>
            </a:r>
            <a:endParaRPr lang="en-KE" sz="1400" b="1"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F4C71766-CA61-49C7-93E6-F3FAE4C72759}"/>
              </a:ext>
            </a:extLst>
          </p:cNvPr>
          <p:cNvSpPr txBox="1"/>
          <p:nvPr/>
        </p:nvSpPr>
        <p:spPr>
          <a:xfrm>
            <a:off x="7781600" y="2053999"/>
            <a:ext cx="3588208" cy="646331"/>
          </a:xfrm>
          <a:prstGeom prst="rect">
            <a:avLst/>
          </a:prstGeom>
          <a:noFill/>
        </p:spPr>
        <p:txBody>
          <a:bodyPr wrap="square" rtlCol="0">
            <a:spAutoFit/>
          </a:bodyPr>
          <a:lstStyle/>
          <a:p>
            <a:r>
              <a:rPr lang="en-US" sz="1200" dirty="0"/>
              <a:t>Most dirty data is manually input hence need to reduce human error, Autocompletes and monitored OCR can assist .</a:t>
            </a:r>
            <a:endParaRPr lang="en-KE" sz="1200" dirty="0"/>
          </a:p>
        </p:txBody>
      </p:sp>
      <p:sp>
        <p:nvSpPr>
          <p:cNvPr id="67" name="TextBox 66">
            <a:extLst>
              <a:ext uri="{FF2B5EF4-FFF2-40B4-BE49-F238E27FC236}">
                <a16:creationId xmlns:a16="http://schemas.microsoft.com/office/drawing/2014/main" id="{4B3441FF-CC23-41B1-B35D-1DD16FB12ABF}"/>
              </a:ext>
            </a:extLst>
          </p:cNvPr>
          <p:cNvSpPr txBox="1"/>
          <p:nvPr/>
        </p:nvSpPr>
        <p:spPr>
          <a:xfrm>
            <a:off x="8373002" y="3087127"/>
            <a:ext cx="262836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Introducing data reviews</a:t>
            </a:r>
            <a:endParaRPr lang="en-KE" sz="1400" b="1"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D3E09A1E-E38E-4ACB-AC3D-BC0AABF6918B}"/>
              </a:ext>
            </a:extLst>
          </p:cNvPr>
          <p:cNvSpPr txBox="1"/>
          <p:nvPr/>
        </p:nvSpPr>
        <p:spPr>
          <a:xfrm>
            <a:off x="8285249" y="3406072"/>
            <a:ext cx="2984727" cy="461665"/>
          </a:xfrm>
          <a:prstGeom prst="rect">
            <a:avLst/>
          </a:prstGeom>
          <a:noFill/>
        </p:spPr>
        <p:txBody>
          <a:bodyPr wrap="square" rtlCol="0">
            <a:spAutoFit/>
          </a:bodyPr>
          <a:lstStyle/>
          <a:p>
            <a:r>
              <a:rPr lang="en-US" sz="1200" dirty="0"/>
              <a:t>Data teams should observe different data entered by different teams and give scores.</a:t>
            </a:r>
            <a:endParaRPr lang="en-KE" sz="1200" dirty="0"/>
          </a:p>
        </p:txBody>
      </p:sp>
      <p:sp>
        <p:nvSpPr>
          <p:cNvPr id="69" name="TextBox 68">
            <a:extLst>
              <a:ext uri="{FF2B5EF4-FFF2-40B4-BE49-F238E27FC236}">
                <a16:creationId xmlns:a16="http://schemas.microsoft.com/office/drawing/2014/main" id="{D98A4760-DE78-47D1-B5E2-B56C1B1972F1}"/>
              </a:ext>
            </a:extLst>
          </p:cNvPr>
          <p:cNvSpPr txBox="1"/>
          <p:nvPr/>
        </p:nvSpPr>
        <p:spPr>
          <a:xfrm>
            <a:off x="7684068" y="4565815"/>
            <a:ext cx="308957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Integrate CRM with other tools</a:t>
            </a:r>
            <a:endParaRPr lang="en-KE" sz="1400" b="1"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8158FB8A-F789-4644-B200-2EF3C45E61B4}"/>
              </a:ext>
            </a:extLst>
          </p:cNvPr>
          <p:cNvSpPr txBox="1"/>
          <p:nvPr/>
        </p:nvSpPr>
        <p:spPr>
          <a:xfrm>
            <a:off x="7605623" y="4842760"/>
            <a:ext cx="3838122" cy="461665"/>
          </a:xfrm>
          <a:prstGeom prst="rect">
            <a:avLst/>
          </a:prstGeom>
          <a:noFill/>
        </p:spPr>
        <p:txBody>
          <a:bodyPr wrap="square" rtlCol="0">
            <a:spAutoFit/>
          </a:bodyPr>
          <a:lstStyle/>
          <a:p>
            <a:r>
              <a:rPr lang="en-US" sz="1200" dirty="0"/>
              <a:t>To have a consolidated source of tracking data will enable cleaning to only happen on one tool. </a:t>
            </a:r>
            <a:endParaRPr lang="en-KE" sz="1200" dirty="0"/>
          </a:p>
        </p:txBody>
      </p:sp>
      <p:sp>
        <p:nvSpPr>
          <p:cNvPr id="71" name="TextBox 70">
            <a:extLst>
              <a:ext uri="{FF2B5EF4-FFF2-40B4-BE49-F238E27FC236}">
                <a16:creationId xmlns:a16="http://schemas.microsoft.com/office/drawing/2014/main" id="{84051C90-6CD4-4B36-B499-02B7CEBA7474}"/>
              </a:ext>
            </a:extLst>
          </p:cNvPr>
          <p:cNvSpPr txBox="1"/>
          <p:nvPr/>
        </p:nvSpPr>
        <p:spPr>
          <a:xfrm>
            <a:off x="5391291" y="5527267"/>
            <a:ext cx="420442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Create a data quality Dashboard</a:t>
            </a:r>
            <a:endParaRPr lang="en-KE" sz="1400" b="1"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CE4D18AE-E475-44D5-9292-01BA4282265A}"/>
              </a:ext>
            </a:extLst>
          </p:cNvPr>
          <p:cNvSpPr txBox="1"/>
          <p:nvPr/>
        </p:nvSpPr>
        <p:spPr>
          <a:xfrm>
            <a:off x="5425493" y="5769811"/>
            <a:ext cx="3982305" cy="646331"/>
          </a:xfrm>
          <a:prstGeom prst="rect">
            <a:avLst/>
          </a:prstGeom>
          <a:noFill/>
        </p:spPr>
        <p:txBody>
          <a:bodyPr wrap="square" rtlCol="0">
            <a:spAutoFit/>
          </a:bodyPr>
          <a:lstStyle/>
          <a:p>
            <a:r>
              <a:rPr lang="en-US" sz="1200" dirty="0"/>
              <a:t>Have a dashboard that displays the extent of dirty data. Also create metrics that show the cleanliness of data on </a:t>
            </a:r>
            <a:br>
              <a:rPr lang="en-US" sz="1200" dirty="0"/>
            </a:br>
            <a:r>
              <a:rPr lang="en-US" sz="1200" dirty="0"/>
              <a:t>business dashboards</a:t>
            </a:r>
            <a:endParaRPr lang="en-KE" sz="1200" dirty="0"/>
          </a:p>
        </p:txBody>
      </p:sp>
      <p:sp>
        <p:nvSpPr>
          <p:cNvPr id="73" name="TextBox 72">
            <a:extLst>
              <a:ext uri="{FF2B5EF4-FFF2-40B4-BE49-F238E27FC236}">
                <a16:creationId xmlns:a16="http://schemas.microsoft.com/office/drawing/2014/main" id="{0F57C5B3-92F5-4175-B599-B1A6D3A630E3}"/>
              </a:ext>
            </a:extLst>
          </p:cNvPr>
          <p:cNvSpPr txBox="1"/>
          <p:nvPr/>
        </p:nvSpPr>
        <p:spPr>
          <a:xfrm>
            <a:off x="2457445" y="4854243"/>
            <a:ext cx="2294633"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Prevent Don’t just cure</a:t>
            </a:r>
            <a:endParaRPr lang="en-KE" sz="14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B0580517-270C-4C5D-81C9-3321D73CA71E}"/>
              </a:ext>
            </a:extLst>
          </p:cNvPr>
          <p:cNvSpPr txBox="1"/>
          <p:nvPr/>
        </p:nvSpPr>
        <p:spPr>
          <a:xfrm>
            <a:off x="1190625" y="5181643"/>
            <a:ext cx="3591492" cy="461665"/>
          </a:xfrm>
          <a:prstGeom prst="rect">
            <a:avLst/>
          </a:prstGeom>
          <a:noFill/>
        </p:spPr>
        <p:txBody>
          <a:bodyPr wrap="square" rtlCol="0">
            <a:spAutoFit/>
          </a:bodyPr>
          <a:lstStyle/>
          <a:p>
            <a:pPr algn="r"/>
            <a:r>
              <a:rPr lang="en-US" sz="1200" dirty="0"/>
              <a:t>For Duplicates, create duplicate detection rules so that by identifying you already know that entry exists</a:t>
            </a:r>
            <a:endParaRPr lang="en-KE" sz="1200" dirty="0"/>
          </a:p>
        </p:txBody>
      </p:sp>
      <p:sp>
        <p:nvSpPr>
          <p:cNvPr id="76" name="TextBox 75">
            <a:extLst>
              <a:ext uri="{FF2B5EF4-FFF2-40B4-BE49-F238E27FC236}">
                <a16:creationId xmlns:a16="http://schemas.microsoft.com/office/drawing/2014/main" id="{1B2F5637-99A8-4CBA-87D6-89D199EF9FA2}"/>
              </a:ext>
            </a:extLst>
          </p:cNvPr>
          <p:cNvSpPr txBox="1"/>
          <p:nvPr/>
        </p:nvSpPr>
        <p:spPr>
          <a:xfrm>
            <a:off x="1842112" y="3174599"/>
            <a:ext cx="2258101"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Data Champions</a:t>
            </a:r>
            <a:endParaRPr lang="en-KE" sz="1400" b="1"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CFB32B67-D920-449E-B8F4-5EA715B4A661}"/>
              </a:ext>
            </a:extLst>
          </p:cNvPr>
          <p:cNvSpPr txBox="1"/>
          <p:nvPr/>
        </p:nvSpPr>
        <p:spPr>
          <a:xfrm>
            <a:off x="485775" y="3475778"/>
            <a:ext cx="3659840" cy="461665"/>
          </a:xfrm>
          <a:prstGeom prst="rect">
            <a:avLst/>
          </a:prstGeom>
          <a:noFill/>
        </p:spPr>
        <p:txBody>
          <a:bodyPr wrap="square" rtlCol="0">
            <a:spAutoFit/>
          </a:bodyPr>
          <a:lstStyle/>
          <a:p>
            <a:pPr algn="r"/>
            <a:r>
              <a:rPr lang="en-US" sz="1200" dirty="0"/>
              <a:t>Assigning dedicated person(s) to administer CRM processes to help maintain data standards</a:t>
            </a:r>
            <a:endParaRPr lang="en-KE" sz="1200" dirty="0"/>
          </a:p>
        </p:txBody>
      </p:sp>
      <p:sp>
        <p:nvSpPr>
          <p:cNvPr id="78" name="TextBox 77">
            <a:extLst>
              <a:ext uri="{FF2B5EF4-FFF2-40B4-BE49-F238E27FC236}">
                <a16:creationId xmlns:a16="http://schemas.microsoft.com/office/drawing/2014/main" id="{F6295D98-31E5-4CE7-8E09-E9EB3BED48CE}"/>
              </a:ext>
            </a:extLst>
          </p:cNvPr>
          <p:cNvSpPr txBox="1"/>
          <p:nvPr/>
        </p:nvSpPr>
        <p:spPr>
          <a:xfrm>
            <a:off x="1371600" y="1530663"/>
            <a:ext cx="3084686"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Standardization</a:t>
            </a:r>
            <a:endParaRPr lang="en-KE" sz="1400" b="1" dirty="0">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B35252A1-D1F9-4AEC-80A0-F4099A9DAE64}"/>
              </a:ext>
            </a:extLst>
          </p:cNvPr>
          <p:cNvSpPr txBox="1"/>
          <p:nvPr/>
        </p:nvSpPr>
        <p:spPr>
          <a:xfrm>
            <a:off x="922019" y="1787776"/>
            <a:ext cx="3490414" cy="646331"/>
          </a:xfrm>
          <a:prstGeom prst="rect">
            <a:avLst/>
          </a:prstGeom>
          <a:noFill/>
        </p:spPr>
        <p:txBody>
          <a:bodyPr wrap="square" rtlCol="0">
            <a:spAutoFit/>
          </a:bodyPr>
          <a:lstStyle/>
          <a:p>
            <a:pPr algn="r"/>
            <a:r>
              <a:rPr lang="en-US" sz="1200" dirty="0"/>
              <a:t>Deciding how to input different attributes of Data. E.g., for names of it first name, Last Name or Full Name</a:t>
            </a:r>
            <a:endParaRPr lang="en-KE" sz="1200" dirty="0"/>
          </a:p>
        </p:txBody>
      </p:sp>
      <p:sp>
        <p:nvSpPr>
          <p:cNvPr id="2" name="TextBox 1">
            <a:extLst>
              <a:ext uri="{FF2B5EF4-FFF2-40B4-BE49-F238E27FC236}">
                <a16:creationId xmlns:a16="http://schemas.microsoft.com/office/drawing/2014/main" id="{8764A456-D21C-4A4E-8A70-D4D89E05E0F5}"/>
              </a:ext>
            </a:extLst>
          </p:cNvPr>
          <p:cNvSpPr txBox="1"/>
          <p:nvPr/>
        </p:nvSpPr>
        <p:spPr>
          <a:xfrm>
            <a:off x="895351" y="339673"/>
            <a:ext cx="4405196"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avoid dirty data?</a:t>
            </a:r>
            <a:endParaRPr lang="en-KE" dirty="0"/>
          </a:p>
        </p:txBody>
      </p:sp>
    </p:spTree>
    <p:extLst>
      <p:ext uri="{BB962C8B-B14F-4D97-AF65-F5344CB8AC3E}">
        <p14:creationId xmlns:p14="http://schemas.microsoft.com/office/powerpoint/2010/main" val="38616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‘With Data, “the sooner the better” is always the best answer.’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MARISSA MAYER</a:t>
            </a:r>
          </a:p>
        </p:txBody>
      </p:sp>
    </p:spTree>
    <p:extLst>
      <p:ext uri="{BB962C8B-B14F-4D97-AF65-F5344CB8AC3E}">
        <p14:creationId xmlns:p14="http://schemas.microsoft.com/office/powerpoint/2010/main" val="19171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7B6CF855-12C2-4F2A-B3C4-79909BE7ADAB}"/>
              </a:ext>
            </a:extLst>
          </p:cNvPr>
          <p:cNvSpPr>
            <a:spLocks noGrp="1"/>
          </p:cNvSpPr>
          <p:nvPr>
            <p:ph type="ctrTitle"/>
          </p:nvPr>
        </p:nvSpPr>
        <p:spPr>
          <a:xfrm>
            <a:off x="1066783" y="1905000"/>
            <a:ext cx="10058400" cy="724662"/>
          </a:xfrm>
        </p:spPr>
        <p:txBody>
          <a:bodyPr>
            <a:normAutofit/>
          </a:bodyPr>
          <a:lstStyle/>
          <a:p>
            <a:pPr algn="ctr"/>
            <a:r>
              <a:rPr lang="en-US" sz="3600" dirty="0"/>
              <a:t>QUESTIONS</a:t>
            </a:r>
            <a:endParaRPr lang="en-KE" sz="3600" dirty="0"/>
          </a:p>
        </p:txBody>
      </p:sp>
      <p:pic>
        <p:nvPicPr>
          <p:cNvPr id="9" name="Graphic 8" descr="Questions with solid fill">
            <a:extLst>
              <a:ext uri="{FF2B5EF4-FFF2-40B4-BE49-F238E27FC236}">
                <a16:creationId xmlns:a16="http://schemas.microsoft.com/office/drawing/2014/main" id="{836D3F40-0A9D-4919-8C9C-BAC9D8F402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2825" y="1801368"/>
            <a:ext cx="857250" cy="857250"/>
          </a:xfrm>
          <a:prstGeom prst="rect">
            <a:avLst/>
          </a:prstGeom>
        </p:spPr>
      </p:pic>
      <p:sp>
        <p:nvSpPr>
          <p:cNvPr id="2" name="TextBox 1">
            <a:extLst>
              <a:ext uri="{FF2B5EF4-FFF2-40B4-BE49-F238E27FC236}">
                <a16:creationId xmlns:a16="http://schemas.microsoft.com/office/drawing/2014/main" id="{FBA3180A-221B-9055-F4AC-79E9427ABBE5}"/>
              </a:ext>
            </a:extLst>
          </p:cNvPr>
          <p:cNvSpPr txBox="1"/>
          <p:nvPr/>
        </p:nvSpPr>
        <p:spPr>
          <a:xfrm>
            <a:off x="1566802" y="5720834"/>
            <a:ext cx="2414648" cy="369332"/>
          </a:xfrm>
          <a:prstGeom prst="rect">
            <a:avLst/>
          </a:prstGeom>
          <a:noFill/>
        </p:spPr>
        <p:txBody>
          <a:bodyPr wrap="square" rtlCol="0">
            <a:spAutoFit/>
          </a:bodyPr>
          <a:lstStyle/>
          <a:p>
            <a:r>
              <a:rPr lang="en-US" dirty="0">
                <a:solidFill>
                  <a:schemeClr val="bg1">
                    <a:lumMod val="95000"/>
                  </a:schemeClr>
                </a:solidFill>
              </a:rPr>
              <a:t>Twitter- Kuria_muiru</a:t>
            </a:r>
            <a:endParaRPr lang="en-KE" dirty="0">
              <a:solidFill>
                <a:schemeClr val="bg1">
                  <a:lumMod val="95000"/>
                </a:schemeClr>
              </a:solidFill>
            </a:endParaRPr>
          </a:p>
        </p:txBody>
      </p:sp>
      <p:sp>
        <p:nvSpPr>
          <p:cNvPr id="3" name="TextBox 2">
            <a:extLst>
              <a:ext uri="{FF2B5EF4-FFF2-40B4-BE49-F238E27FC236}">
                <a16:creationId xmlns:a16="http://schemas.microsoft.com/office/drawing/2014/main" id="{DA76B13E-1ADF-F414-815D-76F4EEA16BB5}"/>
              </a:ext>
            </a:extLst>
          </p:cNvPr>
          <p:cNvSpPr txBox="1"/>
          <p:nvPr/>
        </p:nvSpPr>
        <p:spPr>
          <a:xfrm>
            <a:off x="7610195" y="5720834"/>
            <a:ext cx="3152879" cy="369332"/>
          </a:xfrm>
          <a:prstGeom prst="rect">
            <a:avLst/>
          </a:prstGeom>
          <a:noFill/>
        </p:spPr>
        <p:txBody>
          <a:bodyPr wrap="square" rtlCol="0">
            <a:spAutoFit/>
          </a:bodyPr>
          <a:lstStyle/>
          <a:p>
            <a:r>
              <a:rPr lang="en-US" dirty="0">
                <a:solidFill>
                  <a:schemeClr val="bg1">
                    <a:lumMod val="95000"/>
                  </a:schemeClr>
                </a:solidFill>
              </a:rPr>
              <a:t>LinkedIn- Derrick Kuria Muiru</a:t>
            </a:r>
            <a:endParaRPr lang="en-KE" dirty="0">
              <a:solidFill>
                <a:schemeClr val="bg1">
                  <a:lumMod val="95000"/>
                </a:schemeClr>
              </a:solidFill>
            </a:endParaRPr>
          </a:p>
        </p:txBody>
      </p:sp>
    </p:spTree>
    <p:extLst>
      <p:ext uri="{BB962C8B-B14F-4D97-AF65-F5344CB8AC3E}">
        <p14:creationId xmlns:p14="http://schemas.microsoft.com/office/powerpoint/2010/main" val="339152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agram&#10;&#10;Description automatically generated">
            <a:extLst>
              <a:ext uri="{FF2B5EF4-FFF2-40B4-BE49-F238E27FC236}">
                <a16:creationId xmlns:a16="http://schemas.microsoft.com/office/drawing/2014/main" id="{FFD29A60-BB70-C4E8-DE9C-82D9BE044E7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3161168" y="0"/>
            <a:ext cx="5869679" cy="4590854"/>
          </a:xfrm>
          <a:prstGeom prst="rect">
            <a:avLst/>
          </a:prstGeom>
          <a:noFill/>
        </p:spPr>
      </p:pic>
    </p:spTree>
    <p:extLst>
      <p:ext uri="{BB962C8B-B14F-4D97-AF65-F5344CB8AC3E}">
        <p14:creationId xmlns:p14="http://schemas.microsoft.com/office/powerpoint/2010/main" val="106792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DB92-67C6-4FA7-B8E5-5309EE57954F}"/>
              </a:ext>
            </a:extLst>
          </p:cNvPr>
          <p:cNvSpPr>
            <a:spLocks noGrp="1"/>
          </p:cNvSpPr>
          <p:nvPr>
            <p:ph type="title"/>
          </p:nvPr>
        </p:nvSpPr>
        <p:spPr>
          <a:xfrm>
            <a:off x="1630680" y="1162050"/>
            <a:ext cx="9875520" cy="641985"/>
          </a:xfrm>
        </p:spPr>
        <p:txBody>
          <a:bodyPr>
            <a:normAutofit/>
          </a:bodyPr>
          <a:lstStyle/>
          <a:p>
            <a:pPr algn="ctr"/>
            <a:r>
              <a:rPr lang="en-US" sz="3600" dirty="0">
                <a:latin typeface="Arial" panose="020B0604020202020204" pitchFamily="34" charset="0"/>
                <a:cs typeface="Arial" panose="020B0604020202020204" pitchFamily="34" charset="0"/>
              </a:rPr>
              <a:t>TODAYS DISCUSSION</a:t>
            </a:r>
            <a:endParaRPr lang="en-KE" sz="3600" dirty="0">
              <a:latin typeface="Arial" panose="020B0604020202020204" pitchFamily="34" charset="0"/>
              <a:cs typeface="Arial" panose="020B0604020202020204" pitchFamily="34" charset="0"/>
            </a:endParaRPr>
          </a:p>
        </p:txBody>
      </p:sp>
      <p:pic>
        <p:nvPicPr>
          <p:cNvPr id="5" name="Graphic 4" descr="Clipboard Checked outline">
            <a:extLst>
              <a:ext uri="{FF2B5EF4-FFF2-40B4-BE49-F238E27FC236}">
                <a16:creationId xmlns:a16="http://schemas.microsoft.com/office/drawing/2014/main" id="{4D30691A-CA6E-465E-834A-7A8727BEE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2200" y="1236345"/>
            <a:ext cx="609600" cy="609600"/>
          </a:xfrm>
          <a:prstGeom prst="rect">
            <a:avLst/>
          </a:prstGeom>
        </p:spPr>
      </p:pic>
      <p:sp>
        <p:nvSpPr>
          <p:cNvPr id="6" name="TextBox 5">
            <a:extLst>
              <a:ext uri="{FF2B5EF4-FFF2-40B4-BE49-F238E27FC236}">
                <a16:creationId xmlns:a16="http://schemas.microsoft.com/office/drawing/2014/main" id="{77BF5585-1F23-41A8-B4E2-09F3D3F09E7C}"/>
              </a:ext>
            </a:extLst>
          </p:cNvPr>
          <p:cNvSpPr txBox="1"/>
          <p:nvPr/>
        </p:nvSpPr>
        <p:spPr>
          <a:xfrm>
            <a:off x="1466850" y="1878330"/>
            <a:ext cx="9591675" cy="2862322"/>
          </a:xfrm>
          <a:prstGeom prst="rect">
            <a:avLst/>
          </a:prstGeom>
          <a:noFill/>
        </p:spPr>
        <p:txBody>
          <a:bodyPr wrap="square" rtlCol="0">
            <a:spAutoFit/>
          </a:bodyPr>
          <a:lstStyle/>
          <a:p>
            <a:pPr marL="342900" indent="-342900">
              <a:lnSpc>
                <a:spcPct val="150000"/>
              </a:lnSpc>
              <a:buAutoNum type="arabicPeriod"/>
            </a:pPr>
            <a:r>
              <a:rPr lang="en-US" dirty="0"/>
              <a:t>Data Science RoadMap</a:t>
            </a:r>
          </a:p>
          <a:p>
            <a:pPr marL="342900" indent="-342900">
              <a:lnSpc>
                <a:spcPct val="150000"/>
              </a:lnSpc>
              <a:buAutoNum type="arabicPeriod"/>
            </a:pPr>
            <a:r>
              <a:rPr lang="en-US" dirty="0"/>
              <a:t>What is dirty data?</a:t>
            </a:r>
          </a:p>
          <a:p>
            <a:pPr marL="342900" indent="-342900">
              <a:lnSpc>
                <a:spcPct val="150000"/>
              </a:lnSpc>
              <a:buAutoNum type="arabicPeriod"/>
            </a:pPr>
            <a:r>
              <a:rPr lang="en-US" dirty="0"/>
              <a:t>Types and consequences of dirty data</a:t>
            </a:r>
          </a:p>
          <a:p>
            <a:pPr marL="342900" indent="-342900">
              <a:lnSpc>
                <a:spcPct val="150000"/>
              </a:lnSpc>
              <a:buAutoNum type="arabicPeriod"/>
            </a:pPr>
            <a:r>
              <a:rPr lang="en-US" dirty="0"/>
              <a:t>What is data cleaning and how is it done?</a:t>
            </a:r>
          </a:p>
          <a:p>
            <a:pPr marL="342900" indent="-342900">
              <a:lnSpc>
                <a:spcPct val="150000"/>
              </a:lnSpc>
              <a:buAutoNum type="arabicPeriod"/>
            </a:pPr>
            <a:r>
              <a:rPr lang="en-US" dirty="0"/>
              <a:t> Importance of data quality</a:t>
            </a:r>
          </a:p>
          <a:p>
            <a:pPr marL="342900" indent="-342900">
              <a:lnSpc>
                <a:spcPct val="150000"/>
              </a:lnSpc>
              <a:buAutoNum type="arabicPeriod"/>
            </a:pPr>
            <a:r>
              <a:rPr lang="en-US" dirty="0"/>
              <a:t>Ensuring data quality</a:t>
            </a:r>
          </a:p>
          <a:p>
            <a:pPr marL="342900" indent="-342900">
              <a:buAutoNum type="arabicPeriod"/>
            </a:pPr>
            <a:r>
              <a:rPr lang="en-US" dirty="0"/>
              <a:t>Questions</a:t>
            </a:r>
            <a:endParaRPr lang="en-KE" dirty="0"/>
          </a:p>
        </p:txBody>
      </p:sp>
    </p:spTree>
    <p:extLst>
      <p:ext uri="{BB962C8B-B14F-4D97-AF65-F5344CB8AC3E}">
        <p14:creationId xmlns:p14="http://schemas.microsoft.com/office/powerpoint/2010/main" val="177545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CFB2E0A-A5D3-4F3A-8D94-0DA903B6E242}"/>
              </a:ext>
            </a:extLst>
          </p:cNvPr>
          <p:cNvGrpSpPr/>
          <p:nvPr/>
        </p:nvGrpSpPr>
        <p:grpSpPr>
          <a:xfrm>
            <a:off x="1064651" y="1816725"/>
            <a:ext cx="4296410" cy="824207"/>
            <a:chOff x="2704465" y="433705"/>
            <a:chExt cx="4296410" cy="824207"/>
          </a:xfrm>
        </p:grpSpPr>
        <p:grpSp>
          <p:nvGrpSpPr>
            <p:cNvPr id="2" name="Group 1">
              <a:extLst>
                <a:ext uri="{FF2B5EF4-FFF2-40B4-BE49-F238E27FC236}">
                  <a16:creationId xmlns:a16="http://schemas.microsoft.com/office/drawing/2014/main" id="{960E75A8-DDF3-4427-A924-02FB1C821AD7}"/>
                </a:ext>
              </a:extLst>
            </p:cNvPr>
            <p:cNvGrpSpPr/>
            <p:nvPr/>
          </p:nvGrpSpPr>
          <p:grpSpPr>
            <a:xfrm>
              <a:off x="2704465" y="433705"/>
              <a:ext cx="4296410" cy="824207"/>
              <a:chOff x="2704465" y="452755"/>
              <a:chExt cx="4296410" cy="824207"/>
            </a:xfrm>
          </p:grpSpPr>
          <p:sp>
            <p:nvSpPr>
              <p:cNvPr id="63" name="Right Triangle 62">
                <a:extLst>
                  <a:ext uri="{FF2B5EF4-FFF2-40B4-BE49-F238E27FC236}">
                    <a16:creationId xmlns:a16="http://schemas.microsoft.com/office/drawing/2014/main" id="{51EFF842-2710-4859-9F23-878108C8F15F}"/>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61" name="Rectangle 60">
                <a:extLst>
                  <a:ext uri="{FF2B5EF4-FFF2-40B4-BE49-F238E27FC236}">
                    <a16:creationId xmlns:a16="http://schemas.microsoft.com/office/drawing/2014/main" id="{2B543B48-1058-4FD4-9EB6-A69A5B86EC59}"/>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4" name="Freeform: Shape 63">
                <a:extLst>
                  <a:ext uri="{FF2B5EF4-FFF2-40B4-BE49-F238E27FC236}">
                    <a16:creationId xmlns:a16="http://schemas.microsoft.com/office/drawing/2014/main" id="{3D76BF0C-50FB-4DA8-893B-EAA558C4EA25}"/>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62" name="Right Triangle 61">
                <a:extLst>
                  <a:ext uri="{FF2B5EF4-FFF2-40B4-BE49-F238E27FC236}">
                    <a16:creationId xmlns:a16="http://schemas.microsoft.com/office/drawing/2014/main" id="{8C03EE04-CA07-498B-9D4E-A4607ECA0573}"/>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46" name="Rectangle 45">
              <a:extLst>
                <a:ext uri="{FF2B5EF4-FFF2-40B4-BE49-F238E27FC236}">
                  <a16:creationId xmlns:a16="http://schemas.microsoft.com/office/drawing/2014/main" id="{5CD04D26-CEA3-4722-A4A3-0A8351F45ADE}"/>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7" name="Freeform: Shape 46">
              <a:extLst>
                <a:ext uri="{FF2B5EF4-FFF2-40B4-BE49-F238E27FC236}">
                  <a16:creationId xmlns:a16="http://schemas.microsoft.com/office/drawing/2014/main" id="{602FDDBB-2CE2-499A-B861-F4445E1413F0}"/>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48" name="Right Triangle 47">
              <a:extLst>
                <a:ext uri="{FF2B5EF4-FFF2-40B4-BE49-F238E27FC236}">
                  <a16:creationId xmlns:a16="http://schemas.microsoft.com/office/drawing/2014/main" id="{BD606802-F911-4BD8-A88D-225DEF83F395}"/>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50" name="Group 49">
            <a:extLst>
              <a:ext uri="{FF2B5EF4-FFF2-40B4-BE49-F238E27FC236}">
                <a16:creationId xmlns:a16="http://schemas.microsoft.com/office/drawing/2014/main" id="{480CC5A1-C5BE-4F63-86AB-4E4FAD1B89FC}"/>
              </a:ext>
            </a:extLst>
          </p:cNvPr>
          <p:cNvGrpSpPr/>
          <p:nvPr/>
        </p:nvGrpSpPr>
        <p:grpSpPr>
          <a:xfrm>
            <a:off x="6830941" y="3895753"/>
            <a:ext cx="4296410" cy="824207"/>
            <a:chOff x="2704465" y="433705"/>
            <a:chExt cx="4296410" cy="824207"/>
          </a:xfrm>
        </p:grpSpPr>
        <p:grpSp>
          <p:nvGrpSpPr>
            <p:cNvPr id="51" name="Group 50">
              <a:extLst>
                <a:ext uri="{FF2B5EF4-FFF2-40B4-BE49-F238E27FC236}">
                  <a16:creationId xmlns:a16="http://schemas.microsoft.com/office/drawing/2014/main" id="{5C06E733-B634-4D4B-A289-7A6157B53A51}"/>
                </a:ext>
              </a:extLst>
            </p:cNvPr>
            <p:cNvGrpSpPr/>
            <p:nvPr/>
          </p:nvGrpSpPr>
          <p:grpSpPr>
            <a:xfrm>
              <a:off x="2704465" y="433705"/>
              <a:ext cx="4296410" cy="824207"/>
              <a:chOff x="2704465" y="452755"/>
              <a:chExt cx="4296410" cy="824207"/>
            </a:xfrm>
          </p:grpSpPr>
          <p:sp>
            <p:nvSpPr>
              <p:cNvPr id="55" name="Right Triangle 54">
                <a:extLst>
                  <a:ext uri="{FF2B5EF4-FFF2-40B4-BE49-F238E27FC236}">
                    <a16:creationId xmlns:a16="http://schemas.microsoft.com/office/drawing/2014/main" id="{93242546-A628-4248-861B-44E453CBF474}"/>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56" name="Rectangle 55">
                <a:extLst>
                  <a:ext uri="{FF2B5EF4-FFF2-40B4-BE49-F238E27FC236}">
                    <a16:creationId xmlns:a16="http://schemas.microsoft.com/office/drawing/2014/main" id="{C68059CC-585D-4380-B34F-4D2F4FCA0D93}"/>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7" name="Freeform: Shape 56">
                <a:extLst>
                  <a:ext uri="{FF2B5EF4-FFF2-40B4-BE49-F238E27FC236}">
                    <a16:creationId xmlns:a16="http://schemas.microsoft.com/office/drawing/2014/main" id="{E3032CBC-C991-4FA7-ABF9-B0F003BF2CBA}"/>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58" name="Right Triangle 57">
                <a:extLst>
                  <a:ext uri="{FF2B5EF4-FFF2-40B4-BE49-F238E27FC236}">
                    <a16:creationId xmlns:a16="http://schemas.microsoft.com/office/drawing/2014/main" id="{4B67C317-488E-4EC9-9572-3C469BFD6764}"/>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52" name="Rectangle 51">
              <a:extLst>
                <a:ext uri="{FF2B5EF4-FFF2-40B4-BE49-F238E27FC236}">
                  <a16:creationId xmlns:a16="http://schemas.microsoft.com/office/drawing/2014/main" id="{01D65CAA-2A0A-4294-AAE4-F99FE411199E}"/>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3" name="Freeform: Shape 52">
              <a:extLst>
                <a:ext uri="{FF2B5EF4-FFF2-40B4-BE49-F238E27FC236}">
                  <a16:creationId xmlns:a16="http://schemas.microsoft.com/office/drawing/2014/main" id="{77B754CC-50D4-4204-B8C6-787AAB9937A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54" name="Right Triangle 53">
              <a:extLst>
                <a:ext uri="{FF2B5EF4-FFF2-40B4-BE49-F238E27FC236}">
                  <a16:creationId xmlns:a16="http://schemas.microsoft.com/office/drawing/2014/main" id="{FCF92171-C7BF-47E9-8E36-5ABDD181009C}"/>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59" name="Group 58">
            <a:extLst>
              <a:ext uri="{FF2B5EF4-FFF2-40B4-BE49-F238E27FC236}">
                <a16:creationId xmlns:a16="http://schemas.microsoft.com/office/drawing/2014/main" id="{B794D4ED-83EC-4602-A8ED-8893470BF013}"/>
              </a:ext>
            </a:extLst>
          </p:cNvPr>
          <p:cNvGrpSpPr/>
          <p:nvPr/>
        </p:nvGrpSpPr>
        <p:grpSpPr>
          <a:xfrm>
            <a:off x="1064651" y="2856239"/>
            <a:ext cx="4296410" cy="824207"/>
            <a:chOff x="2704465" y="433705"/>
            <a:chExt cx="4296410" cy="824207"/>
          </a:xfrm>
        </p:grpSpPr>
        <p:grpSp>
          <p:nvGrpSpPr>
            <p:cNvPr id="60" name="Group 59">
              <a:extLst>
                <a:ext uri="{FF2B5EF4-FFF2-40B4-BE49-F238E27FC236}">
                  <a16:creationId xmlns:a16="http://schemas.microsoft.com/office/drawing/2014/main" id="{6FC7DEA5-8346-4D4C-ACE6-7D52256531D4}"/>
                </a:ext>
              </a:extLst>
            </p:cNvPr>
            <p:cNvGrpSpPr/>
            <p:nvPr/>
          </p:nvGrpSpPr>
          <p:grpSpPr>
            <a:xfrm>
              <a:off x="2704465" y="433705"/>
              <a:ext cx="4296410" cy="824207"/>
              <a:chOff x="2704465" y="452755"/>
              <a:chExt cx="4296410" cy="824207"/>
            </a:xfrm>
          </p:grpSpPr>
          <p:sp>
            <p:nvSpPr>
              <p:cNvPr id="68" name="Right Triangle 67">
                <a:extLst>
                  <a:ext uri="{FF2B5EF4-FFF2-40B4-BE49-F238E27FC236}">
                    <a16:creationId xmlns:a16="http://schemas.microsoft.com/office/drawing/2014/main" id="{73E406D4-5D1E-437D-A226-DE1F6593BABA}"/>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69" name="Rectangle 68">
                <a:extLst>
                  <a:ext uri="{FF2B5EF4-FFF2-40B4-BE49-F238E27FC236}">
                    <a16:creationId xmlns:a16="http://schemas.microsoft.com/office/drawing/2014/main" id="{38BFD097-B829-4AD1-98DD-8A842831536A}"/>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0" name="Freeform: Shape 69">
                <a:extLst>
                  <a:ext uri="{FF2B5EF4-FFF2-40B4-BE49-F238E27FC236}">
                    <a16:creationId xmlns:a16="http://schemas.microsoft.com/office/drawing/2014/main" id="{9E501A64-FD71-4A66-98C8-48B13916F145}"/>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1" name="Right Triangle 70">
                <a:extLst>
                  <a:ext uri="{FF2B5EF4-FFF2-40B4-BE49-F238E27FC236}">
                    <a16:creationId xmlns:a16="http://schemas.microsoft.com/office/drawing/2014/main" id="{5FCAA152-0EDA-466D-8C48-37369C72653E}"/>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65" name="Rectangle 64">
              <a:extLst>
                <a:ext uri="{FF2B5EF4-FFF2-40B4-BE49-F238E27FC236}">
                  <a16:creationId xmlns:a16="http://schemas.microsoft.com/office/drawing/2014/main" id="{0D2D78C8-0548-429A-AA99-A5264207874B}"/>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6" name="Freeform: Shape 65">
              <a:extLst>
                <a:ext uri="{FF2B5EF4-FFF2-40B4-BE49-F238E27FC236}">
                  <a16:creationId xmlns:a16="http://schemas.microsoft.com/office/drawing/2014/main" id="{8E12C27E-2030-4D4A-B683-35D8A43D120C}"/>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67" name="Right Triangle 66">
              <a:extLst>
                <a:ext uri="{FF2B5EF4-FFF2-40B4-BE49-F238E27FC236}">
                  <a16:creationId xmlns:a16="http://schemas.microsoft.com/office/drawing/2014/main" id="{8BEE3CEC-5E91-43A3-AC40-8CCCCBC49DC8}"/>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72" name="Group 71">
            <a:extLst>
              <a:ext uri="{FF2B5EF4-FFF2-40B4-BE49-F238E27FC236}">
                <a16:creationId xmlns:a16="http://schemas.microsoft.com/office/drawing/2014/main" id="{87B60EED-48C9-463F-BAC1-D0E4BC865FCC}"/>
              </a:ext>
            </a:extLst>
          </p:cNvPr>
          <p:cNvGrpSpPr/>
          <p:nvPr/>
        </p:nvGrpSpPr>
        <p:grpSpPr>
          <a:xfrm>
            <a:off x="6830941" y="2856239"/>
            <a:ext cx="4296410" cy="824207"/>
            <a:chOff x="2704465" y="433705"/>
            <a:chExt cx="4296410" cy="824207"/>
          </a:xfrm>
        </p:grpSpPr>
        <p:grpSp>
          <p:nvGrpSpPr>
            <p:cNvPr id="73" name="Group 72">
              <a:extLst>
                <a:ext uri="{FF2B5EF4-FFF2-40B4-BE49-F238E27FC236}">
                  <a16:creationId xmlns:a16="http://schemas.microsoft.com/office/drawing/2014/main" id="{6623AAF8-0362-4E2D-9D96-531A3CFDB35A}"/>
                </a:ext>
              </a:extLst>
            </p:cNvPr>
            <p:cNvGrpSpPr/>
            <p:nvPr/>
          </p:nvGrpSpPr>
          <p:grpSpPr>
            <a:xfrm>
              <a:off x="2704465" y="433705"/>
              <a:ext cx="4296410" cy="824207"/>
              <a:chOff x="2704465" y="452755"/>
              <a:chExt cx="4296410" cy="824207"/>
            </a:xfrm>
          </p:grpSpPr>
          <p:sp>
            <p:nvSpPr>
              <p:cNvPr id="77" name="Right Triangle 76">
                <a:extLst>
                  <a:ext uri="{FF2B5EF4-FFF2-40B4-BE49-F238E27FC236}">
                    <a16:creationId xmlns:a16="http://schemas.microsoft.com/office/drawing/2014/main" id="{9C526619-E3E9-46E8-A00F-35DB519A6711}"/>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78" name="Rectangle 77">
                <a:extLst>
                  <a:ext uri="{FF2B5EF4-FFF2-40B4-BE49-F238E27FC236}">
                    <a16:creationId xmlns:a16="http://schemas.microsoft.com/office/drawing/2014/main" id="{54D24774-59A9-4935-B113-BE200518F58A}"/>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9" name="Freeform: Shape 78">
                <a:extLst>
                  <a:ext uri="{FF2B5EF4-FFF2-40B4-BE49-F238E27FC236}">
                    <a16:creationId xmlns:a16="http://schemas.microsoft.com/office/drawing/2014/main" id="{8FD812C6-2EE1-4094-A3B4-14DAE6E58B20}"/>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0" name="Right Triangle 79">
                <a:extLst>
                  <a:ext uri="{FF2B5EF4-FFF2-40B4-BE49-F238E27FC236}">
                    <a16:creationId xmlns:a16="http://schemas.microsoft.com/office/drawing/2014/main" id="{6616A525-1B66-4BE9-8E9B-B6E506B86DE4}"/>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74" name="Rectangle 73">
              <a:extLst>
                <a:ext uri="{FF2B5EF4-FFF2-40B4-BE49-F238E27FC236}">
                  <a16:creationId xmlns:a16="http://schemas.microsoft.com/office/drawing/2014/main" id="{B809D7EE-260C-41F1-8642-94CAC61CC495}"/>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5" name="Freeform: Shape 74">
              <a:extLst>
                <a:ext uri="{FF2B5EF4-FFF2-40B4-BE49-F238E27FC236}">
                  <a16:creationId xmlns:a16="http://schemas.microsoft.com/office/drawing/2014/main" id="{FE6866CD-C004-4BB4-9335-AB2F52C49979}"/>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6" name="Right Triangle 75">
              <a:extLst>
                <a:ext uri="{FF2B5EF4-FFF2-40B4-BE49-F238E27FC236}">
                  <a16:creationId xmlns:a16="http://schemas.microsoft.com/office/drawing/2014/main" id="{16D15C87-F759-4839-BE3E-AE950A3E2601}"/>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81" name="Group 80">
            <a:extLst>
              <a:ext uri="{FF2B5EF4-FFF2-40B4-BE49-F238E27FC236}">
                <a16:creationId xmlns:a16="http://schemas.microsoft.com/office/drawing/2014/main" id="{E618D2EB-51D6-41E0-964C-3BF6E317EE26}"/>
              </a:ext>
            </a:extLst>
          </p:cNvPr>
          <p:cNvGrpSpPr/>
          <p:nvPr/>
        </p:nvGrpSpPr>
        <p:grpSpPr>
          <a:xfrm>
            <a:off x="1064651" y="3895753"/>
            <a:ext cx="4296410" cy="824207"/>
            <a:chOff x="2704465" y="433705"/>
            <a:chExt cx="4296410" cy="824207"/>
          </a:xfrm>
        </p:grpSpPr>
        <p:grpSp>
          <p:nvGrpSpPr>
            <p:cNvPr id="82" name="Group 81">
              <a:extLst>
                <a:ext uri="{FF2B5EF4-FFF2-40B4-BE49-F238E27FC236}">
                  <a16:creationId xmlns:a16="http://schemas.microsoft.com/office/drawing/2014/main" id="{BFB09F35-B325-4591-B1B8-3C8B772ABC5D}"/>
                </a:ext>
              </a:extLst>
            </p:cNvPr>
            <p:cNvGrpSpPr/>
            <p:nvPr/>
          </p:nvGrpSpPr>
          <p:grpSpPr>
            <a:xfrm>
              <a:off x="2704465" y="433705"/>
              <a:ext cx="4296410" cy="824207"/>
              <a:chOff x="2704465" y="452755"/>
              <a:chExt cx="4296410" cy="824207"/>
            </a:xfrm>
          </p:grpSpPr>
          <p:sp>
            <p:nvSpPr>
              <p:cNvPr id="86" name="Right Triangle 85">
                <a:extLst>
                  <a:ext uri="{FF2B5EF4-FFF2-40B4-BE49-F238E27FC236}">
                    <a16:creationId xmlns:a16="http://schemas.microsoft.com/office/drawing/2014/main" id="{5CBC0681-9AC4-442E-82C0-EA8BC818C84A}"/>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87" name="Rectangle 86">
                <a:extLst>
                  <a:ext uri="{FF2B5EF4-FFF2-40B4-BE49-F238E27FC236}">
                    <a16:creationId xmlns:a16="http://schemas.microsoft.com/office/drawing/2014/main" id="{BF508AF6-83D8-4D1C-A22E-D120E7F8027D}"/>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8" name="Freeform: Shape 87">
                <a:extLst>
                  <a:ext uri="{FF2B5EF4-FFF2-40B4-BE49-F238E27FC236}">
                    <a16:creationId xmlns:a16="http://schemas.microsoft.com/office/drawing/2014/main" id="{75F83CA4-3565-44D7-97B8-3852FF57039F}"/>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9" name="Right Triangle 88">
                <a:extLst>
                  <a:ext uri="{FF2B5EF4-FFF2-40B4-BE49-F238E27FC236}">
                    <a16:creationId xmlns:a16="http://schemas.microsoft.com/office/drawing/2014/main" id="{967E9404-F9BB-4C6B-9FAA-CA6F8E1D3BFB}"/>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83" name="Rectangle 82">
              <a:extLst>
                <a:ext uri="{FF2B5EF4-FFF2-40B4-BE49-F238E27FC236}">
                  <a16:creationId xmlns:a16="http://schemas.microsoft.com/office/drawing/2014/main" id="{C4A41E36-2050-4449-B163-18D561402FCB}"/>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4" name="Freeform: Shape 83">
              <a:extLst>
                <a:ext uri="{FF2B5EF4-FFF2-40B4-BE49-F238E27FC236}">
                  <a16:creationId xmlns:a16="http://schemas.microsoft.com/office/drawing/2014/main" id="{93809EFD-ED2B-4B7E-96EE-2240B568E36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5" name="Right Triangle 84">
              <a:extLst>
                <a:ext uri="{FF2B5EF4-FFF2-40B4-BE49-F238E27FC236}">
                  <a16:creationId xmlns:a16="http://schemas.microsoft.com/office/drawing/2014/main" id="{A87D4F0C-FF66-44E1-9DD8-345D37DB1F0A}"/>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90" name="Group 89">
            <a:extLst>
              <a:ext uri="{FF2B5EF4-FFF2-40B4-BE49-F238E27FC236}">
                <a16:creationId xmlns:a16="http://schemas.microsoft.com/office/drawing/2014/main" id="{CB159AFB-D2C0-4AC7-92C0-37AD869A2AD4}"/>
              </a:ext>
            </a:extLst>
          </p:cNvPr>
          <p:cNvGrpSpPr/>
          <p:nvPr/>
        </p:nvGrpSpPr>
        <p:grpSpPr>
          <a:xfrm>
            <a:off x="6830941" y="1816725"/>
            <a:ext cx="4296410" cy="824207"/>
            <a:chOff x="2704465" y="433705"/>
            <a:chExt cx="4296410" cy="824207"/>
          </a:xfrm>
        </p:grpSpPr>
        <p:grpSp>
          <p:nvGrpSpPr>
            <p:cNvPr id="91" name="Group 90">
              <a:extLst>
                <a:ext uri="{FF2B5EF4-FFF2-40B4-BE49-F238E27FC236}">
                  <a16:creationId xmlns:a16="http://schemas.microsoft.com/office/drawing/2014/main" id="{CFDCDC56-56A4-4E48-9B38-F31F14F6632E}"/>
                </a:ext>
              </a:extLst>
            </p:cNvPr>
            <p:cNvGrpSpPr/>
            <p:nvPr/>
          </p:nvGrpSpPr>
          <p:grpSpPr>
            <a:xfrm>
              <a:off x="2704465" y="433705"/>
              <a:ext cx="4296410" cy="824207"/>
              <a:chOff x="2704465" y="452755"/>
              <a:chExt cx="4296410" cy="824207"/>
            </a:xfrm>
          </p:grpSpPr>
          <p:sp>
            <p:nvSpPr>
              <p:cNvPr id="95" name="Right Triangle 94">
                <a:extLst>
                  <a:ext uri="{FF2B5EF4-FFF2-40B4-BE49-F238E27FC236}">
                    <a16:creationId xmlns:a16="http://schemas.microsoft.com/office/drawing/2014/main" id="{0B2AF932-D277-4EB8-901F-1452BB7DAE98}"/>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96" name="Rectangle 95">
                <a:extLst>
                  <a:ext uri="{FF2B5EF4-FFF2-40B4-BE49-F238E27FC236}">
                    <a16:creationId xmlns:a16="http://schemas.microsoft.com/office/drawing/2014/main" id="{079F84FC-0831-463B-B0D3-2EA468277AC0}"/>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7" name="Freeform: Shape 96">
                <a:extLst>
                  <a:ext uri="{FF2B5EF4-FFF2-40B4-BE49-F238E27FC236}">
                    <a16:creationId xmlns:a16="http://schemas.microsoft.com/office/drawing/2014/main" id="{9C3EE556-D132-433C-A003-EA49D206976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8" name="Right Triangle 97">
                <a:extLst>
                  <a:ext uri="{FF2B5EF4-FFF2-40B4-BE49-F238E27FC236}">
                    <a16:creationId xmlns:a16="http://schemas.microsoft.com/office/drawing/2014/main" id="{858CF032-F11D-4F43-9C1C-C869A1D01D69}"/>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92" name="Rectangle 91">
              <a:extLst>
                <a:ext uri="{FF2B5EF4-FFF2-40B4-BE49-F238E27FC236}">
                  <a16:creationId xmlns:a16="http://schemas.microsoft.com/office/drawing/2014/main" id="{A831D8A6-4AD7-4A8C-A397-90A86F5266BF}"/>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3" name="Freeform: Shape 92">
              <a:extLst>
                <a:ext uri="{FF2B5EF4-FFF2-40B4-BE49-F238E27FC236}">
                  <a16:creationId xmlns:a16="http://schemas.microsoft.com/office/drawing/2014/main" id="{299381DA-3BBE-4B32-98EF-052ECBC3B4F9}"/>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4" name="Right Triangle 93">
              <a:extLst>
                <a:ext uri="{FF2B5EF4-FFF2-40B4-BE49-F238E27FC236}">
                  <a16:creationId xmlns:a16="http://schemas.microsoft.com/office/drawing/2014/main" id="{867D4879-ADCF-4A52-8255-42864EFDBFA6}"/>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4" name="TextBox 3">
            <a:extLst>
              <a:ext uri="{FF2B5EF4-FFF2-40B4-BE49-F238E27FC236}">
                <a16:creationId xmlns:a16="http://schemas.microsoft.com/office/drawing/2014/main" id="{D2113072-465D-4DBF-A66D-CAB96B72F7DA}"/>
              </a:ext>
            </a:extLst>
          </p:cNvPr>
          <p:cNvSpPr txBox="1"/>
          <p:nvPr/>
        </p:nvSpPr>
        <p:spPr>
          <a:xfrm>
            <a:off x="1372081" y="1820859"/>
            <a:ext cx="596145" cy="276999"/>
          </a:xfrm>
          <a:prstGeom prst="rect">
            <a:avLst/>
          </a:prstGeom>
          <a:noFill/>
        </p:spPr>
        <p:txBody>
          <a:bodyPr wrap="square" rtlCol="0">
            <a:spAutoFit/>
          </a:bodyPr>
          <a:lstStyle/>
          <a:p>
            <a:r>
              <a:rPr lang="en-US" sz="1200" dirty="0"/>
              <a:t>STEP</a:t>
            </a:r>
            <a:endParaRPr lang="en-KE" sz="1200" dirty="0"/>
          </a:p>
        </p:txBody>
      </p:sp>
      <p:sp>
        <p:nvSpPr>
          <p:cNvPr id="99" name="TextBox 98">
            <a:extLst>
              <a:ext uri="{FF2B5EF4-FFF2-40B4-BE49-F238E27FC236}">
                <a16:creationId xmlns:a16="http://schemas.microsoft.com/office/drawing/2014/main" id="{BC26AC0B-F3E6-4A42-8758-6B80DB5277C4}"/>
              </a:ext>
            </a:extLst>
          </p:cNvPr>
          <p:cNvSpPr txBox="1"/>
          <p:nvPr/>
        </p:nvSpPr>
        <p:spPr>
          <a:xfrm>
            <a:off x="1314960" y="1972098"/>
            <a:ext cx="596145" cy="369332"/>
          </a:xfrm>
          <a:prstGeom prst="rect">
            <a:avLst/>
          </a:prstGeom>
          <a:noFill/>
        </p:spPr>
        <p:txBody>
          <a:bodyPr wrap="square" rtlCol="0">
            <a:spAutoFit/>
          </a:bodyPr>
          <a:lstStyle/>
          <a:p>
            <a:pPr algn="ctr"/>
            <a:r>
              <a:rPr lang="en-US" b="1" dirty="0">
                <a:solidFill>
                  <a:srgbClr val="FFC000"/>
                </a:solidFill>
              </a:rPr>
              <a:t>01</a:t>
            </a:r>
            <a:endParaRPr lang="en-KE" b="1" dirty="0">
              <a:solidFill>
                <a:srgbClr val="FFC000"/>
              </a:solidFill>
            </a:endParaRPr>
          </a:p>
        </p:txBody>
      </p:sp>
      <p:sp>
        <p:nvSpPr>
          <p:cNvPr id="100" name="TextBox 99">
            <a:extLst>
              <a:ext uri="{FF2B5EF4-FFF2-40B4-BE49-F238E27FC236}">
                <a16:creationId xmlns:a16="http://schemas.microsoft.com/office/drawing/2014/main" id="{E3BB71C5-DA5C-4A7E-9348-916248C34E5C}"/>
              </a:ext>
            </a:extLst>
          </p:cNvPr>
          <p:cNvSpPr txBox="1"/>
          <p:nvPr/>
        </p:nvSpPr>
        <p:spPr>
          <a:xfrm>
            <a:off x="1329219" y="2843460"/>
            <a:ext cx="596145" cy="276999"/>
          </a:xfrm>
          <a:prstGeom prst="rect">
            <a:avLst/>
          </a:prstGeom>
          <a:noFill/>
        </p:spPr>
        <p:txBody>
          <a:bodyPr wrap="square" rtlCol="0">
            <a:spAutoFit/>
          </a:bodyPr>
          <a:lstStyle/>
          <a:p>
            <a:r>
              <a:rPr lang="en-US" sz="1200" dirty="0"/>
              <a:t>STEP</a:t>
            </a:r>
            <a:endParaRPr lang="en-KE" sz="1200" dirty="0"/>
          </a:p>
        </p:txBody>
      </p:sp>
      <p:sp>
        <p:nvSpPr>
          <p:cNvPr id="101" name="TextBox 100">
            <a:extLst>
              <a:ext uri="{FF2B5EF4-FFF2-40B4-BE49-F238E27FC236}">
                <a16:creationId xmlns:a16="http://schemas.microsoft.com/office/drawing/2014/main" id="{E84C00FA-3BDF-442D-B689-BAD8B6D64E3A}"/>
              </a:ext>
            </a:extLst>
          </p:cNvPr>
          <p:cNvSpPr txBox="1"/>
          <p:nvPr/>
        </p:nvSpPr>
        <p:spPr>
          <a:xfrm>
            <a:off x="1314369" y="3005113"/>
            <a:ext cx="596145" cy="369332"/>
          </a:xfrm>
          <a:prstGeom prst="rect">
            <a:avLst/>
          </a:prstGeom>
          <a:noFill/>
        </p:spPr>
        <p:txBody>
          <a:bodyPr wrap="square" rtlCol="0">
            <a:spAutoFit/>
          </a:bodyPr>
          <a:lstStyle/>
          <a:p>
            <a:pPr algn="ctr"/>
            <a:r>
              <a:rPr lang="en-US" b="1" dirty="0">
                <a:solidFill>
                  <a:srgbClr val="FFC000"/>
                </a:solidFill>
              </a:rPr>
              <a:t>02</a:t>
            </a:r>
            <a:endParaRPr lang="en-KE" b="1" dirty="0">
              <a:solidFill>
                <a:srgbClr val="FFC000"/>
              </a:solidFill>
            </a:endParaRPr>
          </a:p>
        </p:txBody>
      </p:sp>
      <p:sp>
        <p:nvSpPr>
          <p:cNvPr id="102" name="TextBox 101">
            <a:extLst>
              <a:ext uri="{FF2B5EF4-FFF2-40B4-BE49-F238E27FC236}">
                <a16:creationId xmlns:a16="http://schemas.microsoft.com/office/drawing/2014/main" id="{3B6E7D90-8EA6-4995-BD7D-0F4FB532A953}"/>
              </a:ext>
            </a:extLst>
          </p:cNvPr>
          <p:cNvSpPr txBox="1"/>
          <p:nvPr/>
        </p:nvSpPr>
        <p:spPr>
          <a:xfrm>
            <a:off x="1372081" y="1820611"/>
            <a:ext cx="596145" cy="276999"/>
          </a:xfrm>
          <a:prstGeom prst="rect">
            <a:avLst/>
          </a:prstGeom>
          <a:noFill/>
        </p:spPr>
        <p:txBody>
          <a:bodyPr wrap="square" rtlCol="0">
            <a:spAutoFit/>
          </a:bodyPr>
          <a:lstStyle/>
          <a:p>
            <a:r>
              <a:rPr lang="en-US" sz="1200" dirty="0"/>
              <a:t>STEP</a:t>
            </a:r>
            <a:endParaRPr lang="en-KE" sz="1200" dirty="0"/>
          </a:p>
        </p:txBody>
      </p:sp>
      <p:sp>
        <p:nvSpPr>
          <p:cNvPr id="103" name="TextBox 102">
            <a:extLst>
              <a:ext uri="{FF2B5EF4-FFF2-40B4-BE49-F238E27FC236}">
                <a16:creationId xmlns:a16="http://schemas.microsoft.com/office/drawing/2014/main" id="{B341F777-D08C-4254-9C1D-8A9E51F75E1D}"/>
              </a:ext>
            </a:extLst>
          </p:cNvPr>
          <p:cNvSpPr txBox="1"/>
          <p:nvPr/>
        </p:nvSpPr>
        <p:spPr>
          <a:xfrm>
            <a:off x="1314369" y="3872150"/>
            <a:ext cx="596145" cy="276999"/>
          </a:xfrm>
          <a:prstGeom prst="rect">
            <a:avLst/>
          </a:prstGeom>
          <a:noFill/>
        </p:spPr>
        <p:txBody>
          <a:bodyPr wrap="square" rtlCol="0">
            <a:spAutoFit/>
          </a:bodyPr>
          <a:lstStyle/>
          <a:p>
            <a:r>
              <a:rPr lang="en-US" sz="1200" dirty="0"/>
              <a:t>STEP</a:t>
            </a:r>
            <a:endParaRPr lang="en-KE" sz="1200" dirty="0"/>
          </a:p>
        </p:txBody>
      </p:sp>
      <p:sp>
        <p:nvSpPr>
          <p:cNvPr id="104" name="TextBox 103">
            <a:extLst>
              <a:ext uri="{FF2B5EF4-FFF2-40B4-BE49-F238E27FC236}">
                <a16:creationId xmlns:a16="http://schemas.microsoft.com/office/drawing/2014/main" id="{B62316B8-F0C9-4DF8-879D-153FB2571484}"/>
              </a:ext>
            </a:extLst>
          </p:cNvPr>
          <p:cNvSpPr txBox="1"/>
          <p:nvPr/>
        </p:nvSpPr>
        <p:spPr>
          <a:xfrm>
            <a:off x="1257248" y="4042439"/>
            <a:ext cx="596145" cy="369332"/>
          </a:xfrm>
          <a:prstGeom prst="rect">
            <a:avLst/>
          </a:prstGeom>
          <a:noFill/>
        </p:spPr>
        <p:txBody>
          <a:bodyPr wrap="square" rtlCol="0">
            <a:spAutoFit/>
          </a:bodyPr>
          <a:lstStyle/>
          <a:p>
            <a:pPr algn="ctr"/>
            <a:r>
              <a:rPr lang="en-US" b="1" dirty="0">
                <a:solidFill>
                  <a:srgbClr val="FFC000"/>
                </a:solidFill>
              </a:rPr>
              <a:t>03</a:t>
            </a:r>
            <a:endParaRPr lang="en-KE" b="1" dirty="0">
              <a:solidFill>
                <a:srgbClr val="FFC000"/>
              </a:solidFill>
            </a:endParaRPr>
          </a:p>
        </p:txBody>
      </p:sp>
      <p:sp>
        <p:nvSpPr>
          <p:cNvPr id="105" name="TextBox 104">
            <a:extLst>
              <a:ext uri="{FF2B5EF4-FFF2-40B4-BE49-F238E27FC236}">
                <a16:creationId xmlns:a16="http://schemas.microsoft.com/office/drawing/2014/main" id="{724317AD-8649-4F39-B96E-C3ACEF28EA7C}"/>
              </a:ext>
            </a:extLst>
          </p:cNvPr>
          <p:cNvSpPr txBox="1"/>
          <p:nvPr/>
        </p:nvSpPr>
        <p:spPr>
          <a:xfrm>
            <a:off x="7069790" y="1827710"/>
            <a:ext cx="596145" cy="276999"/>
          </a:xfrm>
          <a:prstGeom prst="rect">
            <a:avLst/>
          </a:prstGeom>
          <a:noFill/>
        </p:spPr>
        <p:txBody>
          <a:bodyPr wrap="square" rtlCol="0">
            <a:spAutoFit/>
          </a:bodyPr>
          <a:lstStyle/>
          <a:p>
            <a:r>
              <a:rPr lang="en-US" sz="1200" dirty="0"/>
              <a:t>STEP</a:t>
            </a:r>
            <a:endParaRPr lang="en-KE" sz="1200" dirty="0"/>
          </a:p>
        </p:txBody>
      </p:sp>
      <p:sp>
        <p:nvSpPr>
          <p:cNvPr id="106" name="TextBox 105">
            <a:extLst>
              <a:ext uri="{FF2B5EF4-FFF2-40B4-BE49-F238E27FC236}">
                <a16:creationId xmlns:a16="http://schemas.microsoft.com/office/drawing/2014/main" id="{3BE94465-7329-48D2-9B5A-DF624222E6BE}"/>
              </a:ext>
            </a:extLst>
          </p:cNvPr>
          <p:cNvSpPr txBox="1"/>
          <p:nvPr/>
        </p:nvSpPr>
        <p:spPr>
          <a:xfrm>
            <a:off x="7012669" y="1997999"/>
            <a:ext cx="596145" cy="369332"/>
          </a:xfrm>
          <a:prstGeom prst="rect">
            <a:avLst/>
          </a:prstGeom>
          <a:noFill/>
        </p:spPr>
        <p:txBody>
          <a:bodyPr wrap="square" rtlCol="0">
            <a:spAutoFit/>
          </a:bodyPr>
          <a:lstStyle/>
          <a:p>
            <a:pPr algn="ctr"/>
            <a:r>
              <a:rPr lang="en-US" b="1" dirty="0">
                <a:solidFill>
                  <a:srgbClr val="FFC000"/>
                </a:solidFill>
              </a:rPr>
              <a:t>04</a:t>
            </a:r>
            <a:endParaRPr lang="en-KE" b="1" dirty="0">
              <a:solidFill>
                <a:srgbClr val="FFC000"/>
              </a:solidFill>
            </a:endParaRPr>
          </a:p>
        </p:txBody>
      </p:sp>
      <p:sp>
        <p:nvSpPr>
          <p:cNvPr id="107" name="TextBox 106">
            <a:extLst>
              <a:ext uri="{FF2B5EF4-FFF2-40B4-BE49-F238E27FC236}">
                <a16:creationId xmlns:a16="http://schemas.microsoft.com/office/drawing/2014/main" id="{2BF96A2E-45A4-4284-B3B5-67C739A1246A}"/>
              </a:ext>
            </a:extLst>
          </p:cNvPr>
          <p:cNvSpPr txBox="1"/>
          <p:nvPr/>
        </p:nvSpPr>
        <p:spPr>
          <a:xfrm>
            <a:off x="7069790" y="2809121"/>
            <a:ext cx="596145" cy="276999"/>
          </a:xfrm>
          <a:prstGeom prst="rect">
            <a:avLst/>
          </a:prstGeom>
          <a:noFill/>
        </p:spPr>
        <p:txBody>
          <a:bodyPr wrap="square" rtlCol="0">
            <a:spAutoFit/>
          </a:bodyPr>
          <a:lstStyle/>
          <a:p>
            <a:r>
              <a:rPr lang="en-US" sz="1200" dirty="0"/>
              <a:t>STEP</a:t>
            </a:r>
            <a:endParaRPr lang="en-KE" sz="1200" dirty="0"/>
          </a:p>
        </p:txBody>
      </p:sp>
      <p:sp>
        <p:nvSpPr>
          <p:cNvPr id="108" name="TextBox 107">
            <a:extLst>
              <a:ext uri="{FF2B5EF4-FFF2-40B4-BE49-F238E27FC236}">
                <a16:creationId xmlns:a16="http://schemas.microsoft.com/office/drawing/2014/main" id="{74C521AD-A379-48AD-ABC7-938D92A54699}"/>
              </a:ext>
            </a:extLst>
          </p:cNvPr>
          <p:cNvSpPr txBox="1"/>
          <p:nvPr/>
        </p:nvSpPr>
        <p:spPr>
          <a:xfrm>
            <a:off x="7012669" y="2979410"/>
            <a:ext cx="596145" cy="369332"/>
          </a:xfrm>
          <a:prstGeom prst="rect">
            <a:avLst/>
          </a:prstGeom>
          <a:noFill/>
        </p:spPr>
        <p:txBody>
          <a:bodyPr wrap="square" rtlCol="0">
            <a:spAutoFit/>
          </a:bodyPr>
          <a:lstStyle/>
          <a:p>
            <a:pPr algn="ctr"/>
            <a:r>
              <a:rPr lang="en-US" b="1" dirty="0">
                <a:solidFill>
                  <a:srgbClr val="FFC000"/>
                </a:solidFill>
              </a:rPr>
              <a:t>05</a:t>
            </a:r>
            <a:endParaRPr lang="en-KE" b="1" dirty="0">
              <a:solidFill>
                <a:srgbClr val="FFC000"/>
              </a:solidFill>
            </a:endParaRPr>
          </a:p>
        </p:txBody>
      </p:sp>
      <p:sp>
        <p:nvSpPr>
          <p:cNvPr id="109" name="TextBox 108">
            <a:extLst>
              <a:ext uri="{FF2B5EF4-FFF2-40B4-BE49-F238E27FC236}">
                <a16:creationId xmlns:a16="http://schemas.microsoft.com/office/drawing/2014/main" id="{1CDE24F3-79E0-4125-A248-1E8AAD9304BB}"/>
              </a:ext>
            </a:extLst>
          </p:cNvPr>
          <p:cNvSpPr txBox="1"/>
          <p:nvPr/>
        </p:nvSpPr>
        <p:spPr>
          <a:xfrm>
            <a:off x="7069790" y="3867288"/>
            <a:ext cx="596145" cy="276999"/>
          </a:xfrm>
          <a:prstGeom prst="rect">
            <a:avLst/>
          </a:prstGeom>
          <a:noFill/>
        </p:spPr>
        <p:txBody>
          <a:bodyPr wrap="square" rtlCol="0">
            <a:spAutoFit/>
          </a:bodyPr>
          <a:lstStyle/>
          <a:p>
            <a:r>
              <a:rPr lang="en-US" sz="1200" dirty="0"/>
              <a:t>STEP</a:t>
            </a:r>
            <a:endParaRPr lang="en-KE" sz="1200" dirty="0"/>
          </a:p>
        </p:txBody>
      </p:sp>
      <p:sp>
        <p:nvSpPr>
          <p:cNvPr id="110" name="TextBox 109">
            <a:extLst>
              <a:ext uri="{FF2B5EF4-FFF2-40B4-BE49-F238E27FC236}">
                <a16:creationId xmlns:a16="http://schemas.microsoft.com/office/drawing/2014/main" id="{71BA8C5E-5662-4622-B934-5AD3FC473C6B}"/>
              </a:ext>
            </a:extLst>
          </p:cNvPr>
          <p:cNvSpPr txBox="1"/>
          <p:nvPr/>
        </p:nvSpPr>
        <p:spPr>
          <a:xfrm>
            <a:off x="7012669" y="4037577"/>
            <a:ext cx="596145" cy="369332"/>
          </a:xfrm>
          <a:prstGeom prst="rect">
            <a:avLst/>
          </a:prstGeom>
          <a:noFill/>
        </p:spPr>
        <p:txBody>
          <a:bodyPr wrap="square" rtlCol="0">
            <a:spAutoFit/>
          </a:bodyPr>
          <a:lstStyle/>
          <a:p>
            <a:pPr algn="ctr"/>
            <a:r>
              <a:rPr lang="en-US" b="1" dirty="0">
                <a:solidFill>
                  <a:srgbClr val="FFC000"/>
                </a:solidFill>
              </a:rPr>
              <a:t>06</a:t>
            </a:r>
            <a:endParaRPr lang="en-KE" b="1" dirty="0">
              <a:solidFill>
                <a:srgbClr val="FFC000"/>
              </a:solidFill>
            </a:endParaRPr>
          </a:p>
        </p:txBody>
      </p:sp>
      <p:sp>
        <p:nvSpPr>
          <p:cNvPr id="5" name="TextBox 4">
            <a:extLst>
              <a:ext uri="{FF2B5EF4-FFF2-40B4-BE49-F238E27FC236}">
                <a16:creationId xmlns:a16="http://schemas.microsoft.com/office/drawing/2014/main" id="{9704AD36-FF69-461C-B228-DB61B2819DD0}"/>
              </a:ext>
            </a:extLst>
          </p:cNvPr>
          <p:cNvSpPr txBox="1"/>
          <p:nvPr/>
        </p:nvSpPr>
        <p:spPr>
          <a:xfrm>
            <a:off x="2559566" y="1835775"/>
            <a:ext cx="285861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Understanding the problem</a:t>
            </a:r>
            <a:endParaRPr lang="en-KE" sz="16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780760A-7C84-4845-BCD1-DDC4C5664B07}"/>
              </a:ext>
            </a:extLst>
          </p:cNvPr>
          <p:cNvSpPr txBox="1"/>
          <p:nvPr/>
        </p:nvSpPr>
        <p:spPr>
          <a:xfrm>
            <a:off x="2630137" y="2919409"/>
            <a:ext cx="266487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Collecting the Data</a:t>
            </a:r>
            <a:endParaRPr lang="en-KE" sz="16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7A331DE-F822-4880-96D2-1A4E6CD20C6A}"/>
              </a:ext>
            </a:extLst>
          </p:cNvPr>
          <p:cNvSpPr txBox="1"/>
          <p:nvPr/>
        </p:nvSpPr>
        <p:spPr>
          <a:xfrm>
            <a:off x="8450463" y="2886409"/>
            <a:ext cx="2858616"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Build Visuals and Models</a:t>
            </a:r>
          </a:p>
        </p:txBody>
      </p:sp>
      <p:sp>
        <p:nvSpPr>
          <p:cNvPr id="113" name="TextBox 112">
            <a:extLst>
              <a:ext uri="{FF2B5EF4-FFF2-40B4-BE49-F238E27FC236}">
                <a16:creationId xmlns:a16="http://schemas.microsoft.com/office/drawing/2014/main" id="{705D90F0-6A43-4ED8-85E7-DC91E00FE35D}"/>
              </a:ext>
            </a:extLst>
          </p:cNvPr>
          <p:cNvSpPr txBox="1"/>
          <p:nvPr/>
        </p:nvSpPr>
        <p:spPr>
          <a:xfrm>
            <a:off x="8450463" y="1889676"/>
            <a:ext cx="2858616" cy="338554"/>
          </a:xfrm>
          <a:prstGeom prst="rect">
            <a:avLst/>
          </a:prstGeom>
          <a:noFill/>
        </p:spPr>
        <p:txBody>
          <a:bodyPr wrap="square" rtlCol="0">
            <a:spAutoFit/>
          </a:bodyPr>
          <a:lstStyle/>
          <a:p>
            <a:r>
              <a:rPr lang="en-US" sz="1600" dirty="0">
                <a:solidFill>
                  <a:srgbClr val="1B2031"/>
                </a:solidFill>
                <a:latin typeface="Arial" panose="020B0604020202020204" pitchFamily="34" charset="0"/>
                <a:cs typeface="Arial" panose="020B0604020202020204" pitchFamily="34" charset="0"/>
              </a:rPr>
              <a:t>Enrich your data</a:t>
            </a:r>
            <a:endParaRPr lang="en-KE" sz="16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A60D2125-30D9-48C1-9372-88C6CAE33AEC}"/>
              </a:ext>
            </a:extLst>
          </p:cNvPr>
          <p:cNvSpPr txBox="1"/>
          <p:nvPr/>
        </p:nvSpPr>
        <p:spPr>
          <a:xfrm>
            <a:off x="2559565" y="3949654"/>
            <a:ext cx="3023201"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Explore and Clean Your Data</a:t>
            </a:r>
          </a:p>
        </p:txBody>
      </p:sp>
      <p:sp>
        <p:nvSpPr>
          <p:cNvPr id="115" name="TextBox 114">
            <a:extLst>
              <a:ext uri="{FF2B5EF4-FFF2-40B4-BE49-F238E27FC236}">
                <a16:creationId xmlns:a16="http://schemas.microsoft.com/office/drawing/2014/main" id="{3BBA2B13-AF0A-422E-9157-F5A2B004A5C8}"/>
              </a:ext>
            </a:extLst>
          </p:cNvPr>
          <p:cNvSpPr txBox="1"/>
          <p:nvPr/>
        </p:nvSpPr>
        <p:spPr>
          <a:xfrm>
            <a:off x="8507584" y="4020733"/>
            <a:ext cx="2619765"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Make decisions</a:t>
            </a:r>
          </a:p>
        </p:txBody>
      </p:sp>
      <p:sp>
        <p:nvSpPr>
          <p:cNvPr id="116" name="TextBox 115">
            <a:extLst>
              <a:ext uri="{FF2B5EF4-FFF2-40B4-BE49-F238E27FC236}">
                <a16:creationId xmlns:a16="http://schemas.microsoft.com/office/drawing/2014/main" id="{F3DE73F5-70D1-49EB-966D-7EC32255C6FF}"/>
              </a:ext>
            </a:extLst>
          </p:cNvPr>
          <p:cNvSpPr txBox="1"/>
          <p:nvPr/>
        </p:nvSpPr>
        <p:spPr>
          <a:xfrm>
            <a:off x="1257248" y="844487"/>
            <a:ext cx="9277350" cy="523220"/>
          </a:xfrm>
          <a:prstGeom prst="rect">
            <a:avLst/>
          </a:prstGeom>
          <a:noFill/>
        </p:spPr>
        <p:txBody>
          <a:bodyPr wrap="square" rtlCol="0">
            <a:spAutoFit/>
          </a:bodyPr>
          <a:lstStyle/>
          <a:p>
            <a:pPr algn="ctr"/>
            <a:r>
              <a:rPr lang="en-US" sz="2800" dirty="0"/>
              <a:t>Data Science Process</a:t>
            </a:r>
            <a:endParaRPr lang="en-KE" sz="2800" dirty="0"/>
          </a:p>
        </p:txBody>
      </p:sp>
      <p:pic>
        <p:nvPicPr>
          <p:cNvPr id="7" name="Graphic 6" descr="Bar chart outline">
            <a:extLst>
              <a:ext uri="{FF2B5EF4-FFF2-40B4-BE49-F238E27FC236}">
                <a16:creationId xmlns:a16="http://schemas.microsoft.com/office/drawing/2014/main" id="{536315A2-378B-47FB-90F0-D87DFED49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2856" y="715865"/>
            <a:ext cx="700741" cy="700741"/>
          </a:xfrm>
          <a:prstGeom prst="rect">
            <a:avLst/>
          </a:prstGeom>
        </p:spPr>
      </p:pic>
    </p:spTree>
    <p:extLst>
      <p:ext uri="{BB962C8B-B14F-4D97-AF65-F5344CB8AC3E}">
        <p14:creationId xmlns:p14="http://schemas.microsoft.com/office/powerpoint/2010/main" val="98236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7A8368-2E48-4F63-BCC0-6ADC0440A777}"/>
              </a:ext>
            </a:extLst>
          </p:cNvPr>
          <p:cNvSpPr txBox="1"/>
          <p:nvPr/>
        </p:nvSpPr>
        <p:spPr>
          <a:xfrm>
            <a:off x="2459890" y="471077"/>
            <a:ext cx="8515299" cy="523220"/>
          </a:xfrm>
          <a:prstGeom prst="rect">
            <a:avLst/>
          </a:prstGeom>
          <a:noFill/>
        </p:spPr>
        <p:txBody>
          <a:bodyPr wrap="square" rtlCol="0">
            <a:spAutoFit/>
          </a:bodyPr>
          <a:lstStyle/>
          <a:p>
            <a:r>
              <a:rPr lang="en-US" sz="2800" dirty="0"/>
              <a:t>What is Dirty Data?</a:t>
            </a:r>
            <a:endParaRPr lang="en-KE" sz="2800" dirty="0"/>
          </a:p>
        </p:txBody>
      </p:sp>
      <p:grpSp>
        <p:nvGrpSpPr>
          <p:cNvPr id="6" name="Group 5">
            <a:extLst>
              <a:ext uri="{FF2B5EF4-FFF2-40B4-BE49-F238E27FC236}">
                <a16:creationId xmlns:a16="http://schemas.microsoft.com/office/drawing/2014/main" id="{A00D4B87-21B4-7E35-2F64-27BC86B228D2}"/>
              </a:ext>
            </a:extLst>
          </p:cNvPr>
          <p:cNvGrpSpPr/>
          <p:nvPr/>
        </p:nvGrpSpPr>
        <p:grpSpPr>
          <a:xfrm>
            <a:off x="2844570" y="2316891"/>
            <a:ext cx="2946384" cy="817144"/>
            <a:chOff x="2844570" y="2316891"/>
            <a:chExt cx="2946384" cy="817144"/>
          </a:xfrm>
        </p:grpSpPr>
        <p:sp>
          <p:nvSpPr>
            <p:cNvPr id="25" name="Freeform: Shape 24">
              <a:extLst>
                <a:ext uri="{FF2B5EF4-FFF2-40B4-BE49-F238E27FC236}">
                  <a16:creationId xmlns:a16="http://schemas.microsoft.com/office/drawing/2014/main" id="{F134273C-BD6D-4BB7-AA22-F15A7712F358}"/>
                </a:ext>
              </a:extLst>
            </p:cNvPr>
            <p:cNvSpPr/>
            <p:nvPr/>
          </p:nvSpPr>
          <p:spPr>
            <a:xfrm>
              <a:off x="4445601" y="2324148"/>
              <a:ext cx="1345353" cy="798785"/>
            </a:xfrm>
            <a:custGeom>
              <a:avLst/>
              <a:gdLst>
                <a:gd name="connsiteX0" fmla="*/ 1014316 w 1345353"/>
                <a:gd name="connsiteY0" fmla="*/ 0 h 798785"/>
                <a:gd name="connsiteX1" fmla="*/ 1023555 w 1345353"/>
                <a:gd name="connsiteY1" fmla="*/ 931 h 798785"/>
                <a:gd name="connsiteX2" fmla="*/ 1345353 w 1345353"/>
                <a:gd name="connsiteY2" fmla="*/ 395764 h 798785"/>
                <a:gd name="connsiteX3" fmla="*/ 1345352 w 1345353"/>
                <a:gd name="connsiteY3" fmla="*/ 395764 h 798785"/>
                <a:gd name="connsiteX4" fmla="*/ 942331 w 1345353"/>
                <a:gd name="connsiteY4" fmla="*/ 798785 h 798785"/>
                <a:gd name="connsiteX5" fmla="*/ 0 w 1345353"/>
                <a:gd name="connsiteY5" fmla="*/ 798784 h 798785"/>
                <a:gd name="connsiteX6" fmla="*/ 59868 w 1345353"/>
                <a:gd name="connsiteY6" fmla="*/ 702436 h 798785"/>
                <a:gd name="connsiteX7" fmla="*/ 866721 w 1345353"/>
                <a:gd name="connsiteY7" fmla="*/ 52817 h 798785"/>
                <a:gd name="connsiteX8" fmla="*/ 1014316 w 1345353"/>
                <a:gd name="connsiteY8" fmla="*/ 0 h 79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5353" h="798785">
                  <a:moveTo>
                    <a:pt x="1014316" y="0"/>
                  </a:moveTo>
                  <a:lnTo>
                    <a:pt x="1023555" y="931"/>
                  </a:lnTo>
                  <a:cubicBezTo>
                    <a:pt x="1207204" y="38511"/>
                    <a:pt x="1345353" y="201005"/>
                    <a:pt x="1345353" y="395764"/>
                  </a:cubicBezTo>
                  <a:lnTo>
                    <a:pt x="1345352" y="395764"/>
                  </a:lnTo>
                  <a:cubicBezTo>
                    <a:pt x="1345352" y="618346"/>
                    <a:pt x="1164913" y="798785"/>
                    <a:pt x="942331" y="798785"/>
                  </a:cubicBezTo>
                  <a:lnTo>
                    <a:pt x="0" y="798784"/>
                  </a:lnTo>
                  <a:lnTo>
                    <a:pt x="59868" y="702436"/>
                  </a:lnTo>
                  <a:cubicBezTo>
                    <a:pt x="257605" y="416269"/>
                    <a:pt x="537617" y="188914"/>
                    <a:pt x="866721" y="52817"/>
                  </a:cubicBezTo>
                  <a:lnTo>
                    <a:pt x="1014316" y="0"/>
                  </a:lnTo>
                  <a:close/>
                </a:path>
              </a:pathLst>
            </a:custGeom>
            <a:solidFill>
              <a:srgbClr val="00B0F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0" name="Freeform: Shape 19">
              <a:extLst>
                <a:ext uri="{FF2B5EF4-FFF2-40B4-BE49-F238E27FC236}">
                  <a16:creationId xmlns:a16="http://schemas.microsoft.com/office/drawing/2014/main" id="{D13ECDF6-A91D-4442-A150-A462BFCB8362}"/>
                </a:ext>
              </a:extLst>
            </p:cNvPr>
            <p:cNvSpPr/>
            <p:nvPr/>
          </p:nvSpPr>
          <p:spPr>
            <a:xfrm>
              <a:off x="2845824" y="2316891"/>
              <a:ext cx="2614093" cy="806041"/>
            </a:xfrm>
            <a:custGeom>
              <a:avLst/>
              <a:gdLst>
                <a:gd name="connsiteX0" fmla="*/ 403021 w 2614093"/>
                <a:gd name="connsiteY0" fmla="*/ 0 h 806041"/>
                <a:gd name="connsiteX1" fmla="*/ 2542109 w 2614093"/>
                <a:gd name="connsiteY1" fmla="*/ 0 h 806041"/>
                <a:gd name="connsiteX2" fmla="*/ 2614093 w 2614093"/>
                <a:gd name="connsiteY2" fmla="*/ 7257 h 806041"/>
                <a:gd name="connsiteX3" fmla="*/ 2466498 w 2614093"/>
                <a:gd name="connsiteY3" fmla="*/ 60074 h 806041"/>
                <a:gd name="connsiteX4" fmla="*/ 1659645 w 2614093"/>
                <a:gd name="connsiteY4" fmla="*/ 709693 h 806041"/>
                <a:gd name="connsiteX5" fmla="*/ 1599777 w 2614093"/>
                <a:gd name="connsiteY5" fmla="*/ 806041 h 806041"/>
                <a:gd name="connsiteX6" fmla="*/ 403021 w 2614093"/>
                <a:gd name="connsiteY6" fmla="*/ 806041 h 806041"/>
                <a:gd name="connsiteX7" fmla="*/ 8188 w 2614093"/>
                <a:gd name="connsiteY7" fmla="*/ 484243 h 806041"/>
                <a:gd name="connsiteX8" fmla="*/ 0 w 2614093"/>
                <a:gd name="connsiteY8" fmla="*/ 403020 h 806041"/>
                <a:gd name="connsiteX9" fmla="*/ 8188 w 2614093"/>
                <a:gd name="connsiteY9" fmla="*/ 321798 h 806041"/>
                <a:gd name="connsiteX10" fmla="*/ 403021 w 261409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093" h="806041">
                  <a:moveTo>
                    <a:pt x="403021" y="0"/>
                  </a:moveTo>
                  <a:lnTo>
                    <a:pt x="2542109" y="0"/>
                  </a:lnTo>
                  <a:lnTo>
                    <a:pt x="2614093" y="7257"/>
                  </a:lnTo>
                  <a:lnTo>
                    <a:pt x="2466498" y="60074"/>
                  </a:lnTo>
                  <a:cubicBezTo>
                    <a:pt x="2137394" y="196171"/>
                    <a:pt x="1857382" y="423526"/>
                    <a:pt x="1659645" y="709693"/>
                  </a:cubicBezTo>
                  <a:lnTo>
                    <a:pt x="1599777" y="806041"/>
                  </a:lnTo>
                  <a:lnTo>
                    <a:pt x="403021" y="806041"/>
                  </a:lnTo>
                  <a:cubicBezTo>
                    <a:pt x="208262" y="806041"/>
                    <a:pt x="45768" y="667892"/>
                    <a:pt x="8188" y="484243"/>
                  </a:cubicBezTo>
                  <a:lnTo>
                    <a:pt x="0" y="403020"/>
                  </a:lnTo>
                  <a:lnTo>
                    <a:pt x="8188" y="321798"/>
                  </a:lnTo>
                  <a:cubicBezTo>
                    <a:pt x="45768" y="138149"/>
                    <a:pt x="208262" y="0"/>
                    <a:pt x="403021"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5" name="TextBox 4">
              <a:extLst>
                <a:ext uri="{FF2B5EF4-FFF2-40B4-BE49-F238E27FC236}">
                  <a16:creationId xmlns:a16="http://schemas.microsoft.com/office/drawing/2014/main" id="{4A91566B-CACB-4BCA-B767-533A6F374294}"/>
                </a:ext>
              </a:extLst>
            </p:cNvPr>
            <p:cNvSpPr txBox="1"/>
            <p:nvPr/>
          </p:nvSpPr>
          <p:spPr>
            <a:xfrm>
              <a:off x="2844570" y="2518482"/>
              <a:ext cx="2471852" cy="615553"/>
            </a:xfrm>
            <a:prstGeom prst="rect">
              <a:avLst/>
            </a:prstGeom>
            <a:noFill/>
          </p:spPr>
          <p:txBody>
            <a:bodyPr wrap="square" rtlCol="0">
              <a:spAutoFit/>
            </a:bodyPr>
            <a:lstStyle/>
            <a:p>
              <a:r>
                <a:rPr lang="en-US" dirty="0">
                  <a:solidFill>
                    <a:srgbClr val="222222"/>
                  </a:solidFill>
                  <a:latin typeface="Arial" panose="020B0604020202020204" pitchFamily="34" charset="0"/>
                  <a:cs typeface="Arial" panose="020B0604020202020204" pitchFamily="34" charset="0"/>
                </a:rPr>
                <a:t>Duplicated data</a:t>
              </a:r>
              <a:endParaRPr lang="en-KE" dirty="0">
                <a:latin typeface="Arial" panose="020B0604020202020204" pitchFamily="34" charset="0"/>
                <a:cs typeface="Arial" panose="020B0604020202020204" pitchFamily="34" charset="0"/>
              </a:endParaRPr>
            </a:p>
            <a:p>
              <a:endParaRPr lang="en-KE" sz="1600" dirty="0"/>
            </a:p>
          </p:txBody>
        </p:sp>
        <p:sp>
          <p:nvSpPr>
            <p:cNvPr id="32" name="TextBox 31">
              <a:extLst>
                <a:ext uri="{FF2B5EF4-FFF2-40B4-BE49-F238E27FC236}">
                  <a16:creationId xmlns:a16="http://schemas.microsoft.com/office/drawing/2014/main" id="{E00815F7-158A-4E13-8C83-3AAF08907CD4}"/>
                </a:ext>
              </a:extLst>
            </p:cNvPr>
            <p:cNvSpPr txBox="1"/>
            <p:nvPr/>
          </p:nvSpPr>
          <p:spPr>
            <a:xfrm>
              <a:off x="4894939" y="2467945"/>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01</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7" name="Group 6">
            <a:extLst>
              <a:ext uri="{FF2B5EF4-FFF2-40B4-BE49-F238E27FC236}">
                <a16:creationId xmlns:a16="http://schemas.microsoft.com/office/drawing/2014/main" id="{CBD0C21F-0838-513A-F1BF-5CBEB1A67094}"/>
              </a:ext>
            </a:extLst>
          </p:cNvPr>
          <p:cNvGrpSpPr/>
          <p:nvPr/>
        </p:nvGrpSpPr>
        <p:grpSpPr>
          <a:xfrm>
            <a:off x="2149264" y="3626054"/>
            <a:ext cx="3358748" cy="806042"/>
            <a:chOff x="2149264" y="3626054"/>
            <a:chExt cx="3358748" cy="806042"/>
          </a:xfrm>
        </p:grpSpPr>
        <p:grpSp>
          <p:nvGrpSpPr>
            <p:cNvPr id="15" name="Group 14">
              <a:extLst>
                <a:ext uri="{FF2B5EF4-FFF2-40B4-BE49-F238E27FC236}">
                  <a16:creationId xmlns:a16="http://schemas.microsoft.com/office/drawing/2014/main" id="{7F2EE835-67E9-4335-AEB1-BD7385310E75}"/>
                </a:ext>
              </a:extLst>
            </p:cNvPr>
            <p:cNvGrpSpPr/>
            <p:nvPr/>
          </p:nvGrpSpPr>
          <p:grpSpPr>
            <a:xfrm flipH="1">
              <a:off x="2149264" y="3626054"/>
              <a:ext cx="2947866" cy="806042"/>
              <a:chOff x="7013446" y="3074813"/>
              <a:chExt cx="2947866" cy="8060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86000"/>
                </a:srgbClr>
              </a:outerShdw>
            </a:effectLst>
          </p:grpSpPr>
          <p:sp>
            <p:nvSpPr>
              <p:cNvPr id="16" name="Freeform: Shape 15">
                <a:extLst>
                  <a:ext uri="{FF2B5EF4-FFF2-40B4-BE49-F238E27FC236}">
                    <a16:creationId xmlns:a16="http://schemas.microsoft.com/office/drawing/2014/main" id="{D16E190C-5637-4E50-B02F-58F2D66052B0}"/>
                  </a:ext>
                </a:extLst>
              </p:cNvPr>
              <p:cNvSpPr/>
              <p:nvPr/>
            </p:nvSpPr>
            <p:spPr>
              <a:xfrm>
                <a:off x="7013446" y="3074814"/>
                <a:ext cx="876053" cy="806041"/>
              </a:xfrm>
              <a:custGeom>
                <a:avLst/>
                <a:gdLst>
                  <a:gd name="connsiteX0" fmla="*/ 403021 w 876053"/>
                  <a:gd name="connsiteY0" fmla="*/ 0 h 806041"/>
                  <a:gd name="connsiteX1" fmla="*/ 838053 w 876053"/>
                  <a:gd name="connsiteY1" fmla="*/ 0 h 806041"/>
                  <a:gd name="connsiteX2" fmla="*/ 838795 w 876053"/>
                  <a:gd name="connsiteY2" fmla="*/ 2823 h 806041"/>
                  <a:gd name="connsiteX3" fmla="*/ 876053 w 876053"/>
                  <a:gd name="connsiteY3" fmla="*/ 364178 h 806041"/>
                  <a:gd name="connsiteX4" fmla="*/ 838795 w 876053"/>
                  <a:gd name="connsiteY4" fmla="*/ 725533 h 806041"/>
                  <a:gd name="connsiteX5" fmla="*/ 817623 w 876053"/>
                  <a:gd name="connsiteY5" fmla="*/ 806041 h 806041"/>
                  <a:gd name="connsiteX6" fmla="*/ 403021 w 876053"/>
                  <a:gd name="connsiteY6" fmla="*/ 806041 h 806041"/>
                  <a:gd name="connsiteX7" fmla="*/ 8188 w 876053"/>
                  <a:gd name="connsiteY7" fmla="*/ 484243 h 806041"/>
                  <a:gd name="connsiteX8" fmla="*/ 0 w 876053"/>
                  <a:gd name="connsiteY8" fmla="*/ 403020 h 806041"/>
                  <a:gd name="connsiteX9" fmla="*/ 8188 w 876053"/>
                  <a:gd name="connsiteY9" fmla="*/ 321798 h 806041"/>
                  <a:gd name="connsiteX10" fmla="*/ 403021 w 87605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053" h="806041">
                    <a:moveTo>
                      <a:pt x="403021" y="0"/>
                    </a:moveTo>
                    <a:lnTo>
                      <a:pt x="838053" y="0"/>
                    </a:lnTo>
                    <a:lnTo>
                      <a:pt x="838795" y="2823"/>
                    </a:lnTo>
                    <a:cubicBezTo>
                      <a:pt x="863224" y="119544"/>
                      <a:pt x="876053" y="240396"/>
                      <a:pt x="876053" y="364178"/>
                    </a:cubicBezTo>
                    <a:cubicBezTo>
                      <a:pt x="876053" y="487960"/>
                      <a:pt x="863224" y="608812"/>
                      <a:pt x="838795" y="725533"/>
                    </a:cubicBezTo>
                    <a:lnTo>
                      <a:pt x="817623" y="806041"/>
                    </a:lnTo>
                    <a:lnTo>
                      <a:pt x="403021" y="806041"/>
                    </a:lnTo>
                    <a:cubicBezTo>
                      <a:pt x="208262" y="806041"/>
                      <a:pt x="45768" y="667892"/>
                      <a:pt x="8188" y="484243"/>
                    </a:cubicBezTo>
                    <a:lnTo>
                      <a:pt x="0" y="403020"/>
                    </a:lnTo>
                    <a:lnTo>
                      <a:pt x="8188" y="321798"/>
                    </a:lnTo>
                    <a:cubicBezTo>
                      <a:pt x="45768" y="138148"/>
                      <a:pt x="208262" y="0"/>
                      <a:pt x="403021"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 name="Freeform: Shape 20">
                <a:extLst>
                  <a:ext uri="{FF2B5EF4-FFF2-40B4-BE49-F238E27FC236}">
                    <a16:creationId xmlns:a16="http://schemas.microsoft.com/office/drawing/2014/main" id="{A83D8528-2C05-4808-80D3-757C099CD2FB}"/>
                  </a:ext>
                </a:extLst>
              </p:cNvPr>
              <p:cNvSpPr/>
              <p:nvPr/>
            </p:nvSpPr>
            <p:spPr>
              <a:xfrm>
                <a:off x="7833805" y="3074813"/>
                <a:ext cx="2127507" cy="806042"/>
              </a:xfrm>
              <a:custGeom>
                <a:avLst/>
                <a:gdLst>
                  <a:gd name="connsiteX0" fmla="*/ 20430 w 2127507"/>
                  <a:gd name="connsiteY0" fmla="*/ 0 h 806042"/>
                  <a:gd name="connsiteX1" fmla="*/ 1724486 w 2127507"/>
                  <a:gd name="connsiteY1" fmla="*/ 0 h 806042"/>
                  <a:gd name="connsiteX2" fmla="*/ 2127507 w 2127507"/>
                  <a:gd name="connsiteY2" fmla="*/ 403021 h 806042"/>
                  <a:gd name="connsiteX3" fmla="*/ 2127506 w 2127507"/>
                  <a:gd name="connsiteY3" fmla="*/ 403021 h 806042"/>
                  <a:gd name="connsiteX4" fmla="*/ 1724485 w 2127507"/>
                  <a:gd name="connsiteY4" fmla="*/ 806042 h 806042"/>
                  <a:gd name="connsiteX5" fmla="*/ 0 w 2127507"/>
                  <a:gd name="connsiteY5" fmla="*/ 806041 h 806042"/>
                  <a:gd name="connsiteX6" fmla="*/ 21172 w 2127507"/>
                  <a:gd name="connsiteY6" fmla="*/ 725533 h 806042"/>
                  <a:gd name="connsiteX7" fmla="*/ 58430 w 2127507"/>
                  <a:gd name="connsiteY7" fmla="*/ 364178 h 806042"/>
                  <a:gd name="connsiteX8" fmla="*/ 21172 w 2127507"/>
                  <a:gd name="connsiteY8" fmla="*/ 2823 h 806042"/>
                  <a:gd name="connsiteX9" fmla="*/ 20430 w 2127507"/>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507" h="806042">
                    <a:moveTo>
                      <a:pt x="20430" y="0"/>
                    </a:moveTo>
                    <a:lnTo>
                      <a:pt x="1724486" y="0"/>
                    </a:lnTo>
                    <a:cubicBezTo>
                      <a:pt x="1947068" y="0"/>
                      <a:pt x="2127507" y="180439"/>
                      <a:pt x="2127507" y="403021"/>
                    </a:cubicBezTo>
                    <a:lnTo>
                      <a:pt x="2127506" y="403021"/>
                    </a:lnTo>
                    <a:cubicBezTo>
                      <a:pt x="2127506" y="625603"/>
                      <a:pt x="1947067" y="806042"/>
                      <a:pt x="1724485" y="806042"/>
                    </a:cubicBezTo>
                    <a:lnTo>
                      <a:pt x="0" y="806041"/>
                    </a:lnTo>
                    <a:lnTo>
                      <a:pt x="21172" y="725533"/>
                    </a:lnTo>
                    <a:cubicBezTo>
                      <a:pt x="45601" y="608812"/>
                      <a:pt x="58430" y="487960"/>
                      <a:pt x="58430" y="364178"/>
                    </a:cubicBezTo>
                    <a:cubicBezTo>
                      <a:pt x="58430" y="240396"/>
                      <a:pt x="45601" y="119544"/>
                      <a:pt x="21172" y="2823"/>
                    </a:cubicBezTo>
                    <a:lnTo>
                      <a:pt x="204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sp>
          <p:nvSpPr>
            <p:cNvPr id="30" name="TextBox 29">
              <a:extLst>
                <a:ext uri="{FF2B5EF4-FFF2-40B4-BE49-F238E27FC236}">
                  <a16:creationId xmlns:a16="http://schemas.microsoft.com/office/drawing/2014/main" id="{5A5BDC2E-7132-4AE0-9C16-82ACFB82E939}"/>
                </a:ext>
              </a:extLst>
            </p:cNvPr>
            <p:cNvSpPr txBox="1"/>
            <p:nvPr/>
          </p:nvSpPr>
          <p:spPr>
            <a:xfrm>
              <a:off x="2249205" y="3774710"/>
              <a:ext cx="3258807" cy="646331"/>
            </a:xfrm>
            <a:prstGeom prst="rect">
              <a:avLst/>
            </a:prstGeom>
            <a:noFill/>
          </p:spPr>
          <p:txBody>
            <a:bodyPr wrap="square" rtlCol="0">
              <a:spAutoFit/>
            </a:bodyPr>
            <a:lstStyle/>
            <a:p>
              <a:r>
                <a:rPr lang="en-US" sz="1800" dirty="0">
                  <a:solidFill>
                    <a:srgbClr val="222222"/>
                  </a:solidFill>
                  <a:latin typeface="Arial" panose="020B0604020202020204" pitchFamily="34" charset="0"/>
                  <a:cs typeface="Arial" panose="020B0604020202020204" pitchFamily="34" charset="0"/>
                </a:rPr>
                <a:t>ROT data</a:t>
              </a:r>
              <a:endParaRPr lang="en-KE" sz="1800" dirty="0">
                <a:latin typeface="Arial" panose="020B0604020202020204" pitchFamily="34" charset="0"/>
                <a:cs typeface="Arial" panose="020B0604020202020204" pitchFamily="34" charset="0"/>
              </a:endParaRPr>
            </a:p>
            <a:p>
              <a:endParaRPr lang="en-KE" dirty="0"/>
            </a:p>
          </p:txBody>
        </p:sp>
        <p:sp>
          <p:nvSpPr>
            <p:cNvPr id="35" name="TextBox 34">
              <a:extLst>
                <a:ext uri="{FF2B5EF4-FFF2-40B4-BE49-F238E27FC236}">
                  <a16:creationId xmlns:a16="http://schemas.microsoft.com/office/drawing/2014/main" id="{4D1ADCC1-5C24-45A7-9D6E-0ADBB4404760}"/>
                </a:ext>
              </a:extLst>
            </p:cNvPr>
            <p:cNvSpPr txBox="1"/>
            <p:nvPr/>
          </p:nvSpPr>
          <p:spPr>
            <a:xfrm>
              <a:off x="4248219" y="3761267"/>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02</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9" name="Group 8">
            <a:extLst>
              <a:ext uri="{FF2B5EF4-FFF2-40B4-BE49-F238E27FC236}">
                <a16:creationId xmlns:a16="http://schemas.microsoft.com/office/drawing/2014/main" id="{F947D323-6D16-A9D2-278C-094D57CD0FE0}"/>
              </a:ext>
            </a:extLst>
          </p:cNvPr>
          <p:cNvGrpSpPr/>
          <p:nvPr/>
        </p:nvGrpSpPr>
        <p:grpSpPr>
          <a:xfrm>
            <a:off x="2821238" y="4884009"/>
            <a:ext cx="3009292" cy="817144"/>
            <a:chOff x="2821238" y="4884009"/>
            <a:chExt cx="3009292" cy="817144"/>
          </a:xfrm>
        </p:grpSpPr>
        <p:sp>
          <p:nvSpPr>
            <p:cNvPr id="23" name="Freeform: Shape 22">
              <a:extLst>
                <a:ext uri="{FF2B5EF4-FFF2-40B4-BE49-F238E27FC236}">
                  <a16:creationId xmlns:a16="http://schemas.microsoft.com/office/drawing/2014/main" id="{D5FCBF41-422C-49D3-B9CD-5344ADCEBC33}"/>
                </a:ext>
              </a:extLst>
            </p:cNvPr>
            <p:cNvSpPr/>
            <p:nvPr/>
          </p:nvSpPr>
          <p:spPr>
            <a:xfrm>
              <a:off x="4348418" y="4895111"/>
              <a:ext cx="1382252" cy="806042"/>
            </a:xfrm>
            <a:custGeom>
              <a:avLst/>
              <a:gdLst>
                <a:gd name="connsiteX0" fmla="*/ 0 w 1382252"/>
                <a:gd name="connsiteY0" fmla="*/ 0 h 806042"/>
                <a:gd name="connsiteX1" fmla="*/ 979231 w 1382252"/>
                <a:gd name="connsiteY1" fmla="*/ 0 h 806042"/>
                <a:gd name="connsiteX2" fmla="*/ 1382252 w 1382252"/>
                <a:gd name="connsiteY2" fmla="*/ 403021 h 806042"/>
                <a:gd name="connsiteX3" fmla="*/ 1382251 w 1382252"/>
                <a:gd name="connsiteY3" fmla="*/ 403021 h 806042"/>
                <a:gd name="connsiteX4" fmla="*/ 979230 w 1382252"/>
                <a:gd name="connsiteY4" fmla="*/ 806042 h 806042"/>
                <a:gd name="connsiteX5" fmla="*/ 923313 w 1382252"/>
                <a:gd name="connsiteY5" fmla="*/ 806042 h 806042"/>
                <a:gd name="connsiteX6" fmla="*/ 898540 w 1382252"/>
                <a:gd name="connsiteY6" fmla="*/ 797177 h 806042"/>
                <a:gd name="connsiteX7" fmla="*/ 91687 w 1382252"/>
                <a:gd name="connsiteY7" fmla="*/ 147558 h 806042"/>
                <a:gd name="connsiteX8" fmla="*/ 0 w 1382252"/>
                <a:gd name="connsiteY8"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252" h="806042">
                  <a:moveTo>
                    <a:pt x="0" y="0"/>
                  </a:moveTo>
                  <a:lnTo>
                    <a:pt x="979231" y="0"/>
                  </a:lnTo>
                  <a:cubicBezTo>
                    <a:pt x="1201813" y="0"/>
                    <a:pt x="1382252" y="180439"/>
                    <a:pt x="1382252" y="403021"/>
                  </a:cubicBezTo>
                  <a:lnTo>
                    <a:pt x="1382251" y="403021"/>
                  </a:lnTo>
                  <a:cubicBezTo>
                    <a:pt x="1382251" y="625603"/>
                    <a:pt x="1201812" y="806042"/>
                    <a:pt x="979230" y="806042"/>
                  </a:cubicBezTo>
                  <a:lnTo>
                    <a:pt x="923313" y="806042"/>
                  </a:lnTo>
                  <a:lnTo>
                    <a:pt x="898540" y="797177"/>
                  </a:lnTo>
                  <a:cubicBezTo>
                    <a:pt x="569436" y="661080"/>
                    <a:pt x="289424" y="433725"/>
                    <a:pt x="91687" y="147558"/>
                  </a:cubicBezTo>
                  <a:lnTo>
                    <a:pt x="0" y="0"/>
                  </a:lnTo>
                  <a:close/>
                </a:path>
              </a:pathLst>
            </a:custGeom>
            <a:solidFill>
              <a:srgbClr val="7030A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7" name="Freeform: Shape 16">
              <a:extLst>
                <a:ext uri="{FF2B5EF4-FFF2-40B4-BE49-F238E27FC236}">
                  <a16:creationId xmlns:a16="http://schemas.microsoft.com/office/drawing/2014/main" id="{EBA01532-DD01-4A43-8F81-13E44E896725}"/>
                </a:ext>
              </a:extLst>
            </p:cNvPr>
            <p:cNvSpPr/>
            <p:nvPr/>
          </p:nvSpPr>
          <p:spPr>
            <a:xfrm>
              <a:off x="2850904" y="4884009"/>
              <a:ext cx="2486191" cy="806042"/>
            </a:xfrm>
            <a:custGeom>
              <a:avLst/>
              <a:gdLst>
                <a:gd name="connsiteX0" fmla="*/ 403021 w 2486191"/>
                <a:gd name="connsiteY0" fmla="*/ 0 h 806042"/>
                <a:gd name="connsiteX1" fmla="*/ 1562878 w 2486191"/>
                <a:gd name="connsiteY1" fmla="*/ 0 h 806042"/>
                <a:gd name="connsiteX2" fmla="*/ 1654565 w 2486191"/>
                <a:gd name="connsiteY2" fmla="*/ 147558 h 806042"/>
                <a:gd name="connsiteX3" fmla="*/ 2461418 w 2486191"/>
                <a:gd name="connsiteY3" fmla="*/ 797177 h 806042"/>
                <a:gd name="connsiteX4" fmla="*/ 2486191 w 2486191"/>
                <a:gd name="connsiteY4" fmla="*/ 806042 h 806042"/>
                <a:gd name="connsiteX5" fmla="*/ 403021 w 2486191"/>
                <a:gd name="connsiteY5" fmla="*/ 806041 h 806042"/>
                <a:gd name="connsiteX6" fmla="*/ 8188 w 2486191"/>
                <a:gd name="connsiteY6" fmla="*/ 484243 h 806042"/>
                <a:gd name="connsiteX7" fmla="*/ 0 w 2486191"/>
                <a:gd name="connsiteY7" fmla="*/ 403021 h 806042"/>
                <a:gd name="connsiteX8" fmla="*/ 8188 w 2486191"/>
                <a:gd name="connsiteY8" fmla="*/ 321798 h 806042"/>
                <a:gd name="connsiteX9" fmla="*/ 403021 w 2486191"/>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6191" h="806042">
                  <a:moveTo>
                    <a:pt x="403021" y="0"/>
                  </a:moveTo>
                  <a:lnTo>
                    <a:pt x="1562878" y="0"/>
                  </a:lnTo>
                  <a:lnTo>
                    <a:pt x="1654565" y="147558"/>
                  </a:lnTo>
                  <a:cubicBezTo>
                    <a:pt x="1852302" y="433725"/>
                    <a:pt x="2132314" y="661080"/>
                    <a:pt x="2461418" y="797177"/>
                  </a:cubicBezTo>
                  <a:lnTo>
                    <a:pt x="2486191" y="806042"/>
                  </a:lnTo>
                  <a:lnTo>
                    <a:pt x="403021" y="806041"/>
                  </a:lnTo>
                  <a:cubicBezTo>
                    <a:pt x="208262" y="806041"/>
                    <a:pt x="45768" y="667893"/>
                    <a:pt x="8188" y="484243"/>
                  </a:cubicBezTo>
                  <a:lnTo>
                    <a:pt x="0" y="403021"/>
                  </a:lnTo>
                  <a:lnTo>
                    <a:pt x="8188" y="321798"/>
                  </a:lnTo>
                  <a:cubicBezTo>
                    <a:pt x="45768" y="138149"/>
                    <a:pt x="208262" y="0"/>
                    <a:pt x="403021"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8" name="TextBox 27">
              <a:extLst>
                <a:ext uri="{FF2B5EF4-FFF2-40B4-BE49-F238E27FC236}">
                  <a16:creationId xmlns:a16="http://schemas.microsoft.com/office/drawing/2014/main" id="{295FA51D-CAEB-4C1D-80E8-31E31D7B509A}"/>
                </a:ext>
              </a:extLst>
            </p:cNvPr>
            <p:cNvSpPr txBox="1"/>
            <p:nvPr/>
          </p:nvSpPr>
          <p:spPr>
            <a:xfrm>
              <a:off x="2821238" y="5101947"/>
              <a:ext cx="3009292" cy="369332"/>
            </a:xfrm>
            <a:prstGeom prst="rect">
              <a:avLst/>
            </a:prstGeom>
            <a:noFill/>
          </p:spPr>
          <p:txBody>
            <a:bodyPr wrap="square" rtlCol="0">
              <a:spAutoFit/>
            </a:bodyPr>
            <a:lstStyle/>
            <a:p>
              <a:r>
                <a:rPr lang="en-US" sz="1800" dirty="0">
                  <a:solidFill>
                    <a:srgbClr val="222222"/>
                  </a:solidFill>
                  <a:latin typeface="Arial" panose="020B0604020202020204" pitchFamily="34" charset="0"/>
                  <a:cs typeface="Arial" panose="020B0604020202020204" pitchFamily="34" charset="0"/>
                </a:rPr>
                <a:t>Incomplete data</a:t>
              </a:r>
              <a:endParaRPr lang="en-KE" sz="18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9EC766C-0E3F-46DE-8830-EDE93085714E}"/>
                </a:ext>
              </a:extLst>
            </p:cNvPr>
            <p:cNvSpPr txBox="1"/>
            <p:nvPr/>
          </p:nvSpPr>
          <p:spPr>
            <a:xfrm>
              <a:off x="4894939" y="4927953"/>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03</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10" name="Group 9">
            <a:extLst>
              <a:ext uri="{FF2B5EF4-FFF2-40B4-BE49-F238E27FC236}">
                <a16:creationId xmlns:a16="http://schemas.microsoft.com/office/drawing/2014/main" id="{C300DCA8-27B4-E70B-839A-52FEA4EBF0AD}"/>
              </a:ext>
            </a:extLst>
          </p:cNvPr>
          <p:cNvGrpSpPr/>
          <p:nvPr/>
        </p:nvGrpSpPr>
        <p:grpSpPr>
          <a:xfrm>
            <a:off x="6261347" y="2316890"/>
            <a:ext cx="2946384" cy="806042"/>
            <a:chOff x="6261347" y="2316890"/>
            <a:chExt cx="2946384" cy="806042"/>
          </a:xfrm>
        </p:grpSpPr>
        <p:sp>
          <p:nvSpPr>
            <p:cNvPr id="26" name="Freeform: Shape 25">
              <a:extLst>
                <a:ext uri="{FF2B5EF4-FFF2-40B4-BE49-F238E27FC236}">
                  <a16:creationId xmlns:a16="http://schemas.microsoft.com/office/drawing/2014/main" id="{3CCA7F02-A2C8-4361-9DDD-1E4F5744E954}"/>
                </a:ext>
              </a:extLst>
            </p:cNvPr>
            <p:cNvSpPr/>
            <p:nvPr/>
          </p:nvSpPr>
          <p:spPr>
            <a:xfrm>
              <a:off x="6261347" y="2323699"/>
              <a:ext cx="1345353" cy="799233"/>
            </a:xfrm>
            <a:custGeom>
              <a:avLst/>
              <a:gdLst>
                <a:gd name="connsiteX0" fmla="*/ 329783 w 1345353"/>
                <a:gd name="connsiteY0" fmla="*/ 0 h 799233"/>
                <a:gd name="connsiteX1" fmla="*/ 478633 w 1345353"/>
                <a:gd name="connsiteY1" fmla="*/ 53266 h 799233"/>
                <a:gd name="connsiteX2" fmla="*/ 1285486 w 1345353"/>
                <a:gd name="connsiteY2" fmla="*/ 702885 h 799233"/>
                <a:gd name="connsiteX3" fmla="*/ 1345353 w 1345353"/>
                <a:gd name="connsiteY3" fmla="*/ 799233 h 799233"/>
                <a:gd name="connsiteX4" fmla="*/ 403021 w 1345353"/>
                <a:gd name="connsiteY4" fmla="*/ 799233 h 799233"/>
                <a:gd name="connsiteX5" fmla="*/ 8188 w 1345353"/>
                <a:gd name="connsiteY5" fmla="*/ 477435 h 799233"/>
                <a:gd name="connsiteX6" fmla="*/ 0 w 1345353"/>
                <a:gd name="connsiteY6" fmla="*/ 396212 h 799233"/>
                <a:gd name="connsiteX7" fmla="*/ 8188 w 1345353"/>
                <a:gd name="connsiteY7" fmla="*/ 314990 h 799233"/>
                <a:gd name="connsiteX8" fmla="*/ 264449 w 1345353"/>
                <a:gd name="connsiteY8" fmla="*/ 17647 h 799233"/>
                <a:gd name="connsiteX9" fmla="*/ 329783 w 1345353"/>
                <a:gd name="connsiteY9" fmla="*/ 0 h 79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5353" h="799233">
                  <a:moveTo>
                    <a:pt x="329783" y="0"/>
                  </a:moveTo>
                  <a:lnTo>
                    <a:pt x="478633" y="53266"/>
                  </a:lnTo>
                  <a:cubicBezTo>
                    <a:pt x="807737" y="189363"/>
                    <a:pt x="1087749" y="416718"/>
                    <a:pt x="1285486" y="702885"/>
                  </a:cubicBezTo>
                  <a:lnTo>
                    <a:pt x="1345353" y="799233"/>
                  </a:lnTo>
                  <a:lnTo>
                    <a:pt x="403021" y="799233"/>
                  </a:lnTo>
                  <a:cubicBezTo>
                    <a:pt x="208262" y="799233"/>
                    <a:pt x="45768" y="661084"/>
                    <a:pt x="8188" y="477435"/>
                  </a:cubicBezTo>
                  <a:lnTo>
                    <a:pt x="0" y="396212"/>
                  </a:lnTo>
                  <a:lnTo>
                    <a:pt x="8188" y="314990"/>
                  </a:lnTo>
                  <a:cubicBezTo>
                    <a:pt x="36373" y="177253"/>
                    <a:pt x="134822" y="65110"/>
                    <a:pt x="264449" y="17647"/>
                  </a:cubicBezTo>
                  <a:lnTo>
                    <a:pt x="329783" y="0"/>
                  </a:lnTo>
                  <a:close/>
                </a:path>
              </a:pathLst>
            </a:custGeom>
            <a:solidFill>
              <a:schemeClr val="accent3">
                <a:lumMod val="75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9" name="Freeform: Shape 18">
              <a:extLst>
                <a:ext uri="{FF2B5EF4-FFF2-40B4-BE49-F238E27FC236}">
                  <a16:creationId xmlns:a16="http://schemas.microsoft.com/office/drawing/2014/main" id="{DBC1D15E-2BEA-49A3-9DEC-D794242DA684}"/>
                </a:ext>
              </a:extLst>
            </p:cNvPr>
            <p:cNvSpPr/>
            <p:nvPr/>
          </p:nvSpPr>
          <p:spPr>
            <a:xfrm>
              <a:off x="6592384" y="2316890"/>
              <a:ext cx="2615347" cy="806042"/>
            </a:xfrm>
            <a:custGeom>
              <a:avLst/>
              <a:gdLst>
                <a:gd name="connsiteX0" fmla="*/ 73238 w 2615347"/>
                <a:gd name="connsiteY0" fmla="*/ 0 h 806042"/>
                <a:gd name="connsiteX1" fmla="*/ 2212326 w 2615347"/>
                <a:gd name="connsiteY1" fmla="*/ 0 h 806042"/>
                <a:gd name="connsiteX2" fmla="*/ 2615347 w 2615347"/>
                <a:gd name="connsiteY2" fmla="*/ 403021 h 806042"/>
                <a:gd name="connsiteX3" fmla="*/ 2615346 w 2615347"/>
                <a:gd name="connsiteY3" fmla="*/ 403021 h 806042"/>
                <a:gd name="connsiteX4" fmla="*/ 2212325 w 2615347"/>
                <a:gd name="connsiteY4" fmla="*/ 806042 h 806042"/>
                <a:gd name="connsiteX5" fmla="*/ 1015570 w 2615347"/>
                <a:gd name="connsiteY5" fmla="*/ 806041 h 806042"/>
                <a:gd name="connsiteX6" fmla="*/ 955703 w 2615347"/>
                <a:gd name="connsiteY6" fmla="*/ 709693 h 806042"/>
                <a:gd name="connsiteX7" fmla="*/ 148850 w 2615347"/>
                <a:gd name="connsiteY7" fmla="*/ 60074 h 806042"/>
                <a:gd name="connsiteX8" fmla="*/ 0 w 2615347"/>
                <a:gd name="connsiteY8" fmla="*/ 6808 h 806042"/>
                <a:gd name="connsiteX9" fmla="*/ 1897 w 2615347"/>
                <a:gd name="connsiteY9" fmla="*/ 6295 h 806042"/>
                <a:gd name="connsiteX10" fmla="*/ 73238 w 2615347"/>
                <a:gd name="connsiteY10"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347" h="806042">
                  <a:moveTo>
                    <a:pt x="73238" y="0"/>
                  </a:moveTo>
                  <a:lnTo>
                    <a:pt x="2212326" y="0"/>
                  </a:lnTo>
                  <a:cubicBezTo>
                    <a:pt x="2434908" y="0"/>
                    <a:pt x="2615347" y="180439"/>
                    <a:pt x="2615347" y="403021"/>
                  </a:cubicBezTo>
                  <a:lnTo>
                    <a:pt x="2615346" y="403021"/>
                  </a:lnTo>
                  <a:cubicBezTo>
                    <a:pt x="2615346" y="625603"/>
                    <a:pt x="2434907" y="806042"/>
                    <a:pt x="2212325" y="806042"/>
                  </a:cubicBezTo>
                  <a:lnTo>
                    <a:pt x="1015570" y="806041"/>
                  </a:lnTo>
                  <a:lnTo>
                    <a:pt x="955703" y="709693"/>
                  </a:lnTo>
                  <a:cubicBezTo>
                    <a:pt x="757966" y="423526"/>
                    <a:pt x="477954" y="196171"/>
                    <a:pt x="148850" y="60074"/>
                  </a:cubicBezTo>
                  <a:lnTo>
                    <a:pt x="0" y="6808"/>
                  </a:lnTo>
                  <a:lnTo>
                    <a:pt x="1897" y="6295"/>
                  </a:lnTo>
                  <a:cubicBezTo>
                    <a:pt x="25053" y="2159"/>
                    <a:pt x="48893" y="0"/>
                    <a:pt x="73238"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31" name="TextBox 30">
              <a:extLst>
                <a:ext uri="{FF2B5EF4-FFF2-40B4-BE49-F238E27FC236}">
                  <a16:creationId xmlns:a16="http://schemas.microsoft.com/office/drawing/2014/main" id="{DBF9DB6D-BF46-4A35-B22D-1469B3B90E73}"/>
                </a:ext>
              </a:extLst>
            </p:cNvPr>
            <p:cNvSpPr txBox="1"/>
            <p:nvPr/>
          </p:nvSpPr>
          <p:spPr>
            <a:xfrm>
              <a:off x="7262692" y="2467945"/>
              <a:ext cx="1945039" cy="369332"/>
            </a:xfrm>
            <a:prstGeom prst="rect">
              <a:avLst/>
            </a:prstGeom>
            <a:noFill/>
          </p:spPr>
          <p:txBody>
            <a:bodyPr wrap="square" rtlCol="0">
              <a:spAutoFit/>
            </a:bodyPr>
            <a:lstStyle/>
            <a:p>
              <a:r>
                <a:rPr lang="en-US" sz="1800" dirty="0">
                  <a:solidFill>
                    <a:srgbClr val="222222"/>
                  </a:solidFill>
                  <a:latin typeface="Arial" panose="020B0604020202020204" pitchFamily="34" charset="0"/>
                  <a:cs typeface="Arial" panose="020B0604020202020204" pitchFamily="34" charset="0"/>
                </a:rPr>
                <a:t>Inconsistent data</a:t>
              </a:r>
              <a:endParaRPr lang="en-KE" sz="18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0AAF67F2-3995-41D9-BFAB-235548AD1DA8}"/>
                </a:ext>
              </a:extLst>
            </p:cNvPr>
            <p:cNvSpPr txBox="1"/>
            <p:nvPr/>
          </p:nvSpPr>
          <p:spPr>
            <a:xfrm>
              <a:off x="6386096" y="2546986"/>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04</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12" name="Group 11">
            <a:extLst>
              <a:ext uri="{FF2B5EF4-FFF2-40B4-BE49-F238E27FC236}">
                <a16:creationId xmlns:a16="http://schemas.microsoft.com/office/drawing/2014/main" id="{55867E36-956E-65CA-CE24-0082DA813A27}"/>
              </a:ext>
            </a:extLst>
          </p:cNvPr>
          <p:cNvGrpSpPr/>
          <p:nvPr/>
        </p:nvGrpSpPr>
        <p:grpSpPr>
          <a:xfrm>
            <a:off x="6981242" y="3626054"/>
            <a:ext cx="2947866" cy="806042"/>
            <a:chOff x="6981242" y="3626054"/>
            <a:chExt cx="2947866" cy="806042"/>
          </a:xfrm>
        </p:grpSpPr>
        <p:grpSp>
          <p:nvGrpSpPr>
            <p:cNvPr id="2" name="Group 1">
              <a:extLst>
                <a:ext uri="{FF2B5EF4-FFF2-40B4-BE49-F238E27FC236}">
                  <a16:creationId xmlns:a16="http://schemas.microsoft.com/office/drawing/2014/main" id="{80E0AE78-ADF4-4E74-8C89-2985EFE57DB1}"/>
                </a:ext>
              </a:extLst>
            </p:cNvPr>
            <p:cNvGrpSpPr/>
            <p:nvPr/>
          </p:nvGrpSpPr>
          <p:grpSpPr>
            <a:xfrm>
              <a:off x="6981242" y="3626054"/>
              <a:ext cx="2947866" cy="806042"/>
              <a:chOff x="6924092" y="3064822"/>
              <a:chExt cx="2947866" cy="8060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72000"/>
                </a:srgbClr>
              </a:outerShdw>
            </a:effectLst>
          </p:grpSpPr>
          <p:sp>
            <p:nvSpPr>
              <p:cNvPr id="24" name="Freeform: Shape 23">
                <a:extLst>
                  <a:ext uri="{FF2B5EF4-FFF2-40B4-BE49-F238E27FC236}">
                    <a16:creationId xmlns:a16="http://schemas.microsoft.com/office/drawing/2014/main" id="{347C2723-CF0A-4B3A-919E-4B49D5A0F1C2}"/>
                  </a:ext>
                </a:extLst>
              </p:cNvPr>
              <p:cNvSpPr/>
              <p:nvPr/>
            </p:nvSpPr>
            <p:spPr>
              <a:xfrm>
                <a:off x="6924092" y="3064823"/>
                <a:ext cx="876053" cy="806041"/>
              </a:xfrm>
              <a:custGeom>
                <a:avLst/>
                <a:gdLst>
                  <a:gd name="connsiteX0" fmla="*/ 403021 w 876053"/>
                  <a:gd name="connsiteY0" fmla="*/ 0 h 806041"/>
                  <a:gd name="connsiteX1" fmla="*/ 838053 w 876053"/>
                  <a:gd name="connsiteY1" fmla="*/ 0 h 806041"/>
                  <a:gd name="connsiteX2" fmla="*/ 838795 w 876053"/>
                  <a:gd name="connsiteY2" fmla="*/ 2823 h 806041"/>
                  <a:gd name="connsiteX3" fmla="*/ 876053 w 876053"/>
                  <a:gd name="connsiteY3" fmla="*/ 364178 h 806041"/>
                  <a:gd name="connsiteX4" fmla="*/ 838795 w 876053"/>
                  <a:gd name="connsiteY4" fmla="*/ 725533 h 806041"/>
                  <a:gd name="connsiteX5" fmla="*/ 817623 w 876053"/>
                  <a:gd name="connsiteY5" fmla="*/ 806041 h 806041"/>
                  <a:gd name="connsiteX6" fmla="*/ 403021 w 876053"/>
                  <a:gd name="connsiteY6" fmla="*/ 806041 h 806041"/>
                  <a:gd name="connsiteX7" fmla="*/ 8188 w 876053"/>
                  <a:gd name="connsiteY7" fmla="*/ 484243 h 806041"/>
                  <a:gd name="connsiteX8" fmla="*/ 0 w 876053"/>
                  <a:gd name="connsiteY8" fmla="*/ 403020 h 806041"/>
                  <a:gd name="connsiteX9" fmla="*/ 8188 w 876053"/>
                  <a:gd name="connsiteY9" fmla="*/ 321798 h 806041"/>
                  <a:gd name="connsiteX10" fmla="*/ 403021 w 87605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053" h="806041">
                    <a:moveTo>
                      <a:pt x="403021" y="0"/>
                    </a:moveTo>
                    <a:lnTo>
                      <a:pt x="838053" y="0"/>
                    </a:lnTo>
                    <a:lnTo>
                      <a:pt x="838795" y="2823"/>
                    </a:lnTo>
                    <a:cubicBezTo>
                      <a:pt x="863224" y="119544"/>
                      <a:pt x="876053" y="240396"/>
                      <a:pt x="876053" y="364178"/>
                    </a:cubicBezTo>
                    <a:cubicBezTo>
                      <a:pt x="876053" y="487960"/>
                      <a:pt x="863224" y="608812"/>
                      <a:pt x="838795" y="725533"/>
                    </a:cubicBezTo>
                    <a:lnTo>
                      <a:pt x="817623" y="806041"/>
                    </a:lnTo>
                    <a:lnTo>
                      <a:pt x="403021" y="806041"/>
                    </a:lnTo>
                    <a:cubicBezTo>
                      <a:pt x="208262" y="806041"/>
                      <a:pt x="45768" y="667892"/>
                      <a:pt x="8188" y="484243"/>
                    </a:cubicBezTo>
                    <a:lnTo>
                      <a:pt x="0" y="403020"/>
                    </a:lnTo>
                    <a:lnTo>
                      <a:pt x="8188" y="321798"/>
                    </a:lnTo>
                    <a:cubicBezTo>
                      <a:pt x="45768" y="138148"/>
                      <a:pt x="208262" y="0"/>
                      <a:pt x="40302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 name="Freeform: Shape 17">
                <a:extLst>
                  <a:ext uri="{FF2B5EF4-FFF2-40B4-BE49-F238E27FC236}">
                    <a16:creationId xmlns:a16="http://schemas.microsoft.com/office/drawing/2014/main" id="{61A20904-D4A5-4FA6-B17D-6F85787227DF}"/>
                  </a:ext>
                </a:extLst>
              </p:cNvPr>
              <p:cNvSpPr/>
              <p:nvPr/>
            </p:nvSpPr>
            <p:spPr>
              <a:xfrm>
                <a:off x="7744451" y="3064822"/>
                <a:ext cx="2127507" cy="806042"/>
              </a:xfrm>
              <a:custGeom>
                <a:avLst/>
                <a:gdLst>
                  <a:gd name="connsiteX0" fmla="*/ 20430 w 2127507"/>
                  <a:gd name="connsiteY0" fmla="*/ 0 h 806042"/>
                  <a:gd name="connsiteX1" fmla="*/ 1724486 w 2127507"/>
                  <a:gd name="connsiteY1" fmla="*/ 0 h 806042"/>
                  <a:gd name="connsiteX2" fmla="*/ 2127507 w 2127507"/>
                  <a:gd name="connsiteY2" fmla="*/ 403021 h 806042"/>
                  <a:gd name="connsiteX3" fmla="*/ 2127506 w 2127507"/>
                  <a:gd name="connsiteY3" fmla="*/ 403021 h 806042"/>
                  <a:gd name="connsiteX4" fmla="*/ 1724485 w 2127507"/>
                  <a:gd name="connsiteY4" fmla="*/ 806042 h 806042"/>
                  <a:gd name="connsiteX5" fmla="*/ 0 w 2127507"/>
                  <a:gd name="connsiteY5" fmla="*/ 806041 h 806042"/>
                  <a:gd name="connsiteX6" fmla="*/ 21172 w 2127507"/>
                  <a:gd name="connsiteY6" fmla="*/ 725533 h 806042"/>
                  <a:gd name="connsiteX7" fmla="*/ 58430 w 2127507"/>
                  <a:gd name="connsiteY7" fmla="*/ 364178 h 806042"/>
                  <a:gd name="connsiteX8" fmla="*/ 21172 w 2127507"/>
                  <a:gd name="connsiteY8" fmla="*/ 2823 h 806042"/>
                  <a:gd name="connsiteX9" fmla="*/ 20430 w 2127507"/>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507" h="806042">
                    <a:moveTo>
                      <a:pt x="20430" y="0"/>
                    </a:moveTo>
                    <a:lnTo>
                      <a:pt x="1724486" y="0"/>
                    </a:lnTo>
                    <a:cubicBezTo>
                      <a:pt x="1947068" y="0"/>
                      <a:pt x="2127507" y="180439"/>
                      <a:pt x="2127507" y="403021"/>
                    </a:cubicBezTo>
                    <a:lnTo>
                      <a:pt x="2127506" y="403021"/>
                    </a:lnTo>
                    <a:cubicBezTo>
                      <a:pt x="2127506" y="625603"/>
                      <a:pt x="1947067" y="806042"/>
                      <a:pt x="1724485" y="806042"/>
                    </a:cubicBezTo>
                    <a:lnTo>
                      <a:pt x="0" y="806041"/>
                    </a:lnTo>
                    <a:lnTo>
                      <a:pt x="21172" y="725533"/>
                    </a:lnTo>
                    <a:cubicBezTo>
                      <a:pt x="45601" y="608812"/>
                      <a:pt x="58430" y="487960"/>
                      <a:pt x="58430" y="364178"/>
                    </a:cubicBezTo>
                    <a:cubicBezTo>
                      <a:pt x="58430" y="240396"/>
                      <a:pt x="45601" y="119544"/>
                      <a:pt x="21172" y="2823"/>
                    </a:cubicBezTo>
                    <a:lnTo>
                      <a:pt x="20430" y="0"/>
                    </a:lnTo>
                    <a:close/>
                  </a:path>
                </a:pathLst>
              </a:custGeom>
              <a:grpFill/>
              <a:ln>
                <a:noFill/>
              </a:ln>
              <a:effectLst>
                <a:outerShdw blurRad="50800" dist="50800" dir="5400000" algn="ctr" rotWithShape="0">
                  <a:srgbClr val="000000">
                    <a:alpha val="6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sp>
          <p:nvSpPr>
            <p:cNvPr id="29" name="TextBox 28">
              <a:extLst>
                <a:ext uri="{FF2B5EF4-FFF2-40B4-BE49-F238E27FC236}">
                  <a16:creationId xmlns:a16="http://schemas.microsoft.com/office/drawing/2014/main" id="{2806CCC4-F19D-4301-9F6A-61C83C7C32B9}"/>
                </a:ext>
              </a:extLst>
            </p:cNvPr>
            <p:cNvSpPr txBox="1"/>
            <p:nvPr/>
          </p:nvSpPr>
          <p:spPr>
            <a:xfrm>
              <a:off x="8085671" y="3828828"/>
              <a:ext cx="1816876" cy="369332"/>
            </a:xfrm>
            <a:prstGeom prst="rect">
              <a:avLst/>
            </a:prstGeom>
            <a:noFill/>
          </p:spPr>
          <p:txBody>
            <a:bodyPr wrap="square" rtlCol="0">
              <a:spAutoFit/>
            </a:bodyPr>
            <a:lstStyle/>
            <a:p>
              <a:r>
                <a:rPr lang="en-US" dirty="0"/>
                <a:t>Excessive Data</a:t>
              </a:r>
              <a:endParaRPr lang="en-KE" dirty="0"/>
            </a:p>
          </p:txBody>
        </p:sp>
        <p:sp>
          <p:nvSpPr>
            <p:cNvPr id="38" name="TextBox 37">
              <a:extLst>
                <a:ext uri="{FF2B5EF4-FFF2-40B4-BE49-F238E27FC236}">
                  <a16:creationId xmlns:a16="http://schemas.microsoft.com/office/drawing/2014/main" id="{C384FAB8-3CE7-4288-8DBD-E5C4558597CA}"/>
                </a:ext>
              </a:extLst>
            </p:cNvPr>
            <p:cNvSpPr txBox="1"/>
            <p:nvPr/>
          </p:nvSpPr>
          <p:spPr>
            <a:xfrm>
              <a:off x="7077703" y="3828828"/>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05</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grpSp>
        <p:nvGrpSpPr>
          <p:cNvPr id="13" name="Group 12">
            <a:extLst>
              <a:ext uri="{FF2B5EF4-FFF2-40B4-BE49-F238E27FC236}">
                <a16:creationId xmlns:a16="http://schemas.microsoft.com/office/drawing/2014/main" id="{90C90AFC-8AF7-81AE-1D16-8698EFD65671}"/>
              </a:ext>
            </a:extLst>
          </p:cNvPr>
          <p:cNvGrpSpPr/>
          <p:nvPr/>
        </p:nvGrpSpPr>
        <p:grpSpPr>
          <a:xfrm>
            <a:off x="6323965" y="4884009"/>
            <a:ext cx="2961891" cy="806042"/>
            <a:chOff x="6323965" y="4884009"/>
            <a:chExt cx="2961891" cy="806042"/>
          </a:xfrm>
        </p:grpSpPr>
        <p:sp>
          <p:nvSpPr>
            <p:cNvPr id="22" name="Freeform: Shape 21">
              <a:extLst>
                <a:ext uri="{FF2B5EF4-FFF2-40B4-BE49-F238E27FC236}">
                  <a16:creationId xmlns:a16="http://schemas.microsoft.com/office/drawing/2014/main" id="{74B92FFF-C396-49E1-9750-DC6840823EC5}"/>
                </a:ext>
              </a:extLst>
            </p:cNvPr>
            <p:cNvSpPr/>
            <p:nvPr/>
          </p:nvSpPr>
          <p:spPr>
            <a:xfrm>
              <a:off x="6323965" y="4884009"/>
              <a:ext cx="1314555" cy="805208"/>
            </a:xfrm>
            <a:custGeom>
              <a:avLst/>
              <a:gdLst>
                <a:gd name="connsiteX0" fmla="*/ 403021 w 1314555"/>
                <a:gd name="connsiteY0" fmla="*/ 0 h 805208"/>
                <a:gd name="connsiteX1" fmla="*/ 1314555 w 1314555"/>
                <a:gd name="connsiteY1" fmla="*/ 0 h 805208"/>
                <a:gd name="connsiteX2" fmla="*/ 1222868 w 1314555"/>
                <a:gd name="connsiteY2" fmla="*/ 147558 h 805208"/>
                <a:gd name="connsiteX3" fmla="*/ 416015 w 1314555"/>
                <a:gd name="connsiteY3" fmla="*/ 797177 h 805208"/>
                <a:gd name="connsiteX4" fmla="*/ 393575 w 1314555"/>
                <a:gd name="connsiteY4" fmla="*/ 805208 h 805208"/>
                <a:gd name="connsiteX5" fmla="*/ 331680 w 1314555"/>
                <a:gd name="connsiteY5" fmla="*/ 799746 h 805208"/>
                <a:gd name="connsiteX6" fmla="*/ 8188 w 1314555"/>
                <a:gd name="connsiteY6" fmla="*/ 484243 h 805208"/>
                <a:gd name="connsiteX7" fmla="*/ 0 w 1314555"/>
                <a:gd name="connsiteY7" fmla="*/ 403021 h 805208"/>
                <a:gd name="connsiteX8" fmla="*/ 8188 w 1314555"/>
                <a:gd name="connsiteY8" fmla="*/ 321798 h 805208"/>
                <a:gd name="connsiteX9" fmla="*/ 403021 w 1314555"/>
                <a:gd name="connsiteY9" fmla="*/ 0 h 80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4555" h="805208">
                  <a:moveTo>
                    <a:pt x="403021" y="0"/>
                  </a:moveTo>
                  <a:lnTo>
                    <a:pt x="1314555" y="0"/>
                  </a:lnTo>
                  <a:lnTo>
                    <a:pt x="1222868" y="147558"/>
                  </a:lnTo>
                  <a:cubicBezTo>
                    <a:pt x="1025131" y="433725"/>
                    <a:pt x="745119" y="661080"/>
                    <a:pt x="416015" y="797177"/>
                  </a:cubicBezTo>
                  <a:lnTo>
                    <a:pt x="393575" y="805208"/>
                  </a:lnTo>
                  <a:lnTo>
                    <a:pt x="331680" y="799746"/>
                  </a:lnTo>
                  <a:cubicBezTo>
                    <a:pt x="169591" y="770793"/>
                    <a:pt x="41071" y="644937"/>
                    <a:pt x="8188" y="484243"/>
                  </a:cubicBezTo>
                  <a:lnTo>
                    <a:pt x="0" y="403021"/>
                  </a:lnTo>
                  <a:lnTo>
                    <a:pt x="8188" y="321798"/>
                  </a:lnTo>
                  <a:cubicBezTo>
                    <a:pt x="45768" y="138149"/>
                    <a:pt x="208262" y="0"/>
                    <a:pt x="403021" y="0"/>
                  </a:cubicBezTo>
                  <a:close/>
                </a:path>
              </a:pathLst>
            </a:custGeom>
            <a:solidFill>
              <a:schemeClr val="accent4">
                <a:lumMod val="5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1" name="Freeform: Shape 10">
              <a:extLst>
                <a:ext uri="{FF2B5EF4-FFF2-40B4-BE49-F238E27FC236}">
                  <a16:creationId xmlns:a16="http://schemas.microsoft.com/office/drawing/2014/main" id="{1B94FAC0-FC62-47C4-95F5-FE7431644889}"/>
                </a:ext>
              </a:extLst>
            </p:cNvPr>
            <p:cNvSpPr/>
            <p:nvPr/>
          </p:nvSpPr>
          <p:spPr>
            <a:xfrm>
              <a:off x="6717540" y="4884009"/>
              <a:ext cx="2551555" cy="806042"/>
            </a:xfrm>
            <a:custGeom>
              <a:avLst/>
              <a:gdLst>
                <a:gd name="connsiteX0" fmla="*/ 920980 w 2551555"/>
                <a:gd name="connsiteY0" fmla="*/ 0 h 806042"/>
                <a:gd name="connsiteX1" fmla="*/ 2148534 w 2551555"/>
                <a:gd name="connsiteY1" fmla="*/ 0 h 806042"/>
                <a:gd name="connsiteX2" fmla="*/ 2551555 w 2551555"/>
                <a:gd name="connsiteY2" fmla="*/ 403021 h 806042"/>
                <a:gd name="connsiteX3" fmla="*/ 2551554 w 2551555"/>
                <a:gd name="connsiteY3" fmla="*/ 403021 h 806042"/>
                <a:gd name="connsiteX4" fmla="*/ 2148533 w 2551555"/>
                <a:gd name="connsiteY4" fmla="*/ 806042 h 806042"/>
                <a:gd name="connsiteX5" fmla="*/ 9446 w 2551555"/>
                <a:gd name="connsiteY5" fmla="*/ 806041 h 806042"/>
                <a:gd name="connsiteX6" fmla="*/ 0 w 2551555"/>
                <a:gd name="connsiteY6" fmla="*/ 805208 h 806042"/>
                <a:gd name="connsiteX7" fmla="*/ 22440 w 2551555"/>
                <a:gd name="connsiteY7" fmla="*/ 797177 h 806042"/>
                <a:gd name="connsiteX8" fmla="*/ 829293 w 2551555"/>
                <a:gd name="connsiteY8" fmla="*/ 147558 h 806042"/>
                <a:gd name="connsiteX9" fmla="*/ 920980 w 2551555"/>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1555" h="806042">
                  <a:moveTo>
                    <a:pt x="920980" y="0"/>
                  </a:moveTo>
                  <a:lnTo>
                    <a:pt x="2148534" y="0"/>
                  </a:lnTo>
                  <a:cubicBezTo>
                    <a:pt x="2371116" y="0"/>
                    <a:pt x="2551555" y="180439"/>
                    <a:pt x="2551555" y="403021"/>
                  </a:cubicBezTo>
                  <a:lnTo>
                    <a:pt x="2551554" y="403021"/>
                  </a:lnTo>
                  <a:cubicBezTo>
                    <a:pt x="2551554" y="625603"/>
                    <a:pt x="2371115" y="806042"/>
                    <a:pt x="2148533" y="806042"/>
                  </a:cubicBezTo>
                  <a:lnTo>
                    <a:pt x="9446" y="806041"/>
                  </a:lnTo>
                  <a:lnTo>
                    <a:pt x="0" y="805208"/>
                  </a:lnTo>
                  <a:lnTo>
                    <a:pt x="22440" y="797177"/>
                  </a:lnTo>
                  <a:cubicBezTo>
                    <a:pt x="351544" y="661080"/>
                    <a:pt x="631556" y="433725"/>
                    <a:pt x="829293" y="147558"/>
                  </a:cubicBezTo>
                  <a:lnTo>
                    <a:pt x="92098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7" name="TextBox 26">
              <a:extLst>
                <a:ext uri="{FF2B5EF4-FFF2-40B4-BE49-F238E27FC236}">
                  <a16:creationId xmlns:a16="http://schemas.microsoft.com/office/drawing/2014/main" id="{C98EA40C-E8AE-410A-982B-9E5535AC562C}"/>
                </a:ext>
              </a:extLst>
            </p:cNvPr>
            <p:cNvSpPr txBox="1"/>
            <p:nvPr/>
          </p:nvSpPr>
          <p:spPr>
            <a:xfrm>
              <a:off x="7468980" y="5101947"/>
              <a:ext cx="1816876" cy="369332"/>
            </a:xfrm>
            <a:prstGeom prst="rect">
              <a:avLst/>
            </a:prstGeom>
            <a:noFill/>
          </p:spPr>
          <p:txBody>
            <a:bodyPr wrap="square" rtlCol="0">
              <a:spAutoFit/>
            </a:bodyPr>
            <a:lstStyle/>
            <a:p>
              <a:r>
                <a:rPr lang="en-US" sz="1800" dirty="0">
                  <a:solidFill>
                    <a:srgbClr val="222222"/>
                  </a:solidFill>
                  <a:latin typeface="Arial" panose="020B0604020202020204" pitchFamily="34" charset="0"/>
                  <a:cs typeface="Arial" panose="020B0604020202020204" pitchFamily="34" charset="0"/>
                </a:rPr>
                <a:t>Inaccurate data</a:t>
              </a:r>
              <a:endParaRPr lang="en-KE" sz="18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D6F56238-C5BF-423C-ADD7-1F6EDB1B534A}"/>
                </a:ext>
              </a:extLst>
            </p:cNvPr>
            <p:cNvSpPr txBox="1"/>
            <p:nvPr/>
          </p:nvSpPr>
          <p:spPr>
            <a:xfrm>
              <a:off x="6560467" y="5009614"/>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06</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grpSp>
      <p:sp>
        <p:nvSpPr>
          <p:cNvPr id="3" name="TextBox 2">
            <a:extLst>
              <a:ext uri="{FF2B5EF4-FFF2-40B4-BE49-F238E27FC236}">
                <a16:creationId xmlns:a16="http://schemas.microsoft.com/office/drawing/2014/main" id="{E9D5A4FA-D5F7-D379-D188-3D3150B5E7BB}"/>
              </a:ext>
            </a:extLst>
          </p:cNvPr>
          <p:cNvSpPr txBox="1"/>
          <p:nvPr/>
        </p:nvSpPr>
        <p:spPr>
          <a:xfrm>
            <a:off x="895349" y="1302796"/>
            <a:ext cx="10210801" cy="727059"/>
          </a:xfrm>
          <a:prstGeom prst="rect">
            <a:avLst/>
          </a:prstGeom>
          <a:noFill/>
        </p:spPr>
        <p:txBody>
          <a:bodyPr wrap="square" rtlCol="0">
            <a:spAutoFit/>
          </a:bodyPr>
          <a:lstStyle/>
          <a:p>
            <a:pPr>
              <a:lnSpc>
                <a:spcPct val="107000"/>
              </a:lnSpc>
              <a:spcAft>
                <a:spcPts val="800"/>
              </a:spcAft>
            </a:pPr>
            <a:r>
              <a:rPr lang="en-US" sz="2000" b="0" i="0" dirty="0">
                <a:solidFill>
                  <a:srgbClr val="202124"/>
                </a:solidFill>
                <a:effectLst/>
                <a:latin typeface="arial" panose="020B0604020202020204" pitchFamily="34" charset="0"/>
              </a:rPr>
              <a:t>Dirty Data is simply </a:t>
            </a:r>
            <a:r>
              <a:rPr lang="en-US" sz="2000" b="1" i="0" dirty="0">
                <a:solidFill>
                  <a:srgbClr val="202124"/>
                </a:solidFill>
                <a:effectLst/>
                <a:latin typeface="arial" panose="020B0604020202020204" pitchFamily="34" charset="0"/>
              </a:rPr>
              <a:t>customer or business information that is corrupt, missing, duplicated or inaccurate</a:t>
            </a:r>
            <a:r>
              <a:rPr lang="en-US" sz="2000" b="0" i="0" dirty="0">
                <a:solidFill>
                  <a:srgbClr val="202124"/>
                </a:solidFill>
                <a:effectLst/>
                <a:latin typeface="arial" panose="020B0604020202020204" pitchFamily="34" charset="0"/>
              </a:rPr>
              <a:t>.</a:t>
            </a:r>
            <a:endParaRPr lang="en-KE"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descr="Icon&#10;&#10;Description automatically generated">
            <a:extLst>
              <a:ext uri="{FF2B5EF4-FFF2-40B4-BE49-F238E27FC236}">
                <a16:creationId xmlns:a16="http://schemas.microsoft.com/office/drawing/2014/main" id="{19476A54-C8A7-32DC-BCBF-07129F510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334330"/>
            <a:ext cx="796714" cy="796714"/>
          </a:xfrm>
          <a:prstGeom prst="rect">
            <a:avLst/>
          </a:prstGeom>
        </p:spPr>
      </p:pic>
    </p:spTree>
    <p:extLst>
      <p:ext uri="{BB962C8B-B14F-4D97-AF65-F5344CB8AC3E}">
        <p14:creationId xmlns:p14="http://schemas.microsoft.com/office/powerpoint/2010/main" val="21920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8B7">
            <a:alpha val="86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95793-88E0-4D76-84FF-ADB75BA657B0}"/>
              </a:ext>
            </a:extLst>
          </p:cNvPr>
          <p:cNvSpPr txBox="1"/>
          <p:nvPr/>
        </p:nvSpPr>
        <p:spPr>
          <a:xfrm>
            <a:off x="2524125" y="412141"/>
            <a:ext cx="6201410" cy="461665"/>
          </a:xfrm>
          <a:prstGeom prst="rect">
            <a:avLst/>
          </a:prstGeom>
          <a:noFill/>
        </p:spPr>
        <p:txBody>
          <a:bodyPr wrap="square" rtlCol="0">
            <a:spAutoFit/>
          </a:bodyPr>
          <a:lstStyle/>
          <a:p>
            <a:pPr algn="ctr"/>
            <a:r>
              <a:rPr lang="en-US" sz="2400" dirty="0"/>
              <a:t>Consequences of dirty data?</a:t>
            </a:r>
            <a:endParaRPr lang="en-KE" sz="2400" dirty="0"/>
          </a:p>
        </p:txBody>
      </p:sp>
      <p:grpSp>
        <p:nvGrpSpPr>
          <p:cNvPr id="16" name="Group 15">
            <a:extLst>
              <a:ext uri="{FF2B5EF4-FFF2-40B4-BE49-F238E27FC236}">
                <a16:creationId xmlns:a16="http://schemas.microsoft.com/office/drawing/2014/main" id="{991959BE-6E05-4F29-AF74-6F83A31D95D2}"/>
              </a:ext>
            </a:extLst>
          </p:cNvPr>
          <p:cNvGrpSpPr/>
          <p:nvPr/>
        </p:nvGrpSpPr>
        <p:grpSpPr>
          <a:xfrm>
            <a:off x="384628" y="1302785"/>
            <a:ext cx="1982391" cy="4425949"/>
            <a:chOff x="3676650" y="1879600"/>
            <a:chExt cx="1866900" cy="4425949"/>
          </a:xfrm>
        </p:grpSpPr>
        <p:sp>
          <p:nvSpPr>
            <p:cNvPr id="4" name="Rectangle: Top Corners One Rounded and One Snipped 3">
              <a:extLst>
                <a:ext uri="{FF2B5EF4-FFF2-40B4-BE49-F238E27FC236}">
                  <a16:creationId xmlns:a16="http://schemas.microsoft.com/office/drawing/2014/main" id="{C3E6A561-D8C8-4DFB-8249-71FA32A23452}"/>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9" name="Freeform: Shape 8">
              <a:extLst>
                <a:ext uri="{FF2B5EF4-FFF2-40B4-BE49-F238E27FC236}">
                  <a16:creationId xmlns:a16="http://schemas.microsoft.com/office/drawing/2014/main" id="{2C058F5D-35B2-4EEC-8136-FB18D987FFDD}"/>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8" name="Freeform: Shape 7">
              <a:extLst>
                <a:ext uri="{FF2B5EF4-FFF2-40B4-BE49-F238E27FC236}">
                  <a16:creationId xmlns:a16="http://schemas.microsoft.com/office/drawing/2014/main" id="{726F4951-7D5F-46CB-B994-E4F63EAA3C6F}"/>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10" name="TextBox 9">
              <a:extLst>
                <a:ext uri="{FF2B5EF4-FFF2-40B4-BE49-F238E27FC236}">
                  <a16:creationId xmlns:a16="http://schemas.microsoft.com/office/drawing/2014/main" id="{C901209F-EF5F-42F7-B439-94E7879A1728}"/>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01</a:t>
              </a:r>
              <a:endParaRPr lang="en-KE" sz="2800" dirty="0">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19871874-3AE8-47EA-9F21-CA3971CC3520}"/>
                </a:ext>
              </a:extLst>
            </p:cNvPr>
            <p:cNvSpPr txBox="1"/>
            <p:nvPr/>
          </p:nvSpPr>
          <p:spPr>
            <a:xfrm>
              <a:off x="3676650" y="2989481"/>
              <a:ext cx="1866900" cy="400110"/>
            </a:xfrm>
            <a:prstGeom prst="rect">
              <a:avLst/>
            </a:prstGeom>
            <a:noFill/>
          </p:spPr>
          <p:txBody>
            <a:bodyPr wrap="square" rtlCol="0">
              <a:spAutoFit/>
            </a:bodyPr>
            <a:lstStyle/>
            <a:p>
              <a:pPr algn="ctr"/>
              <a:r>
                <a:rPr lang="en-US" sz="2000" dirty="0">
                  <a:solidFill>
                    <a:srgbClr val="FFC000"/>
                  </a:solidFill>
                </a:rPr>
                <a:t>High Costs</a:t>
              </a:r>
              <a:r>
                <a:rPr lang="en-US" dirty="0"/>
                <a:t> </a:t>
              </a:r>
              <a:endParaRPr lang="en-KE" dirty="0"/>
            </a:p>
          </p:txBody>
        </p:sp>
      </p:grpSp>
      <p:grpSp>
        <p:nvGrpSpPr>
          <p:cNvPr id="17" name="Group 16">
            <a:extLst>
              <a:ext uri="{FF2B5EF4-FFF2-40B4-BE49-F238E27FC236}">
                <a16:creationId xmlns:a16="http://schemas.microsoft.com/office/drawing/2014/main" id="{90D7066B-5A3B-41A8-9C2C-6399633FEEA7}"/>
              </a:ext>
            </a:extLst>
          </p:cNvPr>
          <p:cNvGrpSpPr/>
          <p:nvPr/>
        </p:nvGrpSpPr>
        <p:grpSpPr>
          <a:xfrm>
            <a:off x="3029920" y="1302785"/>
            <a:ext cx="1982391" cy="4425949"/>
            <a:chOff x="3676650" y="1879600"/>
            <a:chExt cx="1866900" cy="4425949"/>
          </a:xfrm>
        </p:grpSpPr>
        <p:sp>
          <p:nvSpPr>
            <p:cNvPr id="18" name="Rectangle: Top Corners One Rounded and One Snipped 17">
              <a:extLst>
                <a:ext uri="{FF2B5EF4-FFF2-40B4-BE49-F238E27FC236}">
                  <a16:creationId xmlns:a16="http://schemas.microsoft.com/office/drawing/2014/main" id="{6B538CD5-B4EA-443D-9FA2-3AF47DFEEECD}"/>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19" name="Freeform: Shape 18">
              <a:extLst>
                <a:ext uri="{FF2B5EF4-FFF2-40B4-BE49-F238E27FC236}">
                  <a16:creationId xmlns:a16="http://schemas.microsoft.com/office/drawing/2014/main" id="{415611A4-A96D-420B-B105-3FD30A33F263}"/>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dirty="0"/>
            </a:p>
          </p:txBody>
        </p:sp>
        <p:sp>
          <p:nvSpPr>
            <p:cNvPr id="20" name="Freeform: Shape 19">
              <a:extLst>
                <a:ext uri="{FF2B5EF4-FFF2-40B4-BE49-F238E27FC236}">
                  <a16:creationId xmlns:a16="http://schemas.microsoft.com/office/drawing/2014/main" id="{718C86F5-F939-436C-B2B1-D87AFB845C26}"/>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1" name="TextBox 20">
              <a:extLst>
                <a:ext uri="{FF2B5EF4-FFF2-40B4-BE49-F238E27FC236}">
                  <a16:creationId xmlns:a16="http://schemas.microsoft.com/office/drawing/2014/main" id="{5A2544BF-3182-4257-BED1-0212A6144CF9}"/>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02</a:t>
              </a:r>
              <a:endParaRPr lang="en-KE" sz="2800" dirty="0">
                <a:solidFill>
                  <a:schemeClr val="bg1"/>
                </a:solidFill>
                <a:latin typeface="Century Gothic" panose="020B0502020202020204" pitchFamily="34" charset="0"/>
              </a:endParaRPr>
            </a:p>
          </p:txBody>
        </p:sp>
        <p:sp>
          <p:nvSpPr>
            <p:cNvPr id="22" name="TextBox 21">
              <a:extLst>
                <a:ext uri="{FF2B5EF4-FFF2-40B4-BE49-F238E27FC236}">
                  <a16:creationId xmlns:a16="http://schemas.microsoft.com/office/drawing/2014/main" id="{8DD7CF6F-1552-46A2-8CE9-AB368D2D6546}"/>
                </a:ext>
              </a:extLst>
            </p:cNvPr>
            <p:cNvSpPr txBox="1"/>
            <p:nvPr/>
          </p:nvSpPr>
          <p:spPr>
            <a:xfrm>
              <a:off x="3676650" y="2989479"/>
              <a:ext cx="1866900" cy="400110"/>
            </a:xfrm>
            <a:prstGeom prst="rect">
              <a:avLst/>
            </a:prstGeom>
            <a:noFill/>
          </p:spPr>
          <p:txBody>
            <a:bodyPr wrap="square" rtlCol="0">
              <a:spAutoFit/>
            </a:bodyPr>
            <a:lstStyle/>
            <a:p>
              <a:pPr algn="ctr"/>
              <a:r>
                <a:rPr lang="en-US" sz="2000" dirty="0">
                  <a:solidFill>
                    <a:srgbClr val="FFC000"/>
                  </a:solidFill>
                </a:rPr>
                <a:t>Wrong Decisions</a:t>
              </a:r>
              <a:r>
                <a:rPr lang="en-US" dirty="0">
                  <a:solidFill>
                    <a:srgbClr val="FFC000"/>
                  </a:solidFill>
                </a:rPr>
                <a:t> </a:t>
              </a:r>
              <a:endParaRPr lang="en-KE" dirty="0">
                <a:solidFill>
                  <a:srgbClr val="FFC000"/>
                </a:solidFill>
              </a:endParaRPr>
            </a:p>
          </p:txBody>
        </p:sp>
      </p:grpSp>
      <p:grpSp>
        <p:nvGrpSpPr>
          <p:cNvPr id="23" name="Group 22">
            <a:extLst>
              <a:ext uri="{FF2B5EF4-FFF2-40B4-BE49-F238E27FC236}">
                <a16:creationId xmlns:a16="http://schemas.microsoft.com/office/drawing/2014/main" id="{1C2EF983-BFF1-456B-A048-456A26F47975}"/>
              </a:ext>
            </a:extLst>
          </p:cNvPr>
          <p:cNvGrpSpPr/>
          <p:nvPr/>
        </p:nvGrpSpPr>
        <p:grpSpPr>
          <a:xfrm>
            <a:off x="6095999" y="1302784"/>
            <a:ext cx="1982391" cy="4425949"/>
            <a:chOff x="3676650" y="1879600"/>
            <a:chExt cx="1866900" cy="4425949"/>
          </a:xfrm>
        </p:grpSpPr>
        <p:sp>
          <p:nvSpPr>
            <p:cNvPr id="24" name="Rectangle: Top Corners One Rounded and One Snipped 23">
              <a:extLst>
                <a:ext uri="{FF2B5EF4-FFF2-40B4-BE49-F238E27FC236}">
                  <a16:creationId xmlns:a16="http://schemas.microsoft.com/office/drawing/2014/main" id="{811E08B4-1D56-4186-86BE-B7F64DD5A27B}"/>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25" name="Freeform: Shape 24">
              <a:extLst>
                <a:ext uri="{FF2B5EF4-FFF2-40B4-BE49-F238E27FC236}">
                  <a16:creationId xmlns:a16="http://schemas.microsoft.com/office/drawing/2014/main" id="{1FE13DB5-3682-4D37-90DC-CF769A81F828}"/>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6" name="Freeform: Shape 25">
              <a:extLst>
                <a:ext uri="{FF2B5EF4-FFF2-40B4-BE49-F238E27FC236}">
                  <a16:creationId xmlns:a16="http://schemas.microsoft.com/office/drawing/2014/main" id="{60BBDD42-7F5B-41C5-8DF8-E7897649736B}"/>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7" name="TextBox 26">
              <a:extLst>
                <a:ext uri="{FF2B5EF4-FFF2-40B4-BE49-F238E27FC236}">
                  <a16:creationId xmlns:a16="http://schemas.microsoft.com/office/drawing/2014/main" id="{8CA4D171-494C-4FBD-956D-7F74C43E3481}"/>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03</a:t>
              </a:r>
              <a:endParaRPr lang="en-KE" sz="2800" dirty="0">
                <a:solidFill>
                  <a:schemeClr val="bg1"/>
                </a:solidFill>
                <a:latin typeface="Century Gothic" panose="020B0502020202020204" pitchFamily="34" charset="0"/>
              </a:endParaRPr>
            </a:p>
          </p:txBody>
        </p:sp>
        <p:sp>
          <p:nvSpPr>
            <p:cNvPr id="28" name="TextBox 27">
              <a:extLst>
                <a:ext uri="{FF2B5EF4-FFF2-40B4-BE49-F238E27FC236}">
                  <a16:creationId xmlns:a16="http://schemas.microsoft.com/office/drawing/2014/main" id="{BCF98260-A88A-42A5-86E0-A2483CE79D82}"/>
                </a:ext>
              </a:extLst>
            </p:cNvPr>
            <p:cNvSpPr txBox="1"/>
            <p:nvPr/>
          </p:nvSpPr>
          <p:spPr>
            <a:xfrm>
              <a:off x="3684270" y="2989481"/>
              <a:ext cx="1859280" cy="400110"/>
            </a:xfrm>
            <a:prstGeom prst="rect">
              <a:avLst/>
            </a:prstGeom>
            <a:noFill/>
          </p:spPr>
          <p:txBody>
            <a:bodyPr wrap="square" rtlCol="0">
              <a:spAutoFit/>
            </a:bodyPr>
            <a:lstStyle/>
            <a:p>
              <a:pPr algn="ctr"/>
              <a:r>
                <a:rPr lang="en-US" sz="2000" dirty="0">
                  <a:solidFill>
                    <a:srgbClr val="FFC000"/>
                  </a:solidFill>
                </a:rPr>
                <a:t>Time Wastage</a:t>
              </a:r>
              <a:r>
                <a:rPr lang="en-US" dirty="0"/>
                <a:t> </a:t>
              </a:r>
              <a:endParaRPr lang="en-KE" dirty="0"/>
            </a:p>
          </p:txBody>
        </p:sp>
      </p:grpSp>
      <p:sp>
        <p:nvSpPr>
          <p:cNvPr id="3" name="TextBox 2">
            <a:extLst>
              <a:ext uri="{FF2B5EF4-FFF2-40B4-BE49-F238E27FC236}">
                <a16:creationId xmlns:a16="http://schemas.microsoft.com/office/drawing/2014/main" id="{C7E7A4CE-3B4A-4F40-8B5A-1F963E133601}"/>
              </a:ext>
            </a:extLst>
          </p:cNvPr>
          <p:cNvSpPr txBox="1"/>
          <p:nvPr/>
        </p:nvSpPr>
        <p:spPr>
          <a:xfrm>
            <a:off x="584958" y="3207688"/>
            <a:ext cx="1581730" cy="1754326"/>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Fixing dirty</a:t>
            </a:r>
          </a:p>
          <a:p>
            <a:pPr algn="ctr"/>
            <a:r>
              <a:rPr lang="en-US" dirty="0">
                <a:solidFill>
                  <a:schemeClr val="bg1">
                    <a:lumMod val="95000"/>
                  </a:schemeClr>
                </a:solidFill>
                <a:latin typeface="Century Schoolbook" panose="02040604050505020304" pitchFamily="18" charset="0"/>
              </a:rPr>
              <a:t>Data</a:t>
            </a:r>
          </a:p>
          <a:p>
            <a:pPr algn="ctr"/>
            <a:r>
              <a:rPr lang="en-US" dirty="0">
                <a:solidFill>
                  <a:schemeClr val="bg1">
                    <a:lumMod val="95000"/>
                  </a:schemeClr>
                </a:solidFill>
                <a:latin typeface="Century Schoolbook" panose="02040604050505020304" pitchFamily="18" charset="0"/>
              </a:rPr>
              <a:t>Will need added personnel or</a:t>
            </a:r>
          </a:p>
          <a:p>
            <a:pPr algn="ctr"/>
            <a:r>
              <a:rPr lang="en-US" dirty="0">
                <a:solidFill>
                  <a:schemeClr val="bg1">
                    <a:lumMod val="95000"/>
                  </a:schemeClr>
                </a:solidFill>
                <a:latin typeface="Century Schoolbook" panose="02040604050505020304" pitchFamily="18" charset="0"/>
              </a:rPr>
              <a:t>Consultants.  </a:t>
            </a:r>
            <a:endParaRPr lang="en-KE" dirty="0">
              <a:solidFill>
                <a:schemeClr val="bg1">
                  <a:lumMod val="95000"/>
                </a:schemeClr>
              </a:solidFill>
              <a:latin typeface="Century Schoolbook" panose="02040604050505020304" pitchFamily="18" charset="0"/>
            </a:endParaRPr>
          </a:p>
        </p:txBody>
      </p:sp>
      <p:sp>
        <p:nvSpPr>
          <p:cNvPr id="29" name="TextBox 28">
            <a:extLst>
              <a:ext uri="{FF2B5EF4-FFF2-40B4-BE49-F238E27FC236}">
                <a16:creationId xmlns:a16="http://schemas.microsoft.com/office/drawing/2014/main" id="{7B871D7E-470A-46D0-A701-29A9B8F1ADA6}"/>
              </a:ext>
            </a:extLst>
          </p:cNvPr>
          <p:cNvSpPr txBox="1"/>
          <p:nvPr/>
        </p:nvSpPr>
        <p:spPr>
          <a:xfrm>
            <a:off x="3100721" y="3207688"/>
            <a:ext cx="1837422" cy="1754326"/>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Dirty Data results to erroneous data insights hence wrong decisions. </a:t>
            </a:r>
            <a:endParaRPr lang="en-KE" dirty="0">
              <a:solidFill>
                <a:schemeClr val="bg1">
                  <a:lumMod val="95000"/>
                </a:schemeClr>
              </a:solidFill>
              <a:latin typeface="Century Schoolbook" panose="02040604050505020304" pitchFamily="18" charset="0"/>
            </a:endParaRPr>
          </a:p>
        </p:txBody>
      </p:sp>
      <p:grpSp>
        <p:nvGrpSpPr>
          <p:cNvPr id="6" name="Group 5">
            <a:extLst>
              <a:ext uri="{FF2B5EF4-FFF2-40B4-BE49-F238E27FC236}">
                <a16:creationId xmlns:a16="http://schemas.microsoft.com/office/drawing/2014/main" id="{F30B073E-E9CF-EF9D-E5A7-3C6DC9DC69CA}"/>
              </a:ext>
            </a:extLst>
          </p:cNvPr>
          <p:cNvGrpSpPr/>
          <p:nvPr/>
        </p:nvGrpSpPr>
        <p:grpSpPr>
          <a:xfrm>
            <a:off x="9162080" y="1216024"/>
            <a:ext cx="1982391" cy="4425949"/>
            <a:chOff x="3676650" y="1879600"/>
            <a:chExt cx="1866900" cy="4425949"/>
          </a:xfrm>
        </p:grpSpPr>
        <p:sp>
          <p:nvSpPr>
            <p:cNvPr id="7" name="Rectangle: Top Corners One Rounded and One Snipped 6">
              <a:extLst>
                <a:ext uri="{FF2B5EF4-FFF2-40B4-BE49-F238E27FC236}">
                  <a16:creationId xmlns:a16="http://schemas.microsoft.com/office/drawing/2014/main" id="{8BDC7C0B-945F-5EA8-D555-98447C15185A}"/>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12" name="Freeform: Shape 11">
              <a:extLst>
                <a:ext uri="{FF2B5EF4-FFF2-40B4-BE49-F238E27FC236}">
                  <a16:creationId xmlns:a16="http://schemas.microsoft.com/office/drawing/2014/main" id="{10C469F1-85D5-A780-F90F-75980F71DAF7}"/>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13" name="Freeform: Shape 12">
              <a:extLst>
                <a:ext uri="{FF2B5EF4-FFF2-40B4-BE49-F238E27FC236}">
                  <a16:creationId xmlns:a16="http://schemas.microsoft.com/office/drawing/2014/main" id="{E12167A5-2873-5D06-9759-788BA9D9F078}"/>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14" name="TextBox 13">
              <a:extLst>
                <a:ext uri="{FF2B5EF4-FFF2-40B4-BE49-F238E27FC236}">
                  <a16:creationId xmlns:a16="http://schemas.microsoft.com/office/drawing/2014/main" id="{00C450D3-58F7-8158-BA59-F88128502403}"/>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04</a:t>
              </a:r>
              <a:endParaRPr lang="en-KE" sz="2800" dirty="0">
                <a:solidFill>
                  <a:schemeClr val="bg1"/>
                </a:solidFill>
                <a:latin typeface="Century Gothic" panose="020B0502020202020204" pitchFamily="34" charset="0"/>
              </a:endParaRPr>
            </a:p>
          </p:txBody>
        </p:sp>
        <p:sp>
          <p:nvSpPr>
            <p:cNvPr id="15" name="TextBox 14">
              <a:extLst>
                <a:ext uri="{FF2B5EF4-FFF2-40B4-BE49-F238E27FC236}">
                  <a16:creationId xmlns:a16="http://schemas.microsoft.com/office/drawing/2014/main" id="{29B0F812-E86C-54D7-8084-91F179336ED1}"/>
                </a:ext>
              </a:extLst>
            </p:cNvPr>
            <p:cNvSpPr txBox="1"/>
            <p:nvPr/>
          </p:nvSpPr>
          <p:spPr>
            <a:xfrm>
              <a:off x="3684270" y="2989481"/>
              <a:ext cx="1859280" cy="400110"/>
            </a:xfrm>
            <a:prstGeom prst="rect">
              <a:avLst/>
            </a:prstGeom>
            <a:noFill/>
          </p:spPr>
          <p:txBody>
            <a:bodyPr wrap="square" rtlCol="0">
              <a:spAutoFit/>
            </a:bodyPr>
            <a:lstStyle/>
            <a:p>
              <a:pPr algn="ctr"/>
              <a:r>
                <a:rPr lang="en-US" sz="2000" dirty="0">
                  <a:solidFill>
                    <a:srgbClr val="FFC000"/>
                  </a:solidFill>
                </a:rPr>
                <a:t>Distorts Culture</a:t>
              </a:r>
              <a:r>
                <a:rPr lang="en-US" dirty="0"/>
                <a:t> </a:t>
              </a:r>
              <a:endParaRPr lang="en-KE" dirty="0"/>
            </a:p>
          </p:txBody>
        </p:sp>
      </p:grpSp>
      <p:sp>
        <p:nvSpPr>
          <p:cNvPr id="30" name="TextBox 29">
            <a:extLst>
              <a:ext uri="{FF2B5EF4-FFF2-40B4-BE49-F238E27FC236}">
                <a16:creationId xmlns:a16="http://schemas.microsoft.com/office/drawing/2014/main" id="{B5172128-9BE7-4F00-A335-64A22129F892}"/>
              </a:ext>
            </a:extLst>
          </p:cNvPr>
          <p:cNvSpPr txBox="1"/>
          <p:nvPr/>
        </p:nvSpPr>
        <p:spPr>
          <a:xfrm>
            <a:off x="9273889" y="3238166"/>
            <a:ext cx="1758771" cy="1477328"/>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Embracing the Data-driven Culture is neglected with dirty data . </a:t>
            </a:r>
            <a:endParaRPr lang="en-KE" dirty="0">
              <a:solidFill>
                <a:schemeClr val="bg1">
                  <a:lumMod val="95000"/>
                </a:schemeClr>
              </a:solidFill>
              <a:latin typeface="Century Schoolbook" panose="02040604050505020304" pitchFamily="18" charset="0"/>
            </a:endParaRPr>
          </a:p>
        </p:txBody>
      </p:sp>
      <p:sp>
        <p:nvSpPr>
          <p:cNvPr id="31" name="TextBox 30">
            <a:extLst>
              <a:ext uri="{FF2B5EF4-FFF2-40B4-BE49-F238E27FC236}">
                <a16:creationId xmlns:a16="http://schemas.microsoft.com/office/drawing/2014/main" id="{36DA4C14-E056-023F-9F41-B000ADC62DC8}"/>
              </a:ext>
            </a:extLst>
          </p:cNvPr>
          <p:cNvSpPr txBox="1"/>
          <p:nvPr/>
        </p:nvSpPr>
        <p:spPr>
          <a:xfrm>
            <a:off x="6161744" y="3238182"/>
            <a:ext cx="1837422" cy="1477328"/>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Fixing dirty data takes time to restore the required data validity. </a:t>
            </a:r>
            <a:endParaRPr lang="en-KE" dirty="0">
              <a:solidFill>
                <a:schemeClr val="bg1">
                  <a:lumMod val="95000"/>
                </a:schemeClr>
              </a:solidFill>
              <a:latin typeface="Century Schoolbook" panose="02040604050505020304" pitchFamily="18" charset="0"/>
            </a:endParaRPr>
          </a:p>
        </p:txBody>
      </p:sp>
    </p:spTree>
    <p:extLst>
      <p:ext uri="{BB962C8B-B14F-4D97-AF65-F5344CB8AC3E}">
        <p14:creationId xmlns:p14="http://schemas.microsoft.com/office/powerpoint/2010/main" val="77241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12A8E17-7CCD-4A13-A6BB-4FD751B068C3}"/>
              </a:ext>
            </a:extLst>
          </p:cNvPr>
          <p:cNvSpPr txBox="1">
            <a:spLocks/>
          </p:cNvSpPr>
          <p:nvPr/>
        </p:nvSpPr>
        <p:spPr>
          <a:xfrm>
            <a:off x="1095375" y="1730502"/>
            <a:ext cx="10271502" cy="31843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i="0" dirty="0">
              <a:solidFill>
                <a:srgbClr val="1B2031"/>
              </a:solidFill>
              <a:effectLst/>
            </a:endParaRPr>
          </a:p>
          <a:p>
            <a:endParaRPr lang="en-US" i="0" dirty="0">
              <a:solidFill>
                <a:srgbClr val="1B2031"/>
              </a:solidFill>
              <a:effectLst/>
            </a:endParaRPr>
          </a:p>
          <a:p>
            <a:endParaRPr lang="en-KE" dirty="0"/>
          </a:p>
        </p:txBody>
      </p:sp>
      <p:sp>
        <p:nvSpPr>
          <p:cNvPr id="3" name="TextBox 2">
            <a:extLst>
              <a:ext uri="{FF2B5EF4-FFF2-40B4-BE49-F238E27FC236}">
                <a16:creationId xmlns:a16="http://schemas.microsoft.com/office/drawing/2014/main" id="{01A04D11-F00B-4259-9493-4B4F5833E7DF}"/>
              </a:ext>
            </a:extLst>
          </p:cNvPr>
          <p:cNvSpPr txBox="1"/>
          <p:nvPr/>
        </p:nvSpPr>
        <p:spPr>
          <a:xfrm>
            <a:off x="1990725" y="753129"/>
            <a:ext cx="9277350" cy="523220"/>
          </a:xfrm>
          <a:prstGeom prst="rect">
            <a:avLst/>
          </a:prstGeom>
          <a:noFill/>
        </p:spPr>
        <p:txBody>
          <a:bodyPr wrap="square" rtlCol="0">
            <a:spAutoFit/>
          </a:bodyPr>
          <a:lstStyle/>
          <a:p>
            <a:r>
              <a:rPr lang="en-US" sz="2800" dirty="0"/>
              <a:t>What is Data Cleaning?</a:t>
            </a:r>
            <a:endParaRPr lang="en-KE" sz="2800" dirty="0"/>
          </a:p>
        </p:txBody>
      </p:sp>
      <p:sp>
        <p:nvSpPr>
          <p:cNvPr id="4" name="TextBox 3">
            <a:extLst>
              <a:ext uri="{FF2B5EF4-FFF2-40B4-BE49-F238E27FC236}">
                <a16:creationId xmlns:a16="http://schemas.microsoft.com/office/drawing/2014/main" id="{DA11CB2C-6869-4FE8-BBE3-C3984986540E}"/>
              </a:ext>
            </a:extLst>
          </p:cNvPr>
          <p:cNvSpPr txBox="1"/>
          <p:nvPr/>
        </p:nvSpPr>
        <p:spPr>
          <a:xfrm>
            <a:off x="2078226" y="1858822"/>
            <a:ext cx="8305800" cy="1065676"/>
          </a:xfrm>
          <a:prstGeom prst="rect">
            <a:avLst/>
          </a:prstGeom>
          <a:noFill/>
        </p:spPr>
        <p:txBody>
          <a:bodyPr wrap="square" rtlCol="0">
            <a:spAutoFit/>
          </a:bodyPr>
          <a:lstStyle/>
          <a:p>
            <a:pPr>
              <a:lnSpc>
                <a:spcPct val="107000"/>
              </a:lnSpc>
              <a:spcAft>
                <a:spcPts val="800"/>
              </a:spcAft>
            </a:pPr>
            <a:r>
              <a:rPr lang="en-KE" sz="2000" dirty="0">
                <a:effectLst/>
                <a:latin typeface="Arial" panose="020B0604020202020204" pitchFamily="34" charset="0"/>
                <a:ea typeface="Calibri" panose="020F0502020204030204" pitchFamily="34" charset="0"/>
                <a:cs typeface="Arial" panose="020B0604020202020204" pitchFamily="34" charset="0"/>
              </a:rPr>
              <a:t>Data cleaning, also called data cleansing or scrubbing, deals with detecting and removing errors and inconsistencies from data to improve the quality of data</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en-KE"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5E65E6-E798-44FE-AF6F-7E95F3059BD2}"/>
              </a:ext>
            </a:extLst>
          </p:cNvPr>
          <p:cNvSpPr txBox="1"/>
          <p:nvPr/>
        </p:nvSpPr>
        <p:spPr>
          <a:xfrm>
            <a:off x="2078226" y="3675739"/>
            <a:ext cx="8305800" cy="1015663"/>
          </a:xfrm>
          <a:prstGeom prst="rect">
            <a:avLst/>
          </a:prstGeom>
          <a:noFill/>
        </p:spPr>
        <p:txBody>
          <a:bodyPr wrap="square" rtlCol="0">
            <a:spAutoFit/>
          </a:bodyPr>
          <a:lstStyle/>
          <a:p>
            <a:r>
              <a:rPr lang="en-KE" sz="2000" dirty="0">
                <a:effectLst/>
                <a:latin typeface="Arial" panose="020B0604020202020204" pitchFamily="34" charset="0"/>
                <a:ea typeface="Calibri" panose="020F0502020204030204" pitchFamily="34" charset="0"/>
                <a:cs typeface="Arial" panose="020B0604020202020204" pitchFamily="34" charset="0"/>
              </a:rPr>
              <a:t>Data cleaning is the process of ensuring that your data is correct, consistent, and usable.</a:t>
            </a:r>
          </a:p>
          <a:p>
            <a:r>
              <a:rPr lang="en-US" sz="2000" b="0" i="0" dirty="0">
                <a:solidFill>
                  <a:srgbClr val="222222"/>
                </a:solidFill>
                <a:effectLst/>
                <a:latin typeface="Arial" panose="020B0604020202020204" pitchFamily="34" charset="0"/>
                <a:cs typeface="Arial" panose="020B0604020202020204" pitchFamily="34" charset="0"/>
              </a:rPr>
              <a:t>. </a:t>
            </a:r>
            <a:endParaRPr lang="en-KE" sz="2000" dirty="0">
              <a:latin typeface="Arial" panose="020B0604020202020204" pitchFamily="34" charset="0"/>
              <a:cs typeface="Arial" panose="020B0604020202020204" pitchFamily="34" charset="0"/>
            </a:endParaRPr>
          </a:p>
        </p:txBody>
      </p:sp>
      <p:pic>
        <p:nvPicPr>
          <p:cNvPr id="8" name="Graphic 7" descr="Target outline">
            <a:extLst>
              <a:ext uri="{FF2B5EF4-FFF2-40B4-BE49-F238E27FC236}">
                <a16:creationId xmlns:a16="http://schemas.microsoft.com/office/drawing/2014/main" id="{C6242DA1-144D-4465-9017-F94BD9BFBD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2347" y="1858821"/>
            <a:ext cx="457767" cy="457767"/>
          </a:xfrm>
          <a:prstGeom prst="rect">
            <a:avLst/>
          </a:prstGeom>
        </p:spPr>
      </p:pic>
      <p:pic>
        <p:nvPicPr>
          <p:cNvPr id="9" name="Graphic 8" descr="Target outline">
            <a:extLst>
              <a:ext uri="{FF2B5EF4-FFF2-40B4-BE49-F238E27FC236}">
                <a16:creationId xmlns:a16="http://schemas.microsoft.com/office/drawing/2014/main" id="{B643B807-6E53-48AC-A310-F1F790C37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2346" y="3717246"/>
            <a:ext cx="457768" cy="457768"/>
          </a:xfrm>
          <a:prstGeom prst="rect">
            <a:avLst/>
          </a:prstGeom>
        </p:spPr>
      </p:pic>
      <p:pic>
        <p:nvPicPr>
          <p:cNvPr id="10" name="Picture 9" descr="Icon&#10;&#10;Description automatically generated">
            <a:extLst>
              <a:ext uri="{FF2B5EF4-FFF2-40B4-BE49-F238E27FC236}">
                <a16:creationId xmlns:a16="http://schemas.microsoft.com/office/drawing/2014/main" id="{FA057223-1B93-F7FA-7760-E72991EB7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766" y="753129"/>
            <a:ext cx="523220" cy="523220"/>
          </a:xfrm>
          <a:prstGeom prst="rect">
            <a:avLst/>
          </a:prstGeom>
        </p:spPr>
      </p:pic>
    </p:spTree>
    <p:extLst>
      <p:ext uri="{BB962C8B-B14F-4D97-AF65-F5344CB8AC3E}">
        <p14:creationId xmlns:p14="http://schemas.microsoft.com/office/powerpoint/2010/main" val="299515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12A8E17-7CCD-4A13-A6BB-4FD751B068C3}"/>
              </a:ext>
            </a:extLst>
          </p:cNvPr>
          <p:cNvSpPr txBox="1">
            <a:spLocks/>
          </p:cNvSpPr>
          <p:nvPr/>
        </p:nvSpPr>
        <p:spPr>
          <a:xfrm>
            <a:off x="1095375" y="1720977"/>
            <a:ext cx="10271502" cy="31843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i="0" dirty="0">
              <a:solidFill>
                <a:srgbClr val="1B2031"/>
              </a:solidFill>
              <a:effectLst/>
            </a:endParaRPr>
          </a:p>
          <a:p>
            <a:endParaRPr lang="en-US" i="0" dirty="0">
              <a:solidFill>
                <a:srgbClr val="1B2031"/>
              </a:solidFill>
              <a:effectLst/>
            </a:endParaRPr>
          </a:p>
          <a:p>
            <a:endParaRPr lang="en-KE" dirty="0"/>
          </a:p>
        </p:txBody>
      </p:sp>
      <p:sp>
        <p:nvSpPr>
          <p:cNvPr id="5" name="TextBox 4">
            <a:extLst>
              <a:ext uri="{FF2B5EF4-FFF2-40B4-BE49-F238E27FC236}">
                <a16:creationId xmlns:a16="http://schemas.microsoft.com/office/drawing/2014/main" id="{7C8C47EB-D6D8-498E-91F8-FB0E29DF6723}"/>
              </a:ext>
            </a:extLst>
          </p:cNvPr>
          <p:cNvSpPr txBox="1"/>
          <p:nvPr/>
        </p:nvSpPr>
        <p:spPr>
          <a:xfrm>
            <a:off x="2689860" y="730393"/>
            <a:ext cx="6197600" cy="461665"/>
          </a:xfrm>
          <a:prstGeom prst="rect">
            <a:avLst/>
          </a:prstGeom>
          <a:noFill/>
        </p:spPr>
        <p:txBody>
          <a:bodyPr wrap="square" rtlCol="0">
            <a:spAutoFit/>
          </a:bodyPr>
          <a:lstStyle/>
          <a:p>
            <a:r>
              <a:rPr lang="en-US" sz="2400" dirty="0"/>
              <a:t>How to do Data cleaning?</a:t>
            </a:r>
            <a:endParaRPr lang="en-KE" sz="2400" dirty="0"/>
          </a:p>
        </p:txBody>
      </p:sp>
      <p:pic>
        <p:nvPicPr>
          <p:cNvPr id="6" name="Graphic 5" descr="Document outline">
            <a:extLst>
              <a:ext uri="{FF2B5EF4-FFF2-40B4-BE49-F238E27FC236}">
                <a16:creationId xmlns:a16="http://schemas.microsoft.com/office/drawing/2014/main" id="{005D7816-7F74-4F29-A122-44C03981A7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9085" y="586755"/>
            <a:ext cx="601345" cy="601345"/>
          </a:xfrm>
          <a:prstGeom prst="rect">
            <a:avLst/>
          </a:prstGeom>
        </p:spPr>
      </p:pic>
      <p:sp>
        <p:nvSpPr>
          <p:cNvPr id="7" name="TextBox 6">
            <a:extLst>
              <a:ext uri="{FF2B5EF4-FFF2-40B4-BE49-F238E27FC236}">
                <a16:creationId xmlns:a16="http://schemas.microsoft.com/office/drawing/2014/main" id="{8144BE61-7D6E-497D-BA5C-997355D800CD}"/>
              </a:ext>
            </a:extLst>
          </p:cNvPr>
          <p:cNvSpPr txBox="1"/>
          <p:nvPr/>
        </p:nvSpPr>
        <p:spPr>
          <a:xfrm>
            <a:off x="527427" y="1586581"/>
            <a:ext cx="10725150" cy="345318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Getting rid of unwanted observations</a:t>
            </a:r>
            <a:r>
              <a:rPr lang="en-KE" sz="1800" dirty="0">
                <a:effectLst/>
                <a:latin typeface="Calibri" panose="020F0502020204030204" pitchFamily="34" charset="0"/>
                <a:ea typeface="Calibri" panose="020F0502020204030204" pitchFamily="34" charset="0"/>
                <a:cs typeface="Times New Roman" panose="02020603050405020304" pitchFamily="18" charset="0"/>
              </a:rPr>
              <a:t>: Removing observations that aren’t relevant to the problem you’re trying to solve.</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Unifying the data structure:</a:t>
            </a:r>
            <a:r>
              <a:rPr lang="en-KE" sz="1800" dirty="0">
                <a:effectLst/>
                <a:latin typeface="Calibri" panose="020F0502020204030204" pitchFamily="34" charset="0"/>
                <a:ea typeface="Calibri" panose="020F0502020204030204" pitchFamily="34" charset="0"/>
                <a:cs typeface="Times New Roman" panose="02020603050405020304" pitchFamily="18" charset="0"/>
              </a:rPr>
              <a:t> You’ll need to ensure data from different sources is consistent by mapping it to a unified underlying structure.</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Standardizing your data:</a:t>
            </a:r>
            <a:r>
              <a:rPr lang="en-KE" sz="1800" dirty="0">
                <a:effectLst/>
                <a:latin typeface="Calibri" panose="020F0502020204030204" pitchFamily="34" charset="0"/>
                <a:ea typeface="Calibri" panose="020F0502020204030204" pitchFamily="34" charset="0"/>
                <a:cs typeface="Times New Roman" panose="02020603050405020304" pitchFamily="18" charset="0"/>
              </a:rPr>
              <a:t> This involves things like ensuring the numerical observations in your dataset use the same unit of measurement.</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Removing unwanted outliers:</a:t>
            </a:r>
            <a:r>
              <a:rPr lang="en-KE" sz="1800" dirty="0">
                <a:effectLst/>
                <a:latin typeface="Calibri" panose="020F0502020204030204" pitchFamily="34" charset="0"/>
                <a:ea typeface="Calibri" panose="020F0502020204030204" pitchFamily="34" charset="0"/>
                <a:cs typeface="Times New Roman" panose="02020603050405020304" pitchFamily="18" charset="0"/>
              </a:rPr>
              <a:t> Outliers can be useful, but if they’re erroneous they’ll skew the results of your analysis. You’ll need to make a judgment call about which outliers to keep and which to remove.</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Fixing cross-set data errors:</a:t>
            </a:r>
            <a:r>
              <a:rPr lang="en-KE" sz="1800" dirty="0">
                <a:effectLst/>
                <a:latin typeface="Calibri" panose="020F0502020204030204" pitchFamily="34" charset="0"/>
                <a:ea typeface="Calibri" panose="020F0502020204030204" pitchFamily="34" charset="0"/>
                <a:cs typeface="Times New Roman" panose="02020603050405020304" pitchFamily="18" charset="0"/>
              </a:rPr>
              <a:t> Data rarely comes from a single source; ensuring that different data sources don’t contradict each other is vital.</a:t>
            </a:r>
          </a:p>
        </p:txBody>
      </p:sp>
      <p:sp>
        <p:nvSpPr>
          <p:cNvPr id="8" name="Rectangle 7">
            <a:extLst>
              <a:ext uri="{FF2B5EF4-FFF2-40B4-BE49-F238E27FC236}">
                <a16:creationId xmlns:a16="http://schemas.microsoft.com/office/drawing/2014/main" id="{7B978858-91DF-4DEA-BDBC-02F001FCC451}"/>
              </a:ext>
            </a:extLst>
          </p:cNvPr>
          <p:cNvSpPr/>
          <p:nvPr/>
        </p:nvSpPr>
        <p:spPr>
          <a:xfrm>
            <a:off x="0" y="6105524"/>
            <a:ext cx="12192000" cy="29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128160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12A8E17-7CCD-4A13-A6BB-4FD751B068C3}"/>
              </a:ext>
            </a:extLst>
          </p:cNvPr>
          <p:cNvSpPr txBox="1">
            <a:spLocks/>
          </p:cNvSpPr>
          <p:nvPr/>
        </p:nvSpPr>
        <p:spPr>
          <a:xfrm>
            <a:off x="1095375" y="1720977"/>
            <a:ext cx="10271502" cy="31843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i="0" dirty="0">
              <a:solidFill>
                <a:srgbClr val="1B2031"/>
              </a:solidFill>
              <a:effectLst/>
            </a:endParaRPr>
          </a:p>
          <a:p>
            <a:endParaRPr lang="en-US" i="0" dirty="0">
              <a:solidFill>
                <a:srgbClr val="1B2031"/>
              </a:solidFill>
              <a:effectLst/>
            </a:endParaRPr>
          </a:p>
          <a:p>
            <a:endParaRPr lang="en-KE" dirty="0"/>
          </a:p>
        </p:txBody>
      </p:sp>
      <p:sp>
        <p:nvSpPr>
          <p:cNvPr id="5" name="TextBox 4">
            <a:extLst>
              <a:ext uri="{FF2B5EF4-FFF2-40B4-BE49-F238E27FC236}">
                <a16:creationId xmlns:a16="http://schemas.microsoft.com/office/drawing/2014/main" id="{7C8C47EB-D6D8-498E-91F8-FB0E29DF6723}"/>
              </a:ext>
            </a:extLst>
          </p:cNvPr>
          <p:cNvSpPr txBox="1"/>
          <p:nvPr/>
        </p:nvSpPr>
        <p:spPr>
          <a:xfrm>
            <a:off x="2689860" y="730393"/>
            <a:ext cx="6197600" cy="461665"/>
          </a:xfrm>
          <a:prstGeom prst="rect">
            <a:avLst/>
          </a:prstGeom>
          <a:noFill/>
        </p:spPr>
        <p:txBody>
          <a:bodyPr wrap="square" rtlCol="0">
            <a:spAutoFit/>
          </a:bodyPr>
          <a:lstStyle/>
          <a:p>
            <a:r>
              <a:rPr lang="en-US" sz="2400" dirty="0"/>
              <a:t>How to do Data cleaning</a:t>
            </a:r>
            <a:endParaRPr lang="en-KE" sz="2400" dirty="0"/>
          </a:p>
        </p:txBody>
      </p:sp>
      <p:pic>
        <p:nvPicPr>
          <p:cNvPr id="6" name="Graphic 5" descr="Document outline">
            <a:extLst>
              <a:ext uri="{FF2B5EF4-FFF2-40B4-BE49-F238E27FC236}">
                <a16:creationId xmlns:a16="http://schemas.microsoft.com/office/drawing/2014/main" id="{005D7816-7F74-4F29-A122-44C03981A7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9085" y="586755"/>
            <a:ext cx="601345" cy="601345"/>
          </a:xfrm>
          <a:prstGeom prst="rect">
            <a:avLst/>
          </a:prstGeom>
        </p:spPr>
      </p:pic>
      <p:sp>
        <p:nvSpPr>
          <p:cNvPr id="7" name="TextBox 6">
            <a:extLst>
              <a:ext uri="{FF2B5EF4-FFF2-40B4-BE49-F238E27FC236}">
                <a16:creationId xmlns:a16="http://schemas.microsoft.com/office/drawing/2014/main" id="{8144BE61-7D6E-497D-BA5C-997355D800CD}"/>
              </a:ext>
            </a:extLst>
          </p:cNvPr>
          <p:cNvSpPr txBox="1"/>
          <p:nvPr/>
        </p:nvSpPr>
        <p:spPr>
          <a:xfrm>
            <a:off x="527427" y="1323975"/>
            <a:ext cx="10839450" cy="4148508"/>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Resolving type conversion and syntax errors:</a:t>
            </a:r>
            <a:r>
              <a:rPr lang="en-KE" sz="1800" dirty="0">
                <a:effectLst/>
                <a:latin typeface="Calibri" panose="020F0502020204030204" pitchFamily="34" charset="0"/>
                <a:ea typeface="Calibri" panose="020F0502020204030204" pitchFamily="34" charset="0"/>
                <a:cs typeface="Times New Roman" panose="02020603050405020304" pitchFamily="18" charset="0"/>
              </a:rPr>
              <a:t> This involves things like removing whitespace, checking for spelling mistakes, or simply ensuring data is categorized correctly. For instance, are number fields properly labelled as numerical data?</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Dealing with missing data:</a:t>
            </a:r>
            <a:r>
              <a:rPr lang="en-KE" sz="1800" dirty="0">
                <a:effectLst/>
                <a:latin typeface="Calibri" panose="020F0502020204030204" pitchFamily="34" charset="0"/>
                <a:ea typeface="Calibri" panose="020F0502020204030204" pitchFamily="34" charset="0"/>
                <a:cs typeface="Times New Roman" panose="02020603050405020304" pitchFamily="18" charset="0"/>
              </a:rPr>
              <a:t> If there are gaps in your data, what effect will this have? You might choose to remove associated entries, guess missing values, or simply flag them so you can measure their impact </a:t>
            </a:r>
            <a:r>
              <a:rPr lang="en-US" sz="1800" dirty="0">
                <a:effectLst/>
                <a:latin typeface="Calibri" panose="020F0502020204030204" pitchFamily="34" charset="0"/>
                <a:ea typeface="Calibri" panose="020F0502020204030204" pitchFamily="34" charset="0"/>
                <a:cs typeface="Times New Roman" panose="02020603050405020304" pitchFamily="18" charset="0"/>
              </a:rPr>
              <a:t>later</a:t>
            </a:r>
            <a:r>
              <a:rPr lang="en-KE"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Remove Oversample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 </a:t>
            </a:r>
            <a:r>
              <a:rPr lang="en-KE" sz="1800" dirty="0">
                <a:effectLst/>
                <a:latin typeface="Calibri" panose="020F0502020204030204" pitchFamily="34" charset="0"/>
                <a:ea typeface="Calibri" panose="020F0502020204030204" pitchFamily="34" charset="0"/>
                <a:cs typeface="Times New Roman" panose="02020603050405020304" pitchFamily="18" charset="0"/>
              </a:rPr>
              <a:t>This is </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that was not expected in the collection phase</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Remove Nonsense Answers and Unreadable Data: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KE" sz="1800" dirty="0">
                <a:effectLst/>
                <a:latin typeface="Calibri" panose="020F0502020204030204" pitchFamily="34" charset="0"/>
                <a:ea typeface="Calibri" panose="020F0502020204030204" pitchFamily="34" charset="0"/>
                <a:cs typeface="Times New Roman" panose="02020603050405020304" pitchFamily="18" charset="0"/>
              </a:rPr>
              <a:t>This is </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that was collected but does not add value to the data.</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dirty="0">
                <a:effectLst/>
                <a:latin typeface="Calibri" panose="020F0502020204030204" pitchFamily="34" charset="0"/>
                <a:ea typeface="Calibri" panose="020F0502020204030204" pitchFamily="34" charset="0"/>
                <a:cs typeface="Times New Roman" panose="02020603050405020304" pitchFamily="18" charset="0"/>
              </a:rPr>
              <a:t>Validating your data:</a:t>
            </a:r>
            <a:r>
              <a:rPr lang="en-KE" sz="1800" dirty="0">
                <a:effectLst/>
                <a:latin typeface="Calibri" panose="020F0502020204030204" pitchFamily="34" charset="0"/>
                <a:ea typeface="Calibri" panose="020F0502020204030204" pitchFamily="34" charset="0"/>
                <a:cs typeface="Times New Roman" panose="02020603050405020304" pitchFamily="18" charset="0"/>
              </a:rPr>
              <a:t> This is the final step of the process. It usually involves executing scripts that check if you’ve carried out all the other steps of the process correctly. You’ll often have to go back and repeat some of the earlier steps.</a:t>
            </a:r>
          </a:p>
          <a:p>
            <a:pPr marL="342900" lvl="0" indent="-342900">
              <a:lnSpc>
                <a:spcPct val="107000"/>
              </a:lnSpc>
              <a:spcAft>
                <a:spcPts val="800"/>
              </a:spcAft>
              <a:buSzPts val="1000"/>
              <a:buFont typeface="Symbol" panose="05050102010706020507" pitchFamily="18" charset="2"/>
              <a:buChar char=""/>
              <a:tabLst>
                <a:tab pos="457200" algn="l"/>
              </a:tabLst>
            </a:pP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7B978858-91DF-4DEA-BDBC-02F001FCC451}"/>
              </a:ext>
            </a:extLst>
          </p:cNvPr>
          <p:cNvSpPr/>
          <p:nvPr/>
        </p:nvSpPr>
        <p:spPr>
          <a:xfrm>
            <a:off x="0" y="6105524"/>
            <a:ext cx="12192000" cy="29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30053934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95F91C1D0B0645A29022DB6BF665F2" ma:contentTypeVersion="13" ma:contentTypeDescription="Create a new document." ma:contentTypeScope="" ma:versionID="7649d56a6e459f60f619c318baee2b7f">
  <xsd:schema xmlns:xsd="http://www.w3.org/2001/XMLSchema" xmlns:xs="http://www.w3.org/2001/XMLSchema" xmlns:p="http://schemas.microsoft.com/office/2006/metadata/properties" xmlns:ns3="548d01a6-732c-4bf2-b934-b0bf7ec0c694" xmlns:ns4="01d60f8d-dd28-4066-9892-c8aa436def55" targetNamespace="http://schemas.microsoft.com/office/2006/metadata/properties" ma:root="true" ma:fieldsID="3fddcf3e7fd9c6e5feeb7d63c4985d00" ns3:_="" ns4:_="">
    <xsd:import namespace="548d01a6-732c-4bf2-b934-b0bf7ec0c694"/>
    <xsd:import namespace="01d60f8d-dd28-4066-9892-c8aa436def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d01a6-732c-4bf2-b934-b0bf7ec0c69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d60f8d-dd28-4066-9892-c8aa436def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11F8D0-73F0-454E-897F-8A3B40DD3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d01a6-732c-4bf2-b934-b0bf7ec0c694"/>
    <ds:schemaRef ds:uri="01d60f8d-dd28-4066-9892-c8aa436def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D6158C-BF24-4F5A-B3F1-30CFD0CDB84E}">
  <ds:schemaRefs>
    <ds:schemaRef ds:uri="http://schemas.microsoft.com/sharepoint/v3/contenttype/forms"/>
  </ds:schemaRefs>
</ds:datastoreItem>
</file>

<file path=customXml/itemProps3.xml><?xml version="1.0" encoding="utf-8"?>
<ds:datastoreItem xmlns:ds="http://schemas.openxmlformats.org/officeDocument/2006/customXml" ds:itemID="{A8339CA8-825F-4198-B009-44FB7536FDF9}">
  <ds:schemaRefs>
    <ds:schemaRef ds:uri="http://schemas.microsoft.com/office/2006/documentManagement/types"/>
    <ds:schemaRef ds:uri="http://purl.org/dc/elements/1.1/"/>
    <ds:schemaRef ds:uri="http://schemas.microsoft.com/office/2006/metadata/properties"/>
    <ds:schemaRef ds:uri="http://purl.org/dc/dcmitype/"/>
    <ds:schemaRef ds:uri="548d01a6-732c-4bf2-b934-b0bf7ec0c694"/>
    <ds:schemaRef ds:uri="http://schemas.openxmlformats.org/package/2006/metadata/core-properties"/>
    <ds:schemaRef ds:uri="http://schemas.microsoft.com/office/infopath/2007/PartnerControls"/>
    <ds:schemaRef ds:uri="http://www.w3.org/XML/1998/namespace"/>
    <ds:schemaRef ds:uri="01d60f8d-dd28-4066-9892-c8aa436def5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4828</TotalTime>
  <Words>827</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Bookman Old Style</vt:lpstr>
      <vt:lpstr>Calibri</vt:lpstr>
      <vt:lpstr>Cambria Math</vt:lpstr>
      <vt:lpstr>Century Gothic</vt:lpstr>
      <vt:lpstr>Century Schoolbook</vt:lpstr>
      <vt:lpstr>Franklin Gothic Book</vt:lpstr>
      <vt:lpstr>Symbol</vt:lpstr>
      <vt:lpstr>1_RetrospectVTI</vt:lpstr>
      <vt:lpstr>DATA CLEANING</vt:lpstr>
      <vt:lpstr>PowerPoint Presentation</vt:lpstr>
      <vt:lpstr>TODAYS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‘With Data, “the sooner the better” is always the best answer.’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Derrick Muiru (MEA)</dc:creator>
  <cp:lastModifiedBy>Derrick Muiru</cp:lastModifiedBy>
  <cp:revision>4</cp:revision>
  <dcterms:created xsi:type="dcterms:W3CDTF">2021-09-10T09:24:48Z</dcterms:created>
  <dcterms:modified xsi:type="dcterms:W3CDTF">2022-10-31T07:10:25Z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637e5cc-ed1f-4ad6-a881-35c0f1c6f3d8_Enabled">
    <vt:lpwstr>true</vt:lpwstr>
  </property>
  <property fmtid="{D5CDD505-2E9C-101B-9397-08002B2CF9AE}" pid="3" name="MSIP_Label_4637e5cc-ed1f-4ad6-a881-35c0f1c6f3d8_SetDate">
    <vt:lpwstr>2022-10-24T08:33:57Z</vt:lpwstr>
  </property>
  <property fmtid="{D5CDD505-2E9C-101B-9397-08002B2CF9AE}" pid="4" name="MSIP_Label_4637e5cc-ed1f-4ad6-a881-35c0f1c6f3d8_Method">
    <vt:lpwstr>Standard</vt:lpwstr>
  </property>
  <property fmtid="{D5CDD505-2E9C-101B-9397-08002B2CF9AE}" pid="5" name="MSIP_Label_4637e5cc-ed1f-4ad6-a881-35c0f1c6f3d8_Name">
    <vt:lpwstr>General</vt:lpwstr>
  </property>
  <property fmtid="{D5CDD505-2E9C-101B-9397-08002B2CF9AE}" pid="6" name="MSIP_Label_4637e5cc-ed1f-4ad6-a881-35c0f1c6f3d8_SiteId">
    <vt:lpwstr>e3cf3c98-a978-465f-8254-9d541eeea73c</vt:lpwstr>
  </property>
  <property fmtid="{D5CDD505-2E9C-101B-9397-08002B2CF9AE}" pid="7" name="MSIP_Label_4637e5cc-ed1f-4ad6-a881-35c0f1c6f3d8_ActionId">
    <vt:lpwstr>c15d07d8-2b0f-49f3-ab71-ea6dbc589de8</vt:lpwstr>
  </property>
  <property fmtid="{D5CDD505-2E9C-101B-9397-08002B2CF9AE}" pid="8" name="MSIP_Label_4637e5cc-ed1f-4ad6-a881-35c0f1c6f3d8_ContentBits">
    <vt:lpwstr>0</vt:lpwstr>
  </property>
</Properties>
</file>