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65" r:id="rId5"/>
    <p:sldId id="257" r:id="rId6"/>
    <p:sldId id="273" r:id="rId7"/>
    <p:sldId id="263" r:id="rId8"/>
    <p:sldId id="266" r:id="rId9"/>
    <p:sldId id="262" r:id="rId10"/>
    <p:sldId id="267" r:id="rId11"/>
    <p:sldId id="274" r:id="rId12"/>
    <p:sldId id="276" r:id="rId13"/>
    <p:sldId id="270" r:id="rId14"/>
    <p:sldId id="264" r:id="rId15"/>
    <p:sldId id="279" r:id="rId16"/>
    <p:sldId id="280" r:id="rId17"/>
    <p:sldId id="281" r:id="rId18"/>
    <p:sldId id="278" r:id="rId19"/>
    <p:sldId id="260" r:id="rId20"/>
    <p:sldId id="259" r:id="rId21"/>
    <p:sldId id="271" r:id="rId22"/>
    <p:sldId id="258"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snapToGrid="0">
      <p:cViewPr varScale="1">
        <p:scale>
          <a:sx n="67" d="100"/>
          <a:sy n="67" d="100"/>
        </p:scale>
        <p:origin x="568"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9/9/2021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9/9/2021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svg"/><Relationship Id="rId3" Type="http://schemas.openxmlformats.org/officeDocument/2006/relationships/image" Target="../media/image20.svg"/><Relationship Id="rId7" Type="http://schemas.openxmlformats.org/officeDocument/2006/relationships/image" Target="../media/image24.svg"/><Relationship Id="rId12" Type="http://schemas.openxmlformats.org/officeDocument/2006/relationships/image" Target="../media/image29.png"/><Relationship Id="rId17" Type="http://schemas.openxmlformats.org/officeDocument/2006/relationships/image" Target="../media/image34.svg"/><Relationship Id="rId2" Type="http://schemas.openxmlformats.org/officeDocument/2006/relationships/image" Target="../media/image19.png"/><Relationship Id="rId16"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8.svg"/><Relationship Id="rId5" Type="http://schemas.openxmlformats.org/officeDocument/2006/relationships/image" Target="../media/image22.svg"/><Relationship Id="rId15" Type="http://schemas.openxmlformats.org/officeDocument/2006/relationships/image" Target="../media/image32.sv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svg"/><Relationship Id="rId14"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www.explorium.ai/free-trial-thank-you/?submissionGuid=e33ab1f7-131e-4834-a4e5-b9a6ab7266b6" TargetMode="External"/><Relationship Id="rId1" Type="http://schemas.openxmlformats.org/officeDocument/2006/relationships/slideLayout" Target="../slideLayouts/slideLayout6.xml"/><Relationship Id="rId4" Type="http://schemas.openxmlformats.org/officeDocument/2006/relationships/image" Target="../media/image36.svg"/></Relationships>
</file>

<file path=ppt/slides/_rels/slide16.xml.rels><?xml version="1.0" encoding="UTF-8" standalone="yes"?>
<Relationships xmlns="http://schemas.openxmlformats.org/package/2006/relationships"><Relationship Id="rId3" Type="http://schemas.openxmlformats.org/officeDocument/2006/relationships/hyperlink" Target="https://www.mockaroo.com/" TargetMode="External"/><Relationship Id="rId2" Type="http://schemas.openxmlformats.org/officeDocument/2006/relationships/hyperlink" Target="https://www.youtube.com/watch?v=GmW4F6MHqqs&amp;t=1505s" TargetMode="External"/><Relationship Id="rId1" Type="http://schemas.openxmlformats.org/officeDocument/2006/relationships/slideLayout" Target="../slideLayouts/slideLayout3.xml"/><Relationship Id="rId6" Type="http://schemas.openxmlformats.org/officeDocument/2006/relationships/hyperlink" Target="https://www.surveymonkey.com/dashboard/" TargetMode="External"/><Relationship Id="rId5" Type="http://schemas.openxmlformats.org/officeDocument/2006/relationships/hyperlink" Target="https://www.surveycto.com/" TargetMode="External"/><Relationship Id="rId4" Type="http://schemas.openxmlformats.org/officeDocument/2006/relationships/hyperlink" Target="https://www.kobotoolbox.org/"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data.gov/" TargetMode="External"/><Relationship Id="rId3" Type="http://schemas.openxmlformats.org/officeDocument/2006/relationships/hyperlink" Target="https://data.world/" TargetMode="External"/><Relationship Id="rId7" Type="http://schemas.openxmlformats.org/officeDocument/2006/relationships/hyperlink" Target="https://www.opendata.go.ke/" TargetMode="External"/><Relationship Id="rId2" Type="http://schemas.openxmlformats.org/officeDocument/2006/relationships/hyperlink" Target="https://github.com/" TargetMode="External"/><Relationship Id="rId1" Type="http://schemas.openxmlformats.org/officeDocument/2006/relationships/slideLayout" Target="../slideLayouts/slideLayout1.xml"/><Relationship Id="rId6" Type="http://schemas.openxmlformats.org/officeDocument/2006/relationships/hyperlink" Target="https://zindi.africa/competitions" TargetMode="External"/><Relationship Id="rId11" Type="http://schemas.openxmlformats.org/officeDocument/2006/relationships/image" Target="../media/image38.svg"/><Relationship Id="rId5" Type="http://schemas.openxmlformats.org/officeDocument/2006/relationships/hyperlink" Target="https://www.kaggle.com/" TargetMode="External"/><Relationship Id="rId10" Type="http://schemas.openxmlformats.org/officeDocument/2006/relationships/image" Target="../media/image37.png"/><Relationship Id="rId4" Type="http://schemas.openxmlformats.org/officeDocument/2006/relationships/hyperlink" Target="https://archive.ics.uci.edu/ml/index.php" TargetMode="External"/><Relationship Id="rId9" Type="http://schemas.openxmlformats.org/officeDocument/2006/relationships/hyperlink" Target="https://datasetsearch.research.google.com/"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red curved pattern design">
            <a:extLst>
              <a:ext uri="{FF2B5EF4-FFF2-40B4-BE49-F238E27FC236}">
                <a16:creationId xmlns:a16="http://schemas.microsoft.com/office/drawing/2014/main" id="{40F40D8E-2F7C-42B2-B540-6D4843A231A3}"/>
              </a:ext>
            </a:extLst>
          </p:cNvPr>
          <p:cNvPicPr>
            <a:picLocks noChangeAspect="1"/>
          </p:cNvPicPr>
          <p:nvPr/>
        </p:nvPicPr>
        <p:blipFill rotWithShape="1">
          <a:blip r:embed="rId2">
            <a:extLst>
              <a:ext uri="{28A0092B-C50C-407E-A947-70E740481C1C}">
                <a14:useLocalDpi xmlns:a14="http://schemas.microsoft.com/office/drawing/2010/main" val="0"/>
              </a:ext>
            </a:extLst>
          </a:blip>
          <a:srcRect t="28676" b="14855"/>
          <a:stretch/>
        </p:blipFill>
        <p:spPr>
          <a:xfrm>
            <a:off x="15" y="-253990"/>
            <a:ext cx="12191985" cy="7233910"/>
          </a:xfrm>
          <a:prstGeom prst="rect">
            <a:avLst/>
          </a:prstGeom>
          <a:solidFill>
            <a:srgbClr val="002060"/>
          </a:solidFill>
        </p:spPr>
      </p:pic>
    </p:spTree>
    <p:extLst>
      <p:ext uri="{BB962C8B-B14F-4D97-AF65-F5344CB8AC3E}">
        <p14:creationId xmlns:p14="http://schemas.microsoft.com/office/powerpoint/2010/main" val="772437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BA8B7"/>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C95793-88E0-4D76-84FF-ADB75BA657B0}"/>
              </a:ext>
            </a:extLst>
          </p:cNvPr>
          <p:cNvSpPr txBox="1"/>
          <p:nvPr/>
        </p:nvSpPr>
        <p:spPr>
          <a:xfrm>
            <a:off x="2699688" y="337619"/>
            <a:ext cx="5831840" cy="369332"/>
          </a:xfrm>
          <a:prstGeom prst="rect">
            <a:avLst/>
          </a:prstGeom>
          <a:noFill/>
        </p:spPr>
        <p:txBody>
          <a:bodyPr wrap="square" rtlCol="0">
            <a:spAutoFit/>
          </a:bodyPr>
          <a:lstStyle/>
          <a:p>
            <a:r>
              <a:rPr lang="en-US" dirty="0"/>
              <a:t>DATA COLLECTION METHODS</a:t>
            </a:r>
            <a:endParaRPr lang="en-KE" dirty="0"/>
          </a:p>
        </p:txBody>
      </p:sp>
      <p:sp>
        <p:nvSpPr>
          <p:cNvPr id="4" name="TextBox 3">
            <a:extLst>
              <a:ext uri="{FF2B5EF4-FFF2-40B4-BE49-F238E27FC236}">
                <a16:creationId xmlns:a16="http://schemas.microsoft.com/office/drawing/2014/main" id="{41E0721A-0228-467C-8B87-FF73E18AE500}"/>
              </a:ext>
            </a:extLst>
          </p:cNvPr>
          <p:cNvSpPr txBox="1"/>
          <p:nvPr/>
        </p:nvSpPr>
        <p:spPr>
          <a:xfrm>
            <a:off x="1247775" y="1727151"/>
            <a:ext cx="8809383" cy="646331"/>
          </a:xfrm>
          <a:prstGeom prst="rect">
            <a:avLst/>
          </a:prstGeom>
          <a:noFill/>
        </p:spPr>
        <p:txBody>
          <a:bodyPr wrap="square" rtlCol="0">
            <a:spAutoFit/>
          </a:bodyPr>
          <a:lstStyle/>
          <a:p>
            <a:r>
              <a:rPr lang="en-US" b="0" i="0" dirty="0">
                <a:solidFill>
                  <a:srgbClr val="292929"/>
                </a:solidFill>
                <a:effectLst/>
                <a:latin typeface="charter"/>
              </a:rPr>
              <a:t>Digital data collection is the process of collecting data electronically using existing technology such as smartphones, tablets, and other digital devices.</a:t>
            </a:r>
            <a:r>
              <a:rPr lang="en-US" dirty="0"/>
              <a:t> </a:t>
            </a:r>
            <a:endParaRPr lang="en-KE" dirty="0"/>
          </a:p>
        </p:txBody>
      </p:sp>
      <p:sp>
        <p:nvSpPr>
          <p:cNvPr id="5" name="TextBox 4">
            <a:extLst>
              <a:ext uri="{FF2B5EF4-FFF2-40B4-BE49-F238E27FC236}">
                <a16:creationId xmlns:a16="http://schemas.microsoft.com/office/drawing/2014/main" id="{B8500097-C044-4971-8AD1-F97AE086DAE9}"/>
              </a:ext>
            </a:extLst>
          </p:cNvPr>
          <p:cNvSpPr txBox="1"/>
          <p:nvPr/>
        </p:nvSpPr>
        <p:spPr>
          <a:xfrm>
            <a:off x="1210917" y="2646940"/>
            <a:ext cx="8809383" cy="369332"/>
          </a:xfrm>
          <a:prstGeom prst="rect">
            <a:avLst/>
          </a:prstGeom>
          <a:noFill/>
        </p:spPr>
        <p:txBody>
          <a:bodyPr wrap="square" rtlCol="0">
            <a:spAutoFit/>
          </a:bodyPr>
          <a:lstStyle/>
          <a:p>
            <a:r>
              <a:rPr lang="en-US" dirty="0"/>
              <a:t>Advantages of Digital Data collection</a:t>
            </a:r>
            <a:endParaRPr lang="en-KE" dirty="0"/>
          </a:p>
        </p:txBody>
      </p:sp>
      <p:sp>
        <p:nvSpPr>
          <p:cNvPr id="6" name="TextBox 5">
            <a:extLst>
              <a:ext uri="{FF2B5EF4-FFF2-40B4-BE49-F238E27FC236}">
                <a16:creationId xmlns:a16="http://schemas.microsoft.com/office/drawing/2014/main" id="{8C316895-05B6-43DD-BB80-73B580009E0B}"/>
              </a:ext>
            </a:extLst>
          </p:cNvPr>
          <p:cNvSpPr txBox="1"/>
          <p:nvPr/>
        </p:nvSpPr>
        <p:spPr>
          <a:xfrm>
            <a:off x="1351722" y="3091070"/>
            <a:ext cx="9193695" cy="2585323"/>
          </a:xfrm>
          <a:prstGeom prst="rect">
            <a:avLst/>
          </a:prstGeom>
          <a:noFill/>
        </p:spPr>
        <p:txBody>
          <a:bodyPr wrap="square" rtlCol="0">
            <a:spAutoFit/>
          </a:bodyPr>
          <a:lstStyle/>
          <a:p>
            <a:pPr marL="342900" indent="-342900">
              <a:buAutoNum type="arabicPeriod"/>
            </a:pPr>
            <a:r>
              <a:rPr lang="en-US" dirty="0"/>
              <a:t>Is efficient and accurate</a:t>
            </a:r>
          </a:p>
          <a:p>
            <a:pPr marL="342900" indent="-342900">
              <a:buAutoNum type="arabicPeriod"/>
            </a:pPr>
            <a:r>
              <a:rPr lang="en-US" dirty="0"/>
              <a:t>Data quality and specification</a:t>
            </a:r>
          </a:p>
          <a:p>
            <a:pPr marL="342900" indent="-342900">
              <a:buAutoNum type="arabicPeriod"/>
            </a:pPr>
            <a:r>
              <a:rPr lang="en-US" dirty="0"/>
              <a:t>Entry limits</a:t>
            </a:r>
          </a:p>
          <a:p>
            <a:pPr marL="342900" indent="-342900">
              <a:buAutoNum type="arabicPeriod"/>
            </a:pPr>
            <a:r>
              <a:rPr lang="en-US" dirty="0"/>
              <a:t>Specifying compulsory and non-compulsory questions.</a:t>
            </a:r>
          </a:p>
          <a:p>
            <a:pPr marL="342900" indent="-342900">
              <a:buAutoNum type="arabicPeriod"/>
            </a:pPr>
            <a:r>
              <a:rPr lang="en-US" dirty="0"/>
              <a:t>It is cost effective </a:t>
            </a:r>
          </a:p>
          <a:p>
            <a:pPr marL="342900" indent="-342900">
              <a:buAutoNum type="arabicPeriod"/>
            </a:pPr>
            <a:r>
              <a:rPr lang="en-US" dirty="0"/>
              <a:t>Easy monitoring</a:t>
            </a:r>
          </a:p>
          <a:p>
            <a:pPr marL="342900" indent="-342900">
              <a:buAutoNum type="arabicPeriod"/>
            </a:pPr>
            <a:r>
              <a:rPr lang="en-US" dirty="0"/>
              <a:t>Secure</a:t>
            </a:r>
          </a:p>
          <a:p>
            <a:r>
              <a:rPr lang="en-US" dirty="0"/>
              <a:t>8. Most is already in good shape during collection</a:t>
            </a:r>
          </a:p>
          <a:p>
            <a:pPr marL="342900" indent="-342900">
              <a:buAutoNum type="arabicPeriod"/>
            </a:pPr>
            <a:endParaRPr lang="en-KE" dirty="0"/>
          </a:p>
        </p:txBody>
      </p:sp>
      <p:pic>
        <p:nvPicPr>
          <p:cNvPr id="7" name="Graphic 6" descr="Research with solid fill">
            <a:extLst>
              <a:ext uri="{FF2B5EF4-FFF2-40B4-BE49-F238E27FC236}">
                <a16:creationId xmlns:a16="http://schemas.microsoft.com/office/drawing/2014/main" id="{4FD11A51-BA6F-40A1-8711-EC215A1089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6994" y="795640"/>
            <a:ext cx="620781" cy="563669"/>
          </a:xfrm>
          <a:prstGeom prst="rect">
            <a:avLst/>
          </a:prstGeom>
        </p:spPr>
      </p:pic>
      <p:sp>
        <p:nvSpPr>
          <p:cNvPr id="8" name="TextBox 7">
            <a:extLst>
              <a:ext uri="{FF2B5EF4-FFF2-40B4-BE49-F238E27FC236}">
                <a16:creationId xmlns:a16="http://schemas.microsoft.com/office/drawing/2014/main" id="{0B6DCD1F-A7D5-41AF-BAD3-843542304AD3}"/>
              </a:ext>
            </a:extLst>
          </p:cNvPr>
          <p:cNvSpPr txBox="1"/>
          <p:nvPr/>
        </p:nvSpPr>
        <p:spPr>
          <a:xfrm>
            <a:off x="1268067" y="853607"/>
            <a:ext cx="9277350" cy="523220"/>
          </a:xfrm>
          <a:prstGeom prst="rect">
            <a:avLst/>
          </a:prstGeom>
          <a:noFill/>
        </p:spPr>
        <p:txBody>
          <a:bodyPr wrap="square" rtlCol="0">
            <a:spAutoFit/>
          </a:bodyPr>
          <a:lstStyle/>
          <a:p>
            <a:r>
              <a:rPr lang="en-US" sz="2800" dirty="0"/>
              <a:t>What is Digital Data Collection?</a:t>
            </a:r>
            <a:endParaRPr lang="en-KE" sz="2800" dirty="0"/>
          </a:p>
        </p:txBody>
      </p:sp>
    </p:spTree>
    <p:extLst>
      <p:ext uri="{BB962C8B-B14F-4D97-AF65-F5344CB8AC3E}">
        <p14:creationId xmlns:p14="http://schemas.microsoft.com/office/powerpoint/2010/main" val="3431938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0" name="Oval 39">
            <a:extLst>
              <a:ext uri="{FF2B5EF4-FFF2-40B4-BE49-F238E27FC236}">
                <a16:creationId xmlns:a16="http://schemas.microsoft.com/office/drawing/2014/main" id="{1747A946-0AF1-4764-8CAE-150D58029C6C}"/>
              </a:ext>
            </a:extLst>
          </p:cNvPr>
          <p:cNvSpPr/>
          <p:nvPr/>
        </p:nvSpPr>
        <p:spPr>
          <a:xfrm>
            <a:off x="3916266" y="1328328"/>
            <a:ext cx="4359463" cy="4201345"/>
          </a:xfrm>
          <a:prstGeom prst="ellipse">
            <a:avLst/>
          </a:prstGeom>
          <a:solidFill>
            <a:schemeClr val="tx1">
              <a:alpha val="38000"/>
            </a:schemeClr>
          </a:solidFill>
          <a:ln>
            <a:noFill/>
          </a:ln>
          <a:effectLst>
            <a:softEdge rad="342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7" name="Oval 36">
            <a:extLst>
              <a:ext uri="{FF2B5EF4-FFF2-40B4-BE49-F238E27FC236}">
                <a16:creationId xmlns:a16="http://schemas.microsoft.com/office/drawing/2014/main" id="{6BD83278-0E26-47E9-9E81-0115DEE319B8}"/>
              </a:ext>
            </a:extLst>
          </p:cNvPr>
          <p:cNvSpPr/>
          <p:nvPr/>
        </p:nvSpPr>
        <p:spPr>
          <a:xfrm>
            <a:off x="4476918" y="1864360"/>
            <a:ext cx="3238165" cy="3129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7" name="Freeform: Shape 26">
            <a:extLst>
              <a:ext uri="{FF2B5EF4-FFF2-40B4-BE49-F238E27FC236}">
                <a16:creationId xmlns:a16="http://schemas.microsoft.com/office/drawing/2014/main" id="{18578320-4223-48F3-9A73-A0AE765162E9}"/>
              </a:ext>
            </a:extLst>
          </p:cNvPr>
          <p:cNvSpPr/>
          <p:nvPr/>
        </p:nvSpPr>
        <p:spPr>
          <a:xfrm rot="8100000">
            <a:off x="5503301" y="1479494"/>
            <a:ext cx="1185394" cy="1185392"/>
          </a:xfrm>
          <a:custGeom>
            <a:avLst/>
            <a:gdLst>
              <a:gd name="connsiteX0" fmla="*/ 107407 w 1185394"/>
              <a:gd name="connsiteY0" fmla="*/ 1077985 h 1185392"/>
              <a:gd name="connsiteX1" fmla="*/ 107407 w 1185394"/>
              <a:gd name="connsiteY1" fmla="*/ 559374 h 1185392"/>
              <a:gd name="connsiteX2" fmla="*/ 666782 w 1185394"/>
              <a:gd name="connsiteY2" fmla="*/ 0 h 1185392"/>
              <a:gd name="connsiteX3" fmla="*/ 1185394 w 1185394"/>
              <a:gd name="connsiteY3" fmla="*/ 0 h 1185392"/>
              <a:gd name="connsiteX4" fmla="*/ 1185394 w 1185394"/>
              <a:gd name="connsiteY4" fmla="*/ 518609 h 1185392"/>
              <a:gd name="connsiteX5" fmla="*/ 626018 w 1185394"/>
              <a:gd name="connsiteY5" fmla="*/ 1077985 h 1185392"/>
              <a:gd name="connsiteX6" fmla="*/ 107407 w 1185394"/>
              <a:gd name="connsiteY6" fmla="*/ 1077985 h 1185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5394" h="1185392">
                <a:moveTo>
                  <a:pt x="107407" y="1077985"/>
                </a:moveTo>
                <a:cubicBezTo>
                  <a:pt x="-35803" y="934775"/>
                  <a:pt x="-35803" y="702585"/>
                  <a:pt x="107407" y="559374"/>
                </a:cubicBezTo>
                <a:lnTo>
                  <a:pt x="666782" y="0"/>
                </a:lnTo>
                <a:lnTo>
                  <a:pt x="1185394" y="0"/>
                </a:lnTo>
                <a:lnTo>
                  <a:pt x="1185394" y="518609"/>
                </a:lnTo>
                <a:lnTo>
                  <a:pt x="626018" y="1077985"/>
                </a:lnTo>
                <a:cubicBezTo>
                  <a:pt x="482808" y="1221195"/>
                  <a:pt x="250618" y="1221195"/>
                  <a:pt x="107407" y="1077985"/>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6" name="Freeform: Shape 25">
            <a:extLst>
              <a:ext uri="{FF2B5EF4-FFF2-40B4-BE49-F238E27FC236}">
                <a16:creationId xmlns:a16="http://schemas.microsoft.com/office/drawing/2014/main" id="{65CC2C48-4560-4A3C-93FB-79968876315E}"/>
              </a:ext>
            </a:extLst>
          </p:cNvPr>
          <p:cNvSpPr/>
          <p:nvPr/>
        </p:nvSpPr>
        <p:spPr>
          <a:xfrm rot="8100000">
            <a:off x="6239455" y="2156580"/>
            <a:ext cx="1524502" cy="733427"/>
          </a:xfrm>
          <a:custGeom>
            <a:avLst/>
            <a:gdLst>
              <a:gd name="connsiteX0" fmla="*/ 107408 w 1524502"/>
              <a:gd name="connsiteY0" fmla="*/ 626018 h 733427"/>
              <a:gd name="connsiteX1" fmla="*/ 0 w 1524502"/>
              <a:gd name="connsiteY1" fmla="*/ 366714 h 733427"/>
              <a:gd name="connsiteX2" fmla="*/ 366713 w 1524502"/>
              <a:gd name="connsiteY2" fmla="*/ 0 h 733427"/>
              <a:gd name="connsiteX3" fmla="*/ 1157788 w 1524502"/>
              <a:gd name="connsiteY3" fmla="*/ 0 h 733427"/>
              <a:gd name="connsiteX4" fmla="*/ 1524502 w 1524502"/>
              <a:gd name="connsiteY4" fmla="*/ 366715 h 733427"/>
              <a:gd name="connsiteX5" fmla="*/ 1157789 w 1524502"/>
              <a:gd name="connsiteY5" fmla="*/ 733427 h 733427"/>
              <a:gd name="connsiteX6" fmla="*/ 366713 w 1524502"/>
              <a:gd name="connsiteY6" fmla="*/ 733427 h 733427"/>
              <a:gd name="connsiteX7" fmla="*/ 107408 w 1524502"/>
              <a:gd name="connsiteY7" fmla="*/ 626018 h 733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502" h="733427">
                <a:moveTo>
                  <a:pt x="107408" y="626018"/>
                </a:moveTo>
                <a:cubicBezTo>
                  <a:pt x="41046" y="559657"/>
                  <a:pt x="0" y="467979"/>
                  <a:pt x="0" y="366714"/>
                </a:cubicBezTo>
                <a:cubicBezTo>
                  <a:pt x="1" y="164183"/>
                  <a:pt x="164183" y="1"/>
                  <a:pt x="366713" y="0"/>
                </a:cubicBezTo>
                <a:lnTo>
                  <a:pt x="1157788" y="0"/>
                </a:lnTo>
                <a:lnTo>
                  <a:pt x="1524502" y="366715"/>
                </a:lnTo>
                <a:lnTo>
                  <a:pt x="1157789" y="733427"/>
                </a:lnTo>
                <a:lnTo>
                  <a:pt x="366713" y="733427"/>
                </a:lnTo>
                <a:cubicBezTo>
                  <a:pt x="265448" y="733427"/>
                  <a:pt x="173770" y="692381"/>
                  <a:pt x="107408" y="626018"/>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5" name="Freeform: Shape 24">
            <a:extLst>
              <a:ext uri="{FF2B5EF4-FFF2-40B4-BE49-F238E27FC236}">
                <a16:creationId xmlns:a16="http://schemas.microsoft.com/office/drawing/2014/main" id="{435F0174-375A-4F07-A2EC-BF207EC906E5}"/>
              </a:ext>
            </a:extLst>
          </p:cNvPr>
          <p:cNvSpPr/>
          <p:nvPr/>
        </p:nvSpPr>
        <p:spPr>
          <a:xfrm rot="8100000">
            <a:off x="4823582" y="1761044"/>
            <a:ext cx="733425" cy="1524501"/>
          </a:xfrm>
          <a:custGeom>
            <a:avLst/>
            <a:gdLst>
              <a:gd name="connsiteX0" fmla="*/ 107408 w 733425"/>
              <a:gd name="connsiteY0" fmla="*/ 1417093 h 1524501"/>
              <a:gd name="connsiteX1" fmla="*/ 0 w 733425"/>
              <a:gd name="connsiteY1" fmla="*/ 1157788 h 1524501"/>
              <a:gd name="connsiteX2" fmla="*/ 0 w 733425"/>
              <a:gd name="connsiteY2" fmla="*/ 366711 h 1524501"/>
              <a:gd name="connsiteX3" fmla="*/ 366711 w 733425"/>
              <a:gd name="connsiteY3" fmla="*/ 0 h 1524501"/>
              <a:gd name="connsiteX4" fmla="*/ 733425 w 733425"/>
              <a:gd name="connsiteY4" fmla="*/ 366713 h 1524501"/>
              <a:gd name="connsiteX5" fmla="*/ 733424 w 733425"/>
              <a:gd name="connsiteY5" fmla="*/ 1157789 h 1524501"/>
              <a:gd name="connsiteX6" fmla="*/ 366712 w 733425"/>
              <a:gd name="connsiteY6" fmla="*/ 1524501 h 1524501"/>
              <a:gd name="connsiteX7" fmla="*/ 366713 w 733425"/>
              <a:gd name="connsiteY7" fmla="*/ 1524501 h 1524501"/>
              <a:gd name="connsiteX8" fmla="*/ 107408 w 733425"/>
              <a:gd name="connsiteY8" fmla="*/ 1417093 h 1524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3425" h="1524501">
                <a:moveTo>
                  <a:pt x="107408" y="1417093"/>
                </a:moveTo>
                <a:cubicBezTo>
                  <a:pt x="41046" y="1350731"/>
                  <a:pt x="0" y="1259053"/>
                  <a:pt x="0" y="1157788"/>
                </a:cubicBezTo>
                <a:lnTo>
                  <a:pt x="0" y="366711"/>
                </a:lnTo>
                <a:lnTo>
                  <a:pt x="366711" y="0"/>
                </a:lnTo>
                <a:lnTo>
                  <a:pt x="733425" y="366713"/>
                </a:lnTo>
                <a:lnTo>
                  <a:pt x="733424" y="1157789"/>
                </a:lnTo>
                <a:cubicBezTo>
                  <a:pt x="733425" y="1360319"/>
                  <a:pt x="569242" y="1524502"/>
                  <a:pt x="366712" y="1524501"/>
                </a:cubicBezTo>
                <a:lnTo>
                  <a:pt x="366713" y="1524501"/>
                </a:lnTo>
                <a:cubicBezTo>
                  <a:pt x="265448" y="1524501"/>
                  <a:pt x="173770" y="1483455"/>
                  <a:pt x="107408" y="1417093"/>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3" name="Freeform: Shape 22">
            <a:extLst>
              <a:ext uri="{FF2B5EF4-FFF2-40B4-BE49-F238E27FC236}">
                <a16:creationId xmlns:a16="http://schemas.microsoft.com/office/drawing/2014/main" id="{48E77E2B-F5EE-491A-B00D-72606B7D3119}"/>
              </a:ext>
            </a:extLst>
          </p:cNvPr>
          <p:cNvSpPr/>
          <p:nvPr/>
        </p:nvSpPr>
        <p:spPr>
          <a:xfrm rot="8100000">
            <a:off x="4233174" y="2872588"/>
            <a:ext cx="1111305" cy="1111306"/>
          </a:xfrm>
          <a:custGeom>
            <a:avLst/>
            <a:gdLst>
              <a:gd name="connsiteX0" fmla="*/ 485288 w 1111305"/>
              <a:gd name="connsiteY0" fmla="*/ 1003899 h 1111306"/>
              <a:gd name="connsiteX1" fmla="*/ 0 w 1111305"/>
              <a:gd name="connsiteY1" fmla="*/ 518611 h 1111306"/>
              <a:gd name="connsiteX2" fmla="*/ 0 w 1111305"/>
              <a:gd name="connsiteY2" fmla="*/ 0 h 1111306"/>
              <a:gd name="connsiteX3" fmla="*/ 518608 w 1111305"/>
              <a:gd name="connsiteY3" fmla="*/ 0 h 1111306"/>
              <a:gd name="connsiteX4" fmla="*/ 1003898 w 1111305"/>
              <a:gd name="connsiteY4" fmla="*/ 485290 h 1111306"/>
              <a:gd name="connsiteX5" fmla="*/ 1003898 w 1111305"/>
              <a:gd name="connsiteY5" fmla="*/ 1003901 h 1111306"/>
              <a:gd name="connsiteX6" fmla="*/ 1003898 w 1111305"/>
              <a:gd name="connsiteY6" fmla="*/ 1003899 h 1111306"/>
              <a:gd name="connsiteX7" fmla="*/ 485288 w 1111305"/>
              <a:gd name="connsiteY7" fmla="*/ 1003899 h 11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1305" h="1111306">
                <a:moveTo>
                  <a:pt x="485288" y="1003899"/>
                </a:moveTo>
                <a:lnTo>
                  <a:pt x="0" y="518611"/>
                </a:lnTo>
                <a:lnTo>
                  <a:pt x="0" y="0"/>
                </a:lnTo>
                <a:lnTo>
                  <a:pt x="518608" y="0"/>
                </a:lnTo>
                <a:lnTo>
                  <a:pt x="1003898" y="485290"/>
                </a:lnTo>
                <a:cubicBezTo>
                  <a:pt x="1147108" y="628500"/>
                  <a:pt x="1147108" y="860690"/>
                  <a:pt x="1003898" y="1003901"/>
                </a:cubicBezTo>
                <a:lnTo>
                  <a:pt x="1003898" y="1003899"/>
                </a:lnTo>
                <a:cubicBezTo>
                  <a:pt x="860688" y="1147109"/>
                  <a:pt x="628498" y="1147109"/>
                  <a:pt x="485288" y="1003899"/>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0" name="Freeform: Shape 19">
            <a:extLst>
              <a:ext uri="{FF2B5EF4-FFF2-40B4-BE49-F238E27FC236}">
                <a16:creationId xmlns:a16="http://schemas.microsoft.com/office/drawing/2014/main" id="{406CAE41-5C59-4D29-AE8E-1BF6B31D414C}"/>
              </a:ext>
            </a:extLst>
          </p:cNvPr>
          <p:cNvSpPr/>
          <p:nvPr/>
        </p:nvSpPr>
        <p:spPr>
          <a:xfrm rot="8100000">
            <a:off x="6875457" y="2799259"/>
            <a:ext cx="1259482" cy="1259481"/>
          </a:xfrm>
          <a:custGeom>
            <a:avLst/>
            <a:gdLst>
              <a:gd name="connsiteX0" fmla="*/ 740869 w 1259482"/>
              <a:gd name="connsiteY0" fmla="*/ 1259480 h 1259481"/>
              <a:gd name="connsiteX1" fmla="*/ 107408 w 1259482"/>
              <a:gd name="connsiteY1" fmla="*/ 626019 h 1259481"/>
              <a:gd name="connsiteX2" fmla="*/ 107408 w 1259482"/>
              <a:gd name="connsiteY2" fmla="*/ 107409 h 1259481"/>
              <a:gd name="connsiteX3" fmla="*/ 626018 w 1259482"/>
              <a:gd name="connsiteY3" fmla="*/ 107409 h 1259481"/>
              <a:gd name="connsiteX4" fmla="*/ 1259482 w 1259482"/>
              <a:gd name="connsiteY4" fmla="*/ 740873 h 1259481"/>
              <a:gd name="connsiteX5" fmla="*/ 1259482 w 1259482"/>
              <a:gd name="connsiteY5" fmla="*/ 1259481 h 1259481"/>
              <a:gd name="connsiteX6" fmla="*/ 740869 w 1259482"/>
              <a:gd name="connsiteY6" fmla="*/ 1259480 h 1259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9482" h="1259481">
                <a:moveTo>
                  <a:pt x="740869" y="1259480"/>
                </a:moveTo>
                <a:lnTo>
                  <a:pt x="107408" y="626019"/>
                </a:lnTo>
                <a:cubicBezTo>
                  <a:pt x="-35803" y="482809"/>
                  <a:pt x="-35803" y="250619"/>
                  <a:pt x="107408" y="107409"/>
                </a:cubicBezTo>
                <a:cubicBezTo>
                  <a:pt x="250618" y="-35802"/>
                  <a:pt x="482808" y="-35802"/>
                  <a:pt x="626018" y="107409"/>
                </a:cubicBezTo>
                <a:lnTo>
                  <a:pt x="1259482" y="740873"/>
                </a:lnTo>
                <a:lnTo>
                  <a:pt x="1259482" y="1259481"/>
                </a:lnTo>
                <a:lnTo>
                  <a:pt x="740869" y="125948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15" name="Freeform: Shape 14">
            <a:extLst>
              <a:ext uri="{FF2B5EF4-FFF2-40B4-BE49-F238E27FC236}">
                <a16:creationId xmlns:a16="http://schemas.microsoft.com/office/drawing/2014/main" id="{8F504696-7E11-428D-871B-6A7440D9AE16}"/>
              </a:ext>
            </a:extLst>
          </p:cNvPr>
          <p:cNvSpPr/>
          <p:nvPr/>
        </p:nvSpPr>
        <p:spPr>
          <a:xfrm rot="8100000">
            <a:off x="4428566" y="3967991"/>
            <a:ext cx="1524504" cy="733426"/>
          </a:xfrm>
          <a:custGeom>
            <a:avLst/>
            <a:gdLst>
              <a:gd name="connsiteX0" fmla="*/ 366712 w 1524504"/>
              <a:gd name="connsiteY0" fmla="*/ 733426 h 733426"/>
              <a:gd name="connsiteX1" fmla="*/ 0 w 1524504"/>
              <a:gd name="connsiteY1" fmla="*/ 366714 h 733426"/>
              <a:gd name="connsiteX2" fmla="*/ 366714 w 1524504"/>
              <a:gd name="connsiteY2" fmla="*/ 0 h 733426"/>
              <a:gd name="connsiteX3" fmla="*/ 1157792 w 1524504"/>
              <a:gd name="connsiteY3" fmla="*/ 1 h 733426"/>
              <a:gd name="connsiteX4" fmla="*/ 1524504 w 1524504"/>
              <a:gd name="connsiteY4" fmla="*/ 366713 h 733426"/>
              <a:gd name="connsiteX5" fmla="*/ 1524504 w 1524504"/>
              <a:gd name="connsiteY5" fmla="*/ 366713 h 733426"/>
              <a:gd name="connsiteX6" fmla="*/ 1157790 w 1524504"/>
              <a:gd name="connsiteY6" fmla="*/ 733426 h 733426"/>
              <a:gd name="connsiteX7" fmla="*/ 366712 w 1524504"/>
              <a:gd name="connsiteY7" fmla="*/ 733426 h 733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504" h="733426">
                <a:moveTo>
                  <a:pt x="366712" y="733426"/>
                </a:moveTo>
                <a:lnTo>
                  <a:pt x="0" y="366714"/>
                </a:lnTo>
                <a:lnTo>
                  <a:pt x="366714" y="0"/>
                </a:lnTo>
                <a:lnTo>
                  <a:pt x="1157792" y="1"/>
                </a:lnTo>
                <a:cubicBezTo>
                  <a:pt x="1360321" y="1"/>
                  <a:pt x="1524504" y="164184"/>
                  <a:pt x="1524504" y="366713"/>
                </a:cubicBezTo>
                <a:lnTo>
                  <a:pt x="1524504" y="366713"/>
                </a:lnTo>
                <a:cubicBezTo>
                  <a:pt x="1524503" y="569243"/>
                  <a:pt x="1360321" y="733425"/>
                  <a:pt x="1157790" y="733426"/>
                </a:cubicBezTo>
                <a:lnTo>
                  <a:pt x="366712" y="733426"/>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13" name="Freeform: Shape 12">
            <a:extLst>
              <a:ext uri="{FF2B5EF4-FFF2-40B4-BE49-F238E27FC236}">
                <a16:creationId xmlns:a16="http://schemas.microsoft.com/office/drawing/2014/main" id="{5D3DBCAD-AEB3-4172-AE41-0C3305B8D6CD}"/>
              </a:ext>
            </a:extLst>
          </p:cNvPr>
          <p:cNvSpPr/>
          <p:nvPr/>
        </p:nvSpPr>
        <p:spPr>
          <a:xfrm rot="8100000">
            <a:off x="6634992" y="3572452"/>
            <a:ext cx="733426" cy="1524503"/>
          </a:xfrm>
          <a:custGeom>
            <a:avLst/>
            <a:gdLst>
              <a:gd name="connsiteX0" fmla="*/ 366711 w 733426"/>
              <a:gd name="connsiteY0" fmla="*/ 1524503 h 1524503"/>
              <a:gd name="connsiteX1" fmla="*/ 0 w 733426"/>
              <a:gd name="connsiteY1" fmla="*/ 1157792 h 1524503"/>
              <a:gd name="connsiteX2" fmla="*/ 0 w 733426"/>
              <a:gd name="connsiteY2" fmla="*/ 366713 h 1524503"/>
              <a:gd name="connsiteX3" fmla="*/ 366713 w 733426"/>
              <a:gd name="connsiteY3" fmla="*/ 0 h 1524503"/>
              <a:gd name="connsiteX4" fmla="*/ 733426 w 733426"/>
              <a:gd name="connsiteY4" fmla="*/ 366712 h 1524503"/>
              <a:gd name="connsiteX5" fmla="*/ 733426 w 733426"/>
              <a:gd name="connsiteY5" fmla="*/ 1157789 h 1524503"/>
              <a:gd name="connsiteX6" fmla="*/ 366711 w 733426"/>
              <a:gd name="connsiteY6" fmla="*/ 1524503 h 152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3426" h="1524503">
                <a:moveTo>
                  <a:pt x="366711" y="1524503"/>
                </a:moveTo>
                <a:lnTo>
                  <a:pt x="0" y="1157792"/>
                </a:lnTo>
                <a:lnTo>
                  <a:pt x="0" y="366713"/>
                </a:lnTo>
                <a:cubicBezTo>
                  <a:pt x="1" y="164183"/>
                  <a:pt x="164183" y="0"/>
                  <a:pt x="366713" y="0"/>
                </a:cubicBezTo>
                <a:cubicBezTo>
                  <a:pt x="569243" y="0"/>
                  <a:pt x="733426" y="164183"/>
                  <a:pt x="733426" y="366712"/>
                </a:cubicBezTo>
                <a:lnTo>
                  <a:pt x="733426" y="1157789"/>
                </a:lnTo>
                <a:lnTo>
                  <a:pt x="366711" y="1524503"/>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12" name="Freeform: Shape 11">
            <a:extLst>
              <a:ext uri="{FF2B5EF4-FFF2-40B4-BE49-F238E27FC236}">
                <a16:creationId xmlns:a16="http://schemas.microsoft.com/office/drawing/2014/main" id="{9D3B7E9F-F188-4C14-910A-74A42118E763}"/>
              </a:ext>
            </a:extLst>
          </p:cNvPr>
          <p:cNvSpPr/>
          <p:nvPr/>
        </p:nvSpPr>
        <p:spPr>
          <a:xfrm rot="8100000">
            <a:off x="5503303" y="4193113"/>
            <a:ext cx="1185393" cy="1185395"/>
          </a:xfrm>
          <a:custGeom>
            <a:avLst/>
            <a:gdLst>
              <a:gd name="connsiteX0" fmla="*/ 0 w 1185393"/>
              <a:gd name="connsiteY0" fmla="*/ 1185395 h 1185395"/>
              <a:gd name="connsiteX1" fmla="*/ 1 w 1185393"/>
              <a:gd name="connsiteY1" fmla="*/ 666784 h 1185395"/>
              <a:gd name="connsiteX2" fmla="*/ 559377 w 1185393"/>
              <a:gd name="connsiteY2" fmla="*/ 107408 h 1185395"/>
              <a:gd name="connsiteX3" fmla="*/ 1077987 w 1185393"/>
              <a:gd name="connsiteY3" fmla="*/ 107408 h 1185395"/>
              <a:gd name="connsiteX4" fmla="*/ 1077986 w 1185393"/>
              <a:gd name="connsiteY4" fmla="*/ 107408 h 1185395"/>
              <a:gd name="connsiteX5" fmla="*/ 1077986 w 1185393"/>
              <a:gd name="connsiteY5" fmla="*/ 626019 h 1185395"/>
              <a:gd name="connsiteX6" fmla="*/ 518610 w 1185393"/>
              <a:gd name="connsiteY6" fmla="*/ 1185395 h 1185395"/>
              <a:gd name="connsiteX7" fmla="*/ 0 w 1185393"/>
              <a:gd name="connsiteY7" fmla="*/ 1185395 h 1185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5393" h="1185395">
                <a:moveTo>
                  <a:pt x="0" y="1185395"/>
                </a:moveTo>
                <a:lnTo>
                  <a:pt x="1" y="666784"/>
                </a:lnTo>
                <a:lnTo>
                  <a:pt x="559377" y="107408"/>
                </a:lnTo>
                <a:cubicBezTo>
                  <a:pt x="702587" y="-35802"/>
                  <a:pt x="934777" y="-35802"/>
                  <a:pt x="1077987" y="107408"/>
                </a:cubicBezTo>
                <a:lnTo>
                  <a:pt x="1077986" y="107408"/>
                </a:lnTo>
                <a:cubicBezTo>
                  <a:pt x="1221196" y="250619"/>
                  <a:pt x="1221196" y="482809"/>
                  <a:pt x="1077986" y="626019"/>
                </a:cubicBezTo>
                <a:lnTo>
                  <a:pt x="518610" y="1185395"/>
                </a:lnTo>
                <a:lnTo>
                  <a:pt x="0" y="1185395"/>
                </a:ln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39" name="Oval 38">
            <a:extLst>
              <a:ext uri="{FF2B5EF4-FFF2-40B4-BE49-F238E27FC236}">
                <a16:creationId xmlns:a16="http://schemas.microsoft.com/office/drawing/2014/main" id="{E6835E3F-287A-4189-8160-280928328605}"/>
              </a:ext>
            </a:extLst>
          </p:cNvPr>
          <p:cNvSpPr/>
          <p:nvPr/>
        </p:nvSpPr>
        <p:spPr>
          <a:xfrm>
            <a:off x="4464486" y="1552651"/>
            <a:ext cx="3463624" cy="3537882"/>
          </a:xfrm>
          <a:prstGeom prst="ellipse">
            <a:avLst/>
          </a:prstGeom>
          <a:solidFill>
            <a:schemeClr val="tx1">
              <a:alpha val="38000"/>
            </a:schemeClr>
          </a:solidFill>
          <a:ln>
            <a:noFill/>
          </a:ln>
          <a:effectLst>
            <a:softEdge rad="342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8" name="Oval 37">
            <a:extLst>
              <a:ext uri="{FF2B5EF4-FFF2-40B4-BE49-F238E27FC236}">
                <a16:creationId xmlns:a16="http://schemas.microsoft.com/office/drawing/2014/main" id="{AEE0D440-7DD5-4F9F-8DA5-D0522F0AF703}"/>
              </a:ext>
            </a:extLst>
          </p:cNvPr>
          <p:cNvSpPr/>
          <p:nvPr/>
        </p:nvSpPr>
        <p:spPr>
          <a:xfrm>
            <a:off x="4808221" y="2151380"/>
            <a:ext cx="2575559" cy="2555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41" name="TextBox 40">
            <a:extLst>
              <a:ext uri="{FF2B5EF4-FFF2-40B4-BE49-F238E27FC236}">
                <a16:creationId xmlns:a16="http://schemas.microsoft.com/office/drawing/2014/main" id="{9F313111-9A39-4054-B2F4-9229317E0AE4}"/>
              </a:ext>
            </a:extLst>
          </p:cNvPr>
          <p:cNvSpPr txBox="1"/>
          <p:nvPr/>
        </p:nvSpPr>
        <p:spPr>
          <a:xfrm>
            <a:off x="5383053" y="2905780"/>
            <a:ext cx="1425893" cy="1046440"/>
          </a:xfrm>
          <a:prstGeom prst="rect">
            <a:avLst/>
          </a:prstGeom>
          <a:noFill/>
        </p:spPr>
        <p:txBody>
          <a:bodyPr wrap="square" rtlCol="0">
            <a:spAutoFit/>
          </a:bodyPr>
          <a:lstStyle/>
          <a:p>
            <a:pPr algn="ctr"/>
            <a:r>
              <a:rPr lang="en-US" sz="2800" dirty="0"/>
              <a:t>DIGITAL</a:t>
            </a:r>
          </a:p>
          <a:p>
            <a:pPr algn="ctr"/>
            <a:r>
              <a:rPr lang="en-US" sz="1600" dirty="0"/>
              <a:t>DATA</a:t>
            </a:r>
          </a:p>
          <a:p>
            <a:pPr algn="ctr"/>
            <a:r>
              <a:rPr lang="en-US" dirty="0"/>
              <a:t>COLLECTION</a:t>
            </a:r>
            <a:endParaRPr lang="en-KE" dirty="0"/>
          </a:p>
        </p:txBody>
      </p:sp>
      <p:pic>
        <p:nvPicPr>
          <p:cNvPr id="45" name="Graphic 44" descr="Badge 3 with solid fill">
            <a:extLst>
              <a:ext uri="{FF2B5EF4-FFF2-40B4-BE49-F238E27FC236}">
                <a16:creationId xmlns:a16="http://schemas.microsoft.com/office/drawing/2014/main" id="{0B878328-0D3F-46BA-9C30-BD4CFDCB03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15083" y="3271931"/>
            <a:ext cx="288000" cy="288000"/>
          </a:xfrm>
          <a:prstGeom prst="rect">
            <a:avLst/>
          </a:prstGeom>
        </p:spPr>
      </p:pic>
      <p:pic>
        <p:nvPicPr>
          <p:cNvPr id="47" name="Graphic 46" descr="Badge 1 with solid fill">
            <a:extLst>
              <a:ext uri="{FF2B5EF4-FFF2-40B4-BE49-F238E27FC236}">
                <a16:creationId xmlns:a16="http://schemas.microsoft.com/office/drawing/2014/main" id="{41B2FA33-EB03-4D45-911F-A943A35E59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57807" y="1574454"/>
            <a:ext cx="288000" cy="288000"/>
          </a:xfrm>
          <a:prstGeom prst="rect">
            <a:avLst/>
          </a:prstGeom>
        </p:spPr>
      </p:pic>
      <p:pic>
        <p:nvPicPr>
          <p:cNvPr id="49" name="Graphic 48" descr="Badge 7 with solid fill">
            <a:extLst>
              <a:ext uri="{FF2B5EF4-FFF2-40B4-BE49-F238E27FC236}">
                <a16:creationId xmlns:a16="http://schemas.microsoft.com/office/drawing/2014/main" id="{10F5D4F1-1BA0-4BC9-B85E-32A3602CC3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97680" y="3241016"/>
            <a:ext cx="374451" cy="374451"/>
          </a:xfrm>
          <a:prstGeom prst="rect">
            <a:avLst/>
          </a:prstGeom>
        </p:spPr>
      </p:pic>
      <p:pic>
        <p:nvPicPr>
          <p:cNvPr id="51" name="Graphic 50" descr="Badge 5 with solid fill">
            <a:extLst>
              <a:ext uri="{FF2B5EF4-FFF2-40B4-BE49-F238E27FC236}">
                <a16:creationId xmlns:a16="http://schemas.microsoft.com/office/drawing/2014/main" id="{6B1BC2ED-A322-4C5A-BFDB-FDEBE09A18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60061" y="5036172"/>
            <a:ext cx="288000" cy="288000"/>
          </a:xfrm>
          <a:prstGeom prst="rect">
            <a:avLst/>
          </a:prstGeom>
        </p:spPr>
      </p:pic>
      <p:pic>
        <p:nvPicPr>
          <p:cNvPr id="53" name="Graphic 52" descr="Badge 6 outline">
            <a:extLst>
              <a:ext uri="{FF2B5EF4-FFF2-40B4-BE49-F238E27FC236}">
                <a16:creationId xmlns:a16="http://schemas.microsoft.com/office/drawing/2014/main" id="{4470F03E-C912-4657-80A7-285E60245A3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738867" y="4497810"/>
            <a:ext cx="288000" cy="288000"/>
          </a:xfrm>
          <a:prstGeom prst="rect">
            <a:avLst/>
          </a:prstGeom>
        </p:spPr>
      </p:pic>
      <p:pic>
        <p:nvPicPr>
          <p:cNvPr id="55" name="Graphic 54" descr="Badge outline">
            <a:extLst>
              <a:ext uri="{FF2B5EF4-FFF2-40B4-BE49-F238E27FC236}">
                <a16:creationId xmlns:a16="http://schemas.microsoft.com/office/drawing/2014/main" id="{10C335CA-D8AB-4B94-81E9-29516849F60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205502" y="2033343"/>
            <a:ext cx="288000" cy="288000"/>
          </a:xfrm>
          <a:prstGeom prst="rect">
            <a:avLst/>
          </a:prstGeom>
        </p:spPr>
      </p:pic>
      <p:pic>
        <p:nvPicPr>
          <p:cNvPr id="57" name="Graphic 56" descr="Badge 8 outline">
            <a:extLst>
              <a:ext uri="{FF2B5EF4-FFF2-40B4-BE49-F238E27FC236}">
                <a16:creationId xmlns:a16="http://schemas.microsoft.com/office/drawing/2014/main" id="{07EFE689-246A-4764-A411-4D05F358F5B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769434" y="2058677"/>
            <a:ext cx="288000" cy="288000"/>
          </a:xfrm>
          <a:prstGeom prst="rect">
            <a:avLst/>
          </a:prstGeom>
        </p:spPr>
      </p:pic>
      <p:pic>
        <p:nvPicPr>
          <p:cNvPr id="61" name="Graphic 60" descr="Badge 4 outline">
            <a:extLst>
              <a:ext uri="{FF2B5EF4-FFF2-40B4-BE49-F238E27FC236}">
                <a16:creationId xmlns:a16="http://schemas.microsoft.com/office/drawing/2014/main" id="{1A339963-7FE8-480D-A851-2C4E9B5D9FC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165134" y="4488302"/>
            <a:ext cx="288000" cy="288000"/>
          </a:xfrm>
          <a:prstGeom prst="rect">
            <a:avLst/>
          </a:prstGeom>
        </p:spPr>
      </p:pic>
      <p:sp>
        <p:nvSpPr>
          <p:cNvPr id="63" name="TextBox 62">
            <a:extLst>
              <a:ext uri="{FF2B5EF4-FFF2-40B4-BE49-F238E27FC236}">
                <a16:creationId xmlns:a16="http://schemas.microsoft.com/office/drawing/2014/main" id="{C6EEADD9-CD2C-40F2-B77E-932F7551E6EC}"/>
              </a:ext>
            </a:extLst>
          </p:cNvPr>
          <p:cNvSpPr txBox="1"/>
          <p:nvPr/>
        </p:nvSpPr>
        <p:spPr>
          <a:xfrm>
            <a:off x="6349218" y="554716"/>
            <a:ext cx="2288567"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KOBO TOOLBOX</a:t>
            </a:r>
            <a:endParaRPr lang="en-KE" sz="1400" b="1" dirty="0">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0A125532-44E2-4D00-9CF2-32FAD1B3F2B1}"/>
              </a:ext>
            </a:extLst>
          </p:cNvPr>
          <p:cNvSpPr txBox="1"/>
          <p:nvPr/>
        </p:nvSpPr>
        <p:spPr>
          <a:xfrm>
            <a:off x="6415205" y="915179"/>
            <a:ext cx="3461472" cy="646331"/>
          </a:xfrm>
          <a:prstGeom prst="rect">
            <a:avLst/>
          </a:prstGeom>
          <a:noFill/>
        </p:spPr>
        <p:txBody>
          <a:bodyPr wrap="square" rtlCol="0">
            <a:spAutoFit/>
          </a:bodyPr>
          <a:lstStyle/>
          <a:p>
            <a:r>
              <a:rPr lang="en-US" sz="1200" dirty="0"/>
              <a:t>Is a field data collection form. Forms are designed on a Computer web interface but can be filled on offline and online mobile devices.</a:t>
            </a:r>
            <a:endParaRPr lang="en-KE" sz="1200" dirty="0"/>
          </a:p>
        </p:txBody>
      </p:sp>
      <p:sp>
        <p:nvSpPr>
          <p:cNvPr id="65" name="TextBox 64">
            <a:extLst>
              <a:ext uri="{FF2B5EF4-FFF2-40B4-BE49-F238E27FC236}">
                <a16:creationId xmlns:a16="http://schemas.microsoft.com/office/drawing/2014/main" id="{74D9226C-2DAE-421F-8481-B291A6224CD0}"/>
              </a:ext>
            </a:extLst>
          </p:cNvPr>
          <p:cNvSpPr txBox="1"/>
          <p:nvPr/>
        </p:nvSpPr>
        <p:spPr>
          <a:xfrm>
            <a:off x="7781600" y="1793900"/>
            <a:ext cx="1952950"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SURVEY MONKEY</a:t>
            </a:r>
            <a:endParaRPr lang="en-KE" sz="1400" b="1" dirty="0">
              <a:latin typeface="Arial" panose="020B0604020202020204" pitchFamily="34" charset="0"/>
              <a:cs typeface="Arial" panose="020B0604020202020204" pitchFamily="34" charset="0"/>
            </a:endParaRPr>
          </a:p>
        </p:txBody>
      </p:sp>
      <p:sp>
        <p:nvSpPr>
          <p:cNvPr id="66" name="TextBox 65">
            <a:extLst>
              <a:ext uri="{FF2B5EF4-FFF2-40B4-BE49-F238E27FC236}">
                <a16:creationId xmlns:a16="http://schemas.microsoft.com/office/drawing/2014/main" id="{F4C71766-CA61-49C7-93E6-F3FAE4C72759}"/>
              </a:ext>
            </a:extLst>
          </p:cNvPr>
          <p:cNvSpPr txBox="1"/>
          <p:nvPr/>
        </p:nvSpPr>
        <p:spPr>
          <a:xfrm>
            <a:off x="7784642" y="2007342"/>
            <a:ext cx="3588208" cy="461665"/>
          </a:xfrm>
          <a:prstGeom prst="rect">
            <a:avLst/>
          </a:prstGeom>
          <a:noFill/>
        </p:spPr>
        <p:txBody>
          <a:bodyPr wrap="square" rtlCol="0">
            <a:spAutoFit/>
          </a:bodyPr>
          <a:lstStyle/>
          <a:p>
            <a:r>
              <a:rPr lang="en-US" sz="1200" dirty="0"/>
              <a:t>Is an online survey tool used for sending creating , sending surveys and getting feedback.</a:t>
            </a:r>
            <a:endParaRPr lang="en-KE" sz="1200" dirty="0"/>
          </a:p>
        </p:txBody>
      </p:sp>
      <p:sp>
        <p:nvSpPr>
          <p:cNvPr id="67" name="TextBox 66">
            <a:extLst>
              <a:ext uri="{FF2B5EF4-FFF2-40B4-BE49-F238E27FC236}">
                <a16:creationId xmlns:a16="http://schemas.microsoft.com/office/drawing/2014/main" id="{4B3441FF-CC23-41B1-B35D-1DD16FB12ABF}"/>
              </a:ext>
            </a:extLst>
          </p:cNvPr>
          <p:cNvSpPr txBox="1"/>
          <p:nvPr/>
        </p:nvSpPr>
        <p:spPr>
          <a:xfrm>
            <a:off x="8373002" y="3087127"/>
            <a:ext cx="828115"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ODK</a:t>
            </a:r>
            <a:endParaRPr lang="en-KE" sz="1400" b="1" dirty="0">
              <a:latin typeface="Arial" panose="020B0604020202020204" pitchFamily="34" charset="0"/>
              <a:cs typeface="Arial" panose="020B0604020202020204" pitchFamily="34" charset="0"/>
            </a:endParaRPr>
          </a:p>
        </p:txBody>
      </p:sp>
      <p:sp>
        <p:nvSpPr>
          <p:cNvPr id="68" name="TextBox 67">
            <a:extLst>
              <a:ext uri="{FF2B5EF4-FFF2-40B4-BE49-F238E27FC236}">
                <a16:creationId xmlns:a16="http://schemas.microsoft.com/office/drawing/2014/main" id="{D3E09A1E-E38E-4ACB-AC3D-BC0AABF6918B}"/>
              </a:ext>
            </a:extLst>
          </p:cNvPr>
          <p:cNvSpPr txBox="1"/>
          <p:nvPr/>
        </p:nvSpPr>
        <p:spPr>
          <a:xfrm>
            <a:off x="8228461" y="3320216"/>
            <a:ext cx="2777601" cy="646331"/>
          </a:xfrm>
          <a:prstGeom prst="rect">
            <a:avLst/>
          </a:prstGeom>
          <a:noFill/>
        </p:spPr>
        <p:txBody>
          <a:bodyPr wrap="square" rtlCol="0">
            <a:spAutoFit/>
          </a:bodyPr>
          <a:lstStyle/>
          <a:p>
            <a:r>
              <a:rPr lang="en-US" sz="1200" dirty="0"/>
              <a:t>Is an open-source software for collecting, managing and using data. It is easy to use, modify and scale.</a:t>
            </a:r>
            <a:endParaRPr lang="en-KE" sz="1200" dirty="0"/>
          </a:p>
        </p:txBody>
      </p:sp>
      <p:sp>
        <p:nvSpPr>
          <p:cNvPr id="69" name="TextBox 68">
            <a:extLst>
              <a:ext uri="{FF2B5EF4-FFF2-40B4-BE49-F238E27FC236}">
                <a16:creationId xmlns:a16="http://schemas.microsoft.com/office/drawing/2014/main" id="{D98A4760-DE78-47D1-B5E2-B56C1B1972F1}"/>
              </a:ext>
            </a:extLst>
          </p:cNvPr>
          <p:cNvSpPr txBox="1"/>
          <p:nvPr/>
        </p:nvSpPr>
        <p:spPr>
          <a:xfrm>
            <a:off x="7636461" y="4739901"/>
            <a:ext cx="2483584"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MS &amp; GOOGLE FORMS</a:t>
            </a:r>
            <a:endParaRPr lang="en-KE" sz="1400" b="1" dirty="0">
              <a:latin typeface="Arial" panose="020B0604020202020204" pitchFamily="34" charset="0"/>
              <a:cs typeface="Arial" panose="020B0604020202020204" pitchFamily="34" charset="0"/>
            </a:endParaRPr>
          </a:p>
        </p:txBody>
      </p:sp>
      <p:sp>
        <p:nvSpPr>
          <p:cNvPr id="70" name="TextBox 69">
            <a:extLst>
              <a:ext uri="{FF2B5EF4-FFF2-40B4-BE49-F238E27FC236}">
                <a16:creationId xmlns:a16="http://schemas.microsoft.com/office/drawing/2014/main" id="{8158FB8A-F789-4644-B200-2EF3C45E61B4}"/>
              </a:ext>
            </a:extLst>
          </p:cNvPr>
          <p:cNvSpPr txBox="1"/>
          <p:nvPr/>
        </p:nvSpPr>
        <p:spPr>
          <a:xfrm>
            <a:off x="7639503" y="4953343"/>
            <a:ext cx="3838122" cy="461665"/>
          </a:xfrm>
          <a:prstGeom prst="rect">
            <a:avLst/>
          </a:prstGeom>
          <a:noFill/>
        </p:spPr>
        <p:txBody>
          <a:bodyPr wrap="square" rtlCol="0">
            <a:spAutoFit/>
          </a:bodyPr>
          <a:lstStyle/>
          <a:p>
            <a:r>
              <a:rPr lang="en-US" sz="1200" dirty="0"/>
              <a:t>You can use these online tools to create questionnaires , get feedback and see the analytics of the feedback</a:t>
            </a:r>
            <a:endParaRPr lang="en-KE" sz="1200" dirty="0"/>
          </a:p>
        </p:txBody>
      </p:sp>
      <p:sp>
        <p:nvSpPr>
          <p:cNvPr id="71" name="TextBox 70">
            <a:extLst>
              <a:ext uri="{FF2B5EF4-FFF2-40B4-BE49-F238E27FC236}">
                <a16:creationId xmlns:a16="http://schemas.microsoft.com/office/drawing/2014/main" id="{84051C90-6CD4-4B36-B499-02B7CEBA7474}"/>
              </a:ext>
            </a:extLst>
          </p:cNvPr>
          <p:cNvSpPr txBox="1"/>
          <p:nvPr/>
        </p:nvSpPr>
        <p:spPr>
          <a:xfrm>
            <a:off x="5391291" y="5527267"/>
            <a:ext cx="4204422"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SENTIMENT ANALYSIS DATA COLECTION</a:t>
            </a:r>
            <a:endParaRPr lang="en-KE" sz="1400" b="1" dirty="0">
              <a:latin typeface="Arial" panose="020B060402020202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CE4D18AE-E475-44D5-9292-01BA4282265A}"/>
              </a:ext>
            </a:extLst>
          </p:cNvPr>
          <p:cNvSpPr txBox="1"/>
          <p:nvPr/>
        </p:nvSpPr>
        <p:spPr>
          <a:xfrm>
            <a:off x="5425493" y="5769811"/>
            <a:ext cx="3982305" cy="646331"/>
          </a:xfrm>
          <a:prstGeom prst="rect">
            <a:avLst/>
          </a:prstGeom>
          <a:noFill/>
        </p:spPr>
        <p:txBody>
          <a:bodyPr wrap="square" rtlCol="0">
            <a:spAutoFit/>
          </a:bodyPr>
          <a:lstStyle/>
          <a:p>
            <a:r>
              <a:rPr lang="en-US" sz="1200" dirty="0"/>
              <a:t>This involves getting data from different sites e.g., Social media and one can tell the opinion about a certain discussion</a:t>
            </a:r>
            <a:endParaRPr lang="en-KE" sz="1200" dirty="0"/>
          </a:p>
        </p:txBody>
      </p:sp>
      <p:sp>
        <p:nvSpPr>
          <p:cNvPr id="73" name="TextBox 72">
            <a:extLst>
              <a:ext uri="{FF2B5EF4-FFF2-40B4-BE49-F238E27FC236}">
                <a16:creationId xmlns:a16="http://schemas.microsoft.com/office/drawing/2014/main" id="{0F57C5B3-92F5-4175-B599-B1A6D3A630E3}"/>
              </a:ext>
            </a:extLst>
          </p:cNvPr>
          <p:cNvSpPr txBox="1"/>
          <p:nvPr/>
        </p:nvSpPr>
        <p:spPr>
          <a:xfrm>
            <a:off x="2457445" y="4854243"/>
            <a:ext cx="2294633" cy="307777"/>
          </a:xfrm>
          <a:prstGeom prst="rect">
            <a:avLst/>
          </a:prstGeom>
          <a:noFill/>
        </p:spPr>
        <p:txBody>
          <a:bodyPr wrap="square" rtlCol="0">
            <a:spAutoFit/>
          </a:bodyPr>
          <a:lstStyle/>
          <a:p>
            <a:pPr algn="r"/>
            <a:r>
              <a:rPr lang="en-US" sz="1400" b="1" dirty="0">
                <a:latin typeface="Arial" panose="020B0604020202020204" pitchFamily="34" charset="0"/>
                <a:cs typeface="Arial" panose="020B0604020202020204" pitchFamily="34" charset="0"/>
              </a:rPr>
              <a:t>WEBSCRAPPING</a:t>
            </a:r>
            <a:endParaRPr lang="en-KE" sz="1400" b="1" dirty="0">
              <a:latin typeface="Arial" panose="020B0604020202020204" pitchFamily="34" charset="0"/>
              <a:cs typeface="Arial" panose="020B0604020202020204" pitchFamily="34" charset="0"/>
            </a:endParaRPr>
          </a:p>
        </p:txBody>
      </p:sp>
      <p:sp>
        <p:nvSpPr>
          <p:cNvPr id="74" name="TextBox 73">
            <a:extLst>
              <a:ext uri="{FF2B5EF4-FFF2-40B4-BE49-F238E27FC236}">
                <a16:creationId xmlns:a16="http://schemas.microsoft.com/office/drawing/2014/main" id="{B0580517-270C-4C5D-81C9-3321D73CA71E}"/>
              </a:ext>
            </a:extLst>
          </p:cNvPr>
          <p:cNvSpPr txBox="1"/>
          <p:nvPr/>
        </p:nvSpPr>
        <p:spPr>
          <a:xfrm>
            <a:off x="1190625" y="5181643"/>
            <a:ext cx="3591492" cy="461665"/>
          </a:xfrm>
          <a:prstGeom prst="rect">
            <a:avLst/>
          </a:prstGeom>
          <a:noFill/>
        </p:spPr>
        <p:txBody>
          <a:bodyPr wrap="square" rtlCol="0">
            <a:spAutoFit/>
          </a:bodyPr>
          <a:lstStyle/>
          <a:p>
            <a:pPr algn="r"/>
            <a:r>
              <a:rPr lang="en-US" sz="1200" dirty="0"/>
              <a:t>Collecting and extracting data from websites. One can use requests with beautiful soups or Selenium   </a:t>
            </a:r>
            <a:endParaRPr lang="en-KE" sz="1200" dirty="0"/>
          </a:p>
        </p:txBody>
      </p:sp>
      <p:sp>
        <p:nvSpPr>
          <p:cNvPr id="76" name="TextBox 75">
            <a:extLst>
              <a:ext uri="{FF2B5EF4-FFF2-40B4-BE49-F238E27FC236}">
                <a16:creationId xmlns:a16="http://schemas.microsoft.com/office/drawing/2014/main" id="{1B2F5637-99A8-4CBA-87D6-89D199EF9FA2}"/>
              </a:ext>
            </a:extLst>
          </p:cNvPr>
          <p:cNvSpPr txBox="1"/>
          <p:nvPr/>
        </p:nvSpPr>
        <p:spPr>
          <a:xfrm>
            <a:off x="2617519" y="3249092"/>
            <a:ext cx="1512981" cy="307777"/>
          </a:xfrm>
          <a:prstGeom prst="rect">
            <a:avLst/>
          </a:prstGeom>
          <a:noFill/>
        </p:spPr>
        <p:txBody>
          <a:bodyPr wrap="square" rtlCol="0">
            <a:spAutoFit/>
          </a:bodyPr>
          <a:lstStyle/>
          <a:p>
            <a:pPr algn="r"/>
            <a:r>
              <a:rPr lang="en-US" sz="1400" b="1" dirty="0">
                <a:latin typeface="Arial" panose="020B0604020202020204" pitchFamily="34" charset="0"/>
                <a:cs typeface="Arial" panose="020B0604020202020204" pitchFamily="34" charset="0"/>
              </a:rPr>
              <a:t>SURVEY CTO</a:t>
            </a:r>
            <a:endParaRPr lang="en-KE" sz="1400" b="1" dirty="0">
              <a:latin typeface="Arial" panose="020B0604020202020204" pitchFamily="34" charset="0"/>
              <a:cs typeface="Arial" panose="020B0604020202020204" pitchFamily="34" charset="0"/>
            </a:endParaRPr>
          </a:p>
        </p:txBody>
      </p:sp>
      <p:sp>
        <p:nvSpPr>
          <p:cNvPr id="77" name="TextBox 76">
            <a:extLst>
              <a:ext uri="{FF2B5EF4-FFF2-40B4-BE49-F238E27FC236}">
                <a16:creationId xmlns:a16="http://schemas.microsoft.com/office/drawing/2014/main" id="{CFB32B67-D920-449E-B8F4-5EA715B4A661}"/>
              </a:ext>
            </a:extLst>
          </p:cNvPr>
          <p:cNvSpPr txBox="1"/>
          <p:nvPr/>
        </p:nvSpPr>
        <p:spPr>
          <a:xfrm>
            <a:off x="895351" y="3431021"/>
            <a:ext cx="3265146" cy="461665"/>
          </a:xfrm>
          <a:prstGeom prst="rect">
            <a:avLst/>
          </a:prstGeom>
          <a:noFill/>
        </p:spPr>
        <p:txBody>
          <a:bodyPr wrap="square" rtlCol="0">
            <a:spAutoFit/>
          </a:bodyPr>
          <a:lstStyle/>
          <a:p>
            <a:pPr algn="r"/>
            <a:r>
              <a:rPr lang="en-US" sz="1200" dirty="0"/>
              <a:t>Is a reliable secure mobile data collection app for researchers</a:t>
            </a:r>
            <a:endParaRPr lang="en-KE" sz="1200" dirty="0"/>
          </a:p>
        </p:txBody>
      </p:sp>
      <p:sp>
        <p:nvSpPr>
          <p:cNvPr id="78" name="TextBox 77">
            <a:extLst>
              <a:ext uri="{FF2B5EF4-FFF2-40B4-BE49-F238E27FC236}">
                <a16:creationId xmlns:a16="http://schemas.microsoft.com/office/drawing/2014/main" id="{F6295D98-31E5-4CE7-8E09-E9EB3BED48CE}"/>
              </a:ext>
            </a:extLst>
          </p:cNvPr>
          <p:cNvSpPr txBox="1"/>
          <p:nvPr/>
        </p:nvSpPr>
        <p:spPr>
          <a:xfrm>
            <a:off x="1371600" y="1530663"/>
            <a:ext cx="3084686" cy="307777"/>
          </a:xfrm>
          <a:prstGeom prst="rect">
            <a:avLst/>
          </a:prstGeom>
          <a:noFill/>
        </p:spPr>
        <p:txBody>
          <a:bodyPr wrap="square" rtlCol="0">
            <a:spAutoFit/>
          </a:bodyPr>
          <a:lstStyle/>
          <a:p>
            <a:pPr algn="r"/>
            <a:r>
              <a:rPr lang="en-US" sz="1400" b="1" dirty="0">
                <a:latin typeface="Arial" panose="020B0604020202020204" pitchFamily="34" charset="0"/>
                <a:cs typeface="Arial" panose="020B0604020202020204" pitchFamily="34" charset="0"/>
              </a:rPr>
              <a:t>PHONE DATA COLLECTION</a:t>
            </a:r>
            <a:endParaRPr lang="en-KE" sz="1400" b="1" dirty="0">
              <a:latin typeface="Arial" panose="020B0604020202020204" pitchFamily="34" charset="0"/>
              <a:cs typeface="Arial" panose="020B0604020202020204" pitchFamily="34" charset="0"/>
            </a:endParaRPr>
          </a:p>
        </p:txBody>
      </p:sp>
      <p:sp>
        <p:nvSpPr>
          <p:cNvPr id="79" name="TextBox 78">
            <a:extLst>
              <a:ext uri="{FF2B5EF4-FFF2-40B4-BE49-F238E27FC236}">
                <a16:creationId xmlns:a16="http://schemas.microsoft.com/office/drawing/2014/main" id="{B35252A1-D1F9-4AEC-80A0-F4099A9DAE64}"/>
              </a:ext>
            </a:extLst>
          </p:cNvPr>
          <p:cNvSpPr txBox="1"/>
          <p:nvPr/>
        </p:nvSpPr>
        <p:spPr>
          <a:xfrm>
            <a:off x="922019" y="1787776"/>
            <a:ext cx="3490414" cy="461665"/>
          </a:xfrm>
          <a:prstGeom prst="rect">
            <a:avLst/>
          </a:prstGeom>
          <a:noFill/>
        </p:spPr>
        <p:txBody>
          <a:bodyPr wrap="square" rtlCol="0">
            <a:spAutoFit/>
          </a:bodyPr>
          <a:lstStyle/>
          <a:p>
            <a:pPr algn="r"/>
            <a:r>
              <a:rPr lang="en-US" sz="1200" dirty="0"/>
              <a:t>Using phone calls, messaging and WhatsApp to collect data from target audience </a:t>
            </a:r>
            <a:endParaRPr lang="en-KE" sz="1200" dirty="0"/>
          </a:p>
        </p:txBody>
      </p:sp>
      <p:sp>
        <p:nvSpPr>
          <p:cNvPr id="2" name="TextBox 1">
            <a:extLst>
              <a:ext uri="{FF2B5EF4-FFF2-40B4-BE49-F238E27FC236}">
                <a16:creationId xmlns:a16="http://schemas.microsoft.com/office/drawing/2014/main" id="{8764A456-D21C-4A4E-8A70-D4D89E05E0F5}"/>
              </a:ext>
            </a:extLst>
          </p:cNvPr>
          <p:cNvSpPr txBox="1"/>
          <p:nvPr/>
        </p:nvSpPr>
        <p:spPr>
          <a:xfrm>
            <a:off x="895351" y="339673"/>
            <a:ext cx="4405196" cy="369332"/>
          </a:xfrm>
          <a:prstGeom prst="rect">
            <a:avLst/>
          </a:prstGeom>
          <a:noFill/>
        </p:spPr>
        <p:txBody>
          <a:bodyPr wrap="square" rtlCol="0">
            <a:spAutoFit/>
          </a:bodyPr>
          <a:lstStyle/>
          <a:p>
            <a:r>
              <a:rPr lang="en-US" dirty="0"/>
              <a:t>DIGITAL  DATA COLLECTION METHODS</a:t>
            </a:r>
            <a:endParaRPr lang="en-KE" dirty="0"/>
          </a:p>
        </p:txBody>
      </p:sp>
    </p:spTree>
    <p:extLst>
      <p:ext uri="{BB962C8B-B14F-4D97-AF65-F5344CB8AC3E}">
        <p14:creationId xmlns:p14="http://schemas.microsoft.com/office/powerpoint/2010/main" val="1899633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BA8B7"/>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5AF95D8-D7BE-4F99-B0B9-F1B61FBA91D3}"/>
              </a:ext>
            </a:extLst>
          </p:cNvPr>
          <p:cNvSpPr>
            <a:spLocks noGrp="1"/>
          </p:cNvSpPr>
          <p:nvPr>
            <p:ph type="title"/>
          </p:nvPr>
        </p:nvSpPr>
        <p:spPr>
          <a:xfrm>
            <a:off x="643466" y="786383"/>
            <a:ext cx="3517567" cy="2093975"/>
          </a:xfrm>
        </p:spPr>
        <p:txBody>
          <a:bodyPr/>
          <a:lstStyle/>
          <a:p>
            <a:r>
              <a:rPr lang="en-US" dirty="0">
                <a:solidFill>
                  <a:schemeClr val="bg1">
                    <a:lumMod val="95000"/>
                  </a:schemeClr>
                </a:solidFill>
              </a:rPr>
              <a:t>DEMO 1</a:t>
            </a:r>
            <a:r>
              <a:rPr lang="en-US" dirty="0">
                <a:solidFill>
                  <a:schemeClr val="tx1">
                    <a:lumMod val="75000"/>
                    <a:lumOff val="25000"/>
                  </a:schemeClr>
                </a:solidFill>
              </a:rPr>
              <a:t> </a:t>
            </a:r>
            <a:br>
              <a:rPr lang="en-US" dirty="0">
                <a:solidFill>
                  <a:schemeClr val="tx1">
                    <a:lumMod val="75000"/>
                    <a:lumOff val="25000"/>
                  </a:schemeClr>
                </a:solidFill>
              </a:rPr>
            </a:br>
            <a:endParaRPr lang="en-US" dirty="0"/>
          </a:p>
        </p:txBody>
      </p:sp>
      <p:sp>
        <p:nvSpPr>
          <p:cNvPr id="2" name="TextBox 1">
            <a:extLst>
              <a:ext uri="{FF2B5EF4-FFF2-40B4-BE49-F238E27FC236}">
                <a16:creationId xmlns:a16="http://schemas.microsoft.com/office/drawing/2014/main" id="{337B67CC-5551-4A93-86B5-390A3E84B3A9}"/>
              </a:ext>
            </a:extLst>
          </p:cNvPr>
          <p:cNvSpPr txBox="1"/>
          <p:nvPr/>
        </p:nvSpPr>
        <p:spPr>
          <a:xfrm>
            <a:off x="5458984" y="812799"/>
            <a:ext cx="5928344" cy="5294757"/>
          </a:xfrm>
          <a:prstGeom prst="rect">
            <a:avLst/>
          </a:prstGeom>
          <a:solidFill>
            <a:srgbClr val="9BA8B7"/>
          </a:solidFill>
        </p:spPr>
        <p:txBody>
          <a:bodyPr vert="horz" lIns="0" tIns="45720" rIns="0" bIns="45720" rtlCol="0">
            <a:normAutofit/>
          </a:bodyPr>
          <a:lstStyle/>
          <a:p>
            <a:pPr>
              <a:spcAft>
                <a:spcPts val="600"/>
              </a:spcAft>
              <a:buFont typeface="Calibri" panose="020F0502020204030204" pitchFamily="34" charset="0"/>
            </a:pPr>
            <a:r>
              <a:rPr lang="en-US" dirty="0">
                <a:solidFill>
                  <a:schemeClr val="tx1">
                    <a:lumMod val="75000"/>
                    <a:lumOff val="25000"/>
                  </a:schemeClr>
                </a:solidFill>
              </a:rPr>
              <a:t>Kobo Toolbox </a:t>
            </a:r>
          </a:p>
          <a:p>
            <a:pPr>
              <a:spcAft>
                <a:spcPts val="600"/>
              </a:spcAft>
              <a:buFont typeface="Calibri" panose="020F0502020204030204" pitchFamily="34" charset="0"/>
            </a:pPr>
            <a:r>
              <a:rPr lang="en-US" dirty="0">
                <a:solidFill>
                  <a:schemeClr val="tx1">
                    <a:lumMod val="75000"/>
                    <a:lumOff val="25000"/>
                  </a:schemeClr>
                </a:solidFill>
              </a:rPr>
              <a:t>Create a Survey of New  Kids Joining a football Practice Arena</a:t>
            </a:r>
          </a:p>
          <a:p>
            <a:pPr>
              <a:spcAft>
                <a:spcPts val="600"/>
              </a:spcAft>
              <a:buFont typeface="Calibri" panose="020F0502020204030204" pitchFamily="34" charset="0"/>
            </a:pPr>
            <a:r>
              <a:rPr lang="en-US" dirty="0">
                <a:solidFill>
                  <a:schemeClr val="tx1">
                    <a:lumMod val="75000"/>
                    <a:lumOff val="25000"/>
                  </a:schemeClr>
                </a:solidFill>
              </a:rPr>
              <a:t>Questions</a:t>
            </a:r>
          </a:p>
          <a:p>
            <a:pPr marL="342900" indent="-342900">
              <a:spcAft>
                <a:spcPts val="600"/>
              </a:spcAft>
              <a:buFont typeface="Calibri" panose="020F0502020204030204" pitchFamily="34" charset="0"/>
              <a:buAutoNum type="arabicPeriod"/>
            </a:pPr>
            <a:r>
              <a:rPr lang="en-US" dirty="0">
                <a:solidFill>
                  <a:schemeClr val="tx1">
                    <a:lumMod val="75000"/>
                    <a:lumOff val="25000"/>
                  </a:schemeClr>
                </a:solidFill>
              </a:rPr>
              <a:t>What is your name?</a:t>
            </a:r>
          </a:p>
          <a:p>
            <a:pPr marL="342900" indent="-342900">
              <a:spcAft>
                <a:spcPts val="600"/>
              </a:spcAft>
              <a:buFont typeface="Calibri" panose="020F0502020204030204" pitchFamily="34" charset="0"/>
              <a:buAutoNum type="arabicPeriod"/>
            </a:pPr>
            <a:r>
              <a:rPr lang="en-US" dirty="0">
                <a:solidFill>
                  <a:schemeClr val="tx1">
                    <a:lumMod val="75000"/>
                    <a:lumOff val="25000"/>
                  </a:schemeClr>
                </a:solidFill>
              </a:rPr>
              <a:t>Who will be accompanying you to the practice arena?</a:t>
            </a:r>
          </a:p>
          <a:p>
            <a:pPr marL="342900" indent="-342900">
              <a:spcAft>
                <a:spcPts val="600"/>
              </a:spcAft>
              <a:buFont typeface="Calibri" panose="020F0502020204030204" pitchFamily="34" charset="0"/>
              <a:buAutoNum type="arabicPeriod"/>
            </a:pPr>
            <a:r>
              <a:rPr lang="en-US" dirty="0">
                <a:solidFill>
                  <a:schemeClr val="tx1">
                    <a:lumMod val="75000"/>
                    <a:lumOff val="25000"/>
                  </a:schemeClr>
                </a:solidFill>
              </a:rPr>
              <a:t>What is your age?</a:t>
            </a:r>
          </a:p>
          <a:p>
            <a:pPr marL="342900" indent="-342900">
              <a:spcAft>
                <a:spcPts val="600"/>
              </a:spcAft>
              <a:buFont typeface="Calibri" panose="020F0502020204030204" pitchFamily="34" charset="0"/>
              <a:buAutoNum type="arabicPeriod"/>
            </a:pPr>
            <a:r>
              <a:rPr lang="en-US" dirty="0">
                <a:solidFill>
                  <a:schemeClr val="tx1">
                    <a:lumMod val="75000"/>
                    <a:lumOff val="25000"/>
                  </a:schemeClr>
                </a:solidFill>
              </a:rPr>
              <a:t>Approximately how far do you live from the practice Arena</a:t>
            </a:r>
          </a:p>
          <a:p>
            <a:pPr marL="342900" indent="-342900">
              <a:spcAft>
                <a:spcPts val="600"/>
              </a:spcAft>
              <a:buFont typeface="Calibri" panose="020F0502020204030204" pitchFamily="34" charset="0"/>
              <a:buAutoNum type="arabicPeriod"/>
            </a:pPr>
            <a:r>
              <a:rPr lang="en-US" dirty="0">
                <a:solidFill>
                  <a:schemeClr val="tx1">
                    <a:lumMod val="75000"/>
                    <a:lumOff val="25000"/>
                  </a:schemeClr>
                </a:solidFill>
              </a:rPr>
              <a:t>Please share your home coordinates incase the parent or guardian is late.</a:t>
            </a:r>
          </a:p>
          <a:p>
            <a:pPr marL="342900" indent="-342900">
              <a:spcAft>
                <a:spcPts val="600"/>
              </a:spcAft>
              <a:buFont typeface="Calibri" panose="020F0502020204030204" pitchFamily="34" charset="0"/>
              <a:buAutoNum type="arabicPeriod"/>
            </a:pPr>
            <a:r>
              <a:rPr lang="en-US" dirty="0">
                <a:solidFill>
                  <a:schemeClr val="tx1">
                    <a:lumMod val="75000"/>
                    <a:lumOff val="25000"/>
                  </a:schemeClr>
                </a:solidFill>
              </a:rPr>
              <a:t>Please provide a guardian’s/ parent's phone number incase of incidents or accidents</a:t>
            </a:r>
          </a:p>
          <a:p>
            <a:pPr marL="342900" indent="-342900">
              <a:spcAft>
                <a:spcPts val="600"/>
              </a:spcAft>
              <a:buFont typeface="Calibri" panose="020F0502020204030204" pitchFamily="34" charset="0"/>
              <a:buAutoNum type="arabicPeriod"/>
            </a:pPr>
            <a:r>
              <a:rPr lang="en-US" dirty="0">
                <a:solidFill>
                  <a:schemeClr val="tx1">
                    <a:lumMod val="75000"/>
                    <a:lumOff val="25000"/>
                  </a:schemeClr>
                </a:solidFill>
              </a:rPr>
              <a:t>Would your child be interested in other games other than football</a:t>
            </a:r>
          </a:p>
          <a:p>
            <a:pPr marL="342900" indent="-342900">
              <a:spcAft>
                <a:spcPts val="600"/>
              </a:spcAft>
              <a:buFont typeface="Calibri" panose="020F0502020204030204" pitchFamily="34" charset="0"/>
              <a:buAutoNum type="arabicPeriod"/>
            </a:pPr>
            <a:r>
              <a:rPr lang="en-US" dirty="0">
                <a:solidFill>
                  <a:schemeClr val="tx1">
                    <a:lumMod val="75000"/>
                    <a:lumOff val="25000"/>
                  </a:schemeClr>
                </a:solidFill>
              </a:rPr>
              <a:t>If Yes, please mention them. </a:t>
            </a:r>
          </a:p>
        </p:txBody>
      </p:sp>
      <p:sp>
        <p:nvSpPr>
          <p:cNvPr id="9" name="Text Placeholder 3">
            <a:extLst>
              <a:ext uri="{FF2B5EF4-FFF2-40B4-BE49-F238E27FC236}">
                <a16:creationId xmlns:a16="http://schemas.microsoft.com/office/drawing/2014/main" id="{5E7131B9-1DAC-4B9B-B981-B0D9E5E9BAAB}"/>
              </a:ext>
            </a:extLst>
          </p:cNvPr>
          <p:cNvSpPr>
            <a:spLocks noGrp="1"/>
          </p:cNvSpPr>
          <p:nvPr>
            <p:ph type="body" sz="half" idx="2"/>
          </p:nvPr>
        </p:nvSpPr>
        <p:spPr>
          <a:xfrm>
            <a:off x="643465" y="3043050"/>
            <a:ext cx="3517567" cy="3064505"/>
          </a:xfrm>
        </p:spPr>
        <p:txBody>
          <a:bodyPr/>
          <a:lstStyle/>
          <a:p>
            <a:r>
              <a:rPr lang="en-US" dirty="0"/>
              <a:t>KOBO TOOLBOX</a:t>
            </a:r>
          </a:p>
        </p:txBody>
      </p:sp>
    </p:spTree>
    <p:extLst>
      <p:ext uri="{BB962C8B-B14F-4D97-AF65-F5344CB8AC3E}">
        <p14:creationId xmlns:p14="http://schemas.microsoft.com/office/powerpoint/2010/main" val="362638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BA8B7"/>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F33FADC-43EF-49C5-8052-7770639C1C4B}"/>
              </a:ext>
            </a:extLst>
          </p:cNvPr>
          <p:cNvSpPr>
            <a:spLocks noGrp="1"/>
          </p:cNvSpPr>
          <p:nvPr>
            <p:ph type="title"/>
          </p:nvPr>
        </p:nvSpPr>
        <p:spPr>
          <a:xfrm>
            <a:off x="643466" y="786383"/>
            <a:ext cx="3517567" cy="2093975"/>
          </a:xfrm>
        </p:spPr>
        <p:txBody>
          <a:bodyPr/>
          <a:lstStyle/>
          <a:p>
            <a:r>
              <a:rPr lang="en-US" dirty="0"/>
              <a:t>DEMO 2</a:t>
            </a:r>
          </a:p>
        </p:txBody>
      </p:sp>
      <p:sp>
        <p:nvSpPr>
          <p:cNvPr id="2" name="TextBox 1">
            <a:extLst>
              <a:ext uri="{FF2B5EF4-FFF2-40B4-BE49-F238E27FC236}">
                <a16:creationId xmlns:a16="http://schemas.microsoft.com/office/drawing/2014/main" id="{337B67CC-5551-4A93-86B5-390A3E84B3A9}"/>
              </a:ext>
            </a:extLst>
          </p:cNvPr>
          <p:cNvSpPr txBox="1"/>
          <p:nvPr/>
        </p:nvSpPr>
        <p:spPr>
          <a:xfrm>
            <a:off x="5243227" y="884718"/>
            <a:ext cx="5928344" cy="5294757"/>
          </a:xfrm>
          <a:prstGeom prst="rect">
            <a:avLst/>
          </a:prstGeom>
          <a:solidFill>
            <a:srgbClr val="9BA8B7"/>
          </a:solidFill>
        </p:spPr>
        <p:txBody>
          <a:bodyPr vert="horz" lIns="0" tIns="45720" rIns="0" bIns="45720" rtlCol="0">
            <a:normAutofit/>
          </a:bodyPr>
          <a:lstStyle/>
          <a:p>
            <a:pPr>
              <a:lnSpc>
                <a:spcPct val="90000"/>
              </a:lnSpc>
              <a:spcAft>
                <a:spcPts val="600"/>
              </a:spcAft>
              <a:buFont typeface="Calibri" panose="020F0502020204030204" pitchFamily="34" charset="0"/>
            </a:pPr>
            <a:r>
              <a:rPr lang="en-US" sz="1600" dirty="0">
                <a:solidFill>
                  <a:schemeClr val="tx1">
                    <a:lumMod val="75000"/>
                    <a:lumOff val="25000"/>
                  </a:schemeClr>
                </a:solidFill>
              </a:rPr>
              <a:t>Watoto Cheza Parents Feedback Form </a:t>
            </a:r>
          </a:p>
          <a:p>
            <a:pPr>
              <a:lnSpc>
                <a:spcPct val="90000"/>
              </a:lnSpc>
              <a:spcAft>
                <a:spcPts val="600"/>
              </a:spcAft>
              <a:buFont typeface="Calibri" panose="020F0502020204030204" pitchFamily="34" charset="0"/>
            </a:pPr>
            <a:r>
              <a:rPr lang="en-US" sz="1600" dirty="0">
                <a:solidFill>
                  <a:schemeClr val="tx1">
                    <a:lumMod val="75000"/>
                    <a:lumOff val="25000"/>
                  </a:schemeClr>
                </a:solidFill>
              </a:rPr>
              <a:t>Questions</a:t>
            </a:r>
          </a:p>
          <a:p>
            <a:pPr marL="342900" indent="-342900">
              <a:lnSpc>
                <a:spcPct val="90000"/>
              </a:lnSpc>
              <a:spcAft>
                <a:spcPts val="600"/>
              </a:spcAft>
              <a:buFont typeface="Calibri" panose="020F0502020204030204" pitchFamily="34" charset="0"/>
              <a:buAutoNum type="arabicPeriod"/>
            </a:pPr>
            <a:r>
              <a:rPr lang="en-US" sz="1600" dirty="0">
                <a:solidFill>
                  <a:schemeClr val="tx1">
                    <a:lumMod val="75000"/>
                    <a:lumOff val="25000"/>
                  </a:schemeClr>
                </a:solidFill>
              </a:rPr>
              <a:t>What is your name?</a:t>
            </a:r>
          </a:p>
          <a:p>
            <a:pPr marL="342900" indent="-342900">
              <a:lnSpc>
                <a:spcPct val="90000"/>
              </a:lnSpc>
              <a:spcAft>
                <a:spcPts val="600"/>
              </a:spcAft>
              <a:buFont typeface="Calibri" panose="020F0502020204030204" pitchFamily="34" charset="0"/>
              <a:buAutoNum type="arabicPeriod"/>
            </a:pPr>
            <a:r>
              <a:rPr lang="en-US" sz="1600" dirty="0">
                <a:solidFill>
                  <a:schemeClr val="tx1">
                    <a:lumMod val="75000"/>
                    <a:lumOff val="25000"/>
                  </a:schemeClr>
                </a:solidFill>
              </a:rPr>
              <a:t>Please indicate the name of your child/children that comes to our practice arena</a:t>
            </a:r>
          </a:p>
          <a:p>
            <a:pPr marL="342900" indent="-342900">
              <a:lnSpc>
                <a:spcPct val="90000"/>
              </a:lnSpc>
              <a:spcAft>
                <a:spcPts val="600"/>
              </a:spcAft>
              <a:buFont typeface="Calibri" panose="020F0502020204030204" pitchFamily="34" charset="0"/>
              <a:buAutoNum type="arabicPeriod"/>
            </a:pPr>
            <a:r>
              <a:rPr lang="en-US" sz="1600" dirty="0">
                <a:solidFill>
                  <a:schemeClr val="tx1">
                    <a:lumMod val="75000"/>
                    <a:lumOff val="25000"/>
                  </a:schemeClr>
                </a:solidFill>
              </a:rPr>
              <a:t>Using the scale Excellent, good, fair, bad, very bad , how would you rate the following?</a:t>
            </a:r>
          </a:p>
          <a:p>
            <a:pPr>
              <a:lnSpc>
                <a:spcPct val="90000"/>
              </a:lnSpc>
              <a:spcAft>
                <a:spcPts val="600"/>
              </a:spcAft>
              <a:buFont typeface="Calibri" panose="020F0502020204030204" pitchFamily="34" charset="0"/>
            </a:pPr>
            <a:r>
              <a:rPr lang="en-US" sz="1600" dirty="0">
                <a:solidFill>
                  <a:schemeClr val="tx1">
                    <a:lumMod val="75000"/>
                    <a:lumOff val="25000"/>
                  </a:schemeClr>
                </a:solidFill>
              </a:rPr>
              <a:t>        - Our measures towards the fitness of tour child</a:t>
            </a:r>
          </a:p>
          <a:p>
            <a:pPr>
              <a:lnSpc>
                <a:spcPct val="90000"/>
              </a:lnSpc>
              <a:spcAft>
                <a:spcPts val="600"/>
              </a:spcAft>
              <a:buFont typeface="Calibri" panose="020F0502020204030204" pitchFamily="34" charset="0"/>
            </a:pPr>
            <a:r>
              <a:rPr lang="en-US" sz="1600" dirty="0">
                <a:solidFill>
                  <a:schemeClr val="tx1">
                    <a:lumMod val="75000"/>
                    <a:lumOff val="25000"/>
                  </a:schemeClr>
                </a:solidFill>
              </a:rPr>
              <a:t>        - Pricing</a:t>
            </a:r>
          </a:p>
          <a:p>
            <a:pPr>
              <a:lnSpc>
                <a:spcPct val="90000"/>
              </a:lnSpc>
              <a:spcAft>
                <a:spcPts val="600"/>
              </a:spcAft>
              <a:buFont typeface="Calibri" panose="020F0502020204030204" pitchFamily="34" charset="0"/>
            </a:pPr>
            <a:r>
              <a:rPr lang="en-US" sz="1600" dirty="0">
                <a:solidFill>
                  <a:schemeClr val="tx1">
                    <a:lumMod val="75000"/>
                    <a:lumOff val="25000"/>
                  </a:schemeClr>
                </a:solidFill>
              </a:rPr>
              <a:t>        - Amenities and equipment</a:t>
            </a:r>
          </a:p>
          <a:p>
            <a:pPr>
              <a:lnSpc>
                <a:spcPct val="90000"/>
              </a:lnSpc>
              <a:spcAft>
                <a:spcPts val="600"/>
              </a:spcAft>
              <a:buFont typeface="Calibri" panose="020F0502020204030204" pitchFamily="34" charset="0"/>
            </a:pPr>
            <a:r>
              <a:rPr lang="en-US" sz="1600" dirty="0">
                <a:solidFill>
                  <a:schemeClr val="tx1">
                    <a:lumMod val="75000"/>
                    <a:lumOff val="25000"/>
                  </a:schemeClr>
                </a:solidFill>
              </a:rPr>
              <a:t>        - The instructors and staff</a:t>
            </a:r>
          </a:p>
          <a:p>
            <a:pPr>
              <a:lnSpc>
                <a:spcPct val="90000"/>
              </a:lnSpc>
              <a:spcAft>
                <a:spcPts val="600"/>
              </a:spcAft>
              <a:buFont typeface="Calibri" panose="020F0502020204030204" pitchFamily="34" charset="0"/>
            </a:pPr>
            <a:r>
              <a:rPr lang="en-US" sz="1600" dirty="0">
                <a:solidFill>
                  <a:schemeClr val="tx1">
                    <a:lumMod val="75000"/>
                    <a:lumOff val="25000"/>
                  </a:schemeClr>
                </a:solidFill>
              </a:rPr>
              <a:t>        - Snacks for the children</a:t>
            </a:r>
          </a:p>
          <a:p>
            <a:pPr>
              <a:lnSpc>
                <a:spcPct val="90000"/>
              </a:lnSpc>
              <a:spcAft>
                <a:spcPts val="600"/>
              </a:spcAft>
              <a:buFont typeface="Calibri" panose="020F0502020204030204" pitchFamily="34" charset="0"/>
            </a:pPr>
            <a:r>
              <a:rPr lang="en-US" sz="1600" dirty="0">
                <a:solidFill>
                  <a:schemeClr val="tx1">
                    <a:lumMod val="75000"/>
                    <a:lumOff val="25000"/>
                  </a:schemeClr>
                </a:solidFill>
              </a:rPr>
              <a:t>4. On a scale of 1to 10 how likely are you to recommend us to other parents?</a:t>
            </a:r>
          </a:p>
          <a:p>
            <a:pPr>
              <a:lnSpc>
                <a:spcPct val="90000"/>
              </a:lnSpc>
              <a:spcAft>
                <a:spcPts val="600"/>
              </a:spcAft>
              <a:buFont typeface="Calibri" panose="020F0502020204030204" pitchFamily="34" charset="0"/>
            </a:pPr>
            <a:r>
              <a:rPr lang="en-US" sz="1600" dirty="0">
                <a:solidFill>
                  <a:schemeClr val="tx1">
                    <a:lumMod val="75000"/>
                    <a:lumOff val="25000"/>
                  </a:schemeClr>
                </a:solidFill>
              </a:rPr>
              <a:t> </a:t>
            </a:r>
          </a:p>
          <a:p>
            <a:pPr>
              <a:lnSpc>
                <a:spcPct val="90000"/>
              </a:lnSpc>
              <a:spcAft>
                <a:spcPts val="600"/>
              </a:spcAft>
              <a:buFont typeface="Calibri" panose="020F0502020204030204" pitchFamily="34" charset="0"/>
            </a:pPr>
            <a:endParaRPr lang="en-US" sz="1600" dirty="0">
              <a:solidFill>
                <a:schemeClr val="tx1">
                  <a:lumMod val="75000"/>
                  <a:lumOff val="25000"/>
                </a:schemeClr>
              </a:solidFill>
            </a:endParaRPr>
          </a:p>
        </p:txBody>
      </p:sp>
      <p:sp>
        <p:nvSpPr>
          <p:cNvPr id="9" name="Text Placeholder 3">
            <a:extLst>
              <a:ext uri="{FF2B5EF4-FFF2-40B4-BE49-F238E27FC236}">
                <a16:creationId xmlns:a16="http://schemas.microsoft.com/office/drawing/2014/main" id="{20F9D373-DD4F-477F-900F-9E02F7B66395}"/>
              </a:ext>
            </a:extLst>
          </p:cNvPr>
          <p:cNvSpPr>
            <a:spLocks noGrp="1"/>
          </p:cNvSpPr>
          <p:nvPr>
            <p:ph type="body" sz="half" idx="2"/>
          </p:nvPr>
        </p:nvSpPr>
        <p:spPr>
          <a:xfrm>
            <a:off x="643465" y="3043050"/>
            <a:ext cx="3517567" cy="3064505"/>
          </a:xfrm>
        </p:spPr>
        <p:txBody>
          <a:bodyPr/>
          <a:lstStyle/>
          <a:p>
            <a:r>
              <a:rPr lang="en-US" dirty="0"/>
              <a:t>MS FORMS</a:t>
            </a:r>
          </a:p>
        </p:txBody>
      </p:sp>
    </p:spTree>
    <p:extLst>
      <p:ext uri="{BB962C8B-B14F-4D97-AF65-F5344CB8AC3E}">
        <p14:creationId xmlns:p14="http://schemas.microsoft.com/office/powerpoint/2010/main" val="1843081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BA8B7"/>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F33FADC-43EF-49C5-8052-7770639C1C4B}"/>
              </a:ext>
            </a:extLst>
          </p:cNvPr>
          <p:cNvSpPr>
            <a:spLocks noGrp="1"/>
          </p:cNvSpPr>
          <p:nvPr>
            <p:ph type="title"/>
          </p:nvPr>
        </p:nvSpPr>
        <p:spPr>
          <a:xfrm>
            <a:off x="643466" y="786383"/>
            <a:ext cx="3517567" cy="2093975"/>
          </a:xfrm>
        </p:spPr>
        <p:txBody>
          <a:bodyPr/>
          <a:lstStyle/>
          <a:p>
            <a:r>
              <a:rPr lang="en-US" dirty="0"/>
              <a:t>DEMO 3</a:t>
            </a:r>
          </a:p>
        </p:txBody>
      </p:sp>
      <p:sp>
        <p:nvSpPr>
          <p:cNvPr id="2" name="TextBox 1">
            <a:extLst>
              <a:ext uri="{FF2B5EF4-FFF2-40B4-BE49-F238E27FC236}">
                <a16:creationId xmlns:a16="http://schemas.microsoft.com/office/drawing/2014/main" id="{337B67CC-5551-4A93-86B5-390A3E84B3A9}"/>
              </a:ext>
            </a:extLst>
          </p:cNvPr>
          <p:cNvSpPr txBox="1"/>
          <p:nvPr/>
        </p:nvSpPr>
        <p:spPr>
          <a:xfrm>
            <a:off x="5243227" y="884718"/>
            <a:ext cx="5928344" cy="5294757"/>
          </a:xfrm>
          <a:prstGeom prst="rect">
            <a:avLst/>
          </a:prstGeom>
          <a:solidFill>
            <a:srgbClr val="9BA8B7"/>
          </a:solidFill>
        </p:spPr>
        <p:txBody>
          <a:bodyPr vert="horz" lIns="0" tIns="45720" rIns="0" bIns="45720" rtlCol="0">
            <a:normAutofit/>
          </a:bodyPr>
          <a:lstStyle/>
          <a:p>
            <a:r>
              <a:rPr lang="en-US" sz="1600" dirty="0"/>
              <a:t>Creating our Dataset( Clients Dataset)</a:t>
            </a:r>
          </a:p>
          <a:p>
            <a:r>
              <a:rPr lang="en-US" sz="1600" dirty="0"/>
              <a:t>Fields </a:t>
            </a:r>
          </a:p>
          <a:p>
            <a:pPr marL="342900" indent="-342900">
              <a:buAutoNum type="arabicPeriod"/>
            </a:pPr>
            <a:r>
              <a:rPr lang="en-US" sz="1600" dirty="0"/>
              <a:t>ClientID</a:t>
            </a:r>
          </a:p>
          <a:p>
            <a:pPr marL="342900" indent="-342900">
              <a:buAutoNum type="arabicPeriod"/>
            </a:pPr>
            <a:r>
              <a:rPr lang="en-US" sz="1600" dirty="0"/>
              <a:t>First Name</a:t>
            </a:r>
          </a:p>
          <a:p>
            <a:pPr marL="342900" indent="-342900">
              <a:buAutoNum type="arabicPeriod"/>
            </a:pPr>
            <a:r>
              <a:rPr lang="en-US" sz="1600" dirty="0"/>
              <a:t>Last Name</a:t>
            </a:r>
          </a:p>
          <a:p>
            <a:pPr marL="342900" indent="-342900">
              <a:buAutoNum type="arabicPeriod"/>
            </a:pPr>
            <a:r>
              <a:rPr lang="en-US" sz="1600" dirty="0"/>
              <a:t>Full name = Title + First Name + Last Name</a:t>
            </a:r>
          </a:p>
          <a:p>
            <a:pPr marL="342900" indent="-342900">
              <a:buAutoNum type="arabicPeriod"/>
            </a:pPr>
            <a:r>
              <a:rPr lang="en-US" sz="1600" dirty="0"/>
              <a:t>Gender</a:t>
            </a:r>
          </a:p>
          <a:p>
            <a:pPr marL="342900" indent="-342900">
              <a:buAutoNum type="arabicPeriod"/>
            </a:pPr>
            <a:r>
              <a:rPr lang="en-US" sz="1600" dirty="0"/>
              <a:t>Email address</a:t>
            </a:r>
          </a:p>
          <a:p>
            <a:pPr marL="342900" indent="-342900">
              <a:buAutoNum type="arabicPeriod"/>
            </a:pPr>
            <a:r>
              <a:rPr lang="en-US" sz="1600" dirty="0"/>
              <a:t>Country</a:t>
            </a:r>
          </a:p>
          <a:p>
            <a:pPr marL="342900" indent="-342900">
              <a:buAutoNum type="arabicPeriod"/>
            </a:pPr>
            <a:r>
              <a:rPr lang="en-US" sz="1600" dirty="0"/>
              <a:t>City</a:t>
            </a:r>
          </a:p>
          <a:p>
            <a:pPr marL="342900" indent="-342900">
              <a:buAutoNum type="arabicPeriod"/>
            </a:pPr>
            <a:r>
              <a:rPr lang="en-US" sz="1600" dirty="0"/>
              <a:t>Date Joined</a:t>
            </a:r>
          </a:p>
          <a:p>
            <a:pPr marL="342900" indent="-342900">
              <a:buAutoNum type="arabicPeriod"/>
            </a:pPr>
            <a:r>
              <a:rPr lang="en-US" sz="1600" dirty="0"/>
              <a:t>Billed Cost</a:t>
            </a:r>
          </a:p>
          <a:p>
            <a:pPr marL="342900" indent="-342900">
              <a:buAutoNum type="arabicPeriod"/>
            </a:pPr>
            <a:r>
              <a:rPr lang="en-US" sz="1600" dirty="0"/>
              <a:t>Service – Premium, Super, Regular </a:t>
            </a:r>
          </a:p>
          <a:p>
            <a:pPr>
              <a:lnSpc>
                <a:spcPct val="90000"/>
              </a:lnSpc>
              <a:spcAft>
                <a:spcPts val="600"/>
              </a:spcAft>
              <a:buFont typeface="Calibri" panose="020F0502020204030204" pitchFamily="34" charset="0"/>
            </a:pPr>
            <a:endParaRPr lang="en-US" sz="1600" dirty="0">
              <a:solidFill>
                <a:schemeClr val="tx1">
                  <a:lumMod val="75000"/>
                  <a:lumOff val="25000"/>
                </a:schemeClr>
              </a:solidFill>
            </a:endParaRPr>
          </a:p>
        </p:txBody>
      </p:sp>
      <p:sp>
        <p:nvSpPr>
          <p:cNvPr id="9" name="Text Placeholder 3">
            <a:extLst>
              <a:ext uri="{FF2B5EF4-FFF2-40B4-BE49-F238E27FC236}">
                <a16:creationId xmlns:a16="http://schemas.microsoft.com/office/drawing/2014/main" id="{20F9D373-DD4F-477F-900F-9E02F7B66395}"/>
              </a:ext>
            </a:extLst>
          </p:cNvPr>
          <p:cNvSpPr>
            <a:spLocks noGrp="1"/>
          </p:cNvSpPr>
          <p:nvPr>
            <p:ph type="body" sz="half" idx="2"/>
          </p:nvPr>
        </p:nvSpPr>
        <p:spPr>
          <a:xfrm>
            <a:off x="643465" y="3043050"/>
            <a:ext cx="3517567" cy="3064505"/>
          </a:xfrm>
        </p:spPr>
        <p:txBody>
          <a:bodyPr/>
          <a:lstStyle/>
          <a:p>
            <a:r>
              <a:rPr lang="en-US" dirty="0"/>
              <a:t>MOCKAROO</a:t>
            </a:r>
          </a:p>
        </p:txBody>
      </p:sp>
    </p:spTree>
    <p:extLst>
      <p:ext uri="{BB962C8B-B14F-4D97-AF65-F5344CB8AC3E}">
        <p14:creationId xmlns:p14="http://schemas.microsoft.com/office/powerpoint/2010/main" val="3825566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5E73D9-E3DD-4179-9D7B-564E8BF26F26}"/>
              </a:ext>
            </a:extLst>
          </p:cNvPr>
          <p:cNvSpPr txBox="1"/>
          <p:nvPr/>
        </p:nvSpPr>
        <p:spPr>
          <a:xfrm>
            <a:off x="1996611" y="1237610"/>
            <a:ext cx="8198777" cy="584775"/>
          </a:xfrm>
          <a:prstGeom prst="rect">
            <a:avLst/>
          </a:prstGeom>
          <a:noFill/>
        </p:spPr>
        <p:txBody>
          <a:bodyPr wrap="square" rtlCol="0">
            <a:spAutoFit/>
          </a:bodyPr>
          <a:lstStyle/>
          <a:p>
            <a:pPr algn="ctr"/>
            <a:r>
              <a:rPr lang="en-US" sz="3200" dirty="0"/>
              <a:t>DATA ENRICHMENT</a:t>
            </a:r>
            <a:endParaRPr lang="en-KE" sz="3200" dirty="0"/>
          </a:p>
        </p:txBody>
      </p:sp>
      <p:sp>
        <p:nvSpPr>
          <p:cNvPr id="4" name="TextBox 3">
            <a:extLst>
              <a:ext uri="{FF2B5EF4-FFF2-40B4-BE49-F238E27FC236}">
                <a16:creationId xmlns:a16="http://schemas.microsoft.com/office/drawing/2014/main" id="{5E63FC84-6A6D-4BE7-AAFC-BDE7C2D5AE0C}"/>
              </a:ext>
            </a:extLst>
          </p:cNvPr>
          <p:cNvSpPr txBox="1"/>
          <p:nvPr/>
        </p:nvSpPr>
        <p:spPr>
          <a:xfrm>
            <a:off x="1314450" y="2114550"/>
            <a:ext cx="9801225" cy="2308324"/>
          </a:xfrm>
          <a:prstGeom prst="rect">
            <a:avLst/>
          </a:prstGeom>
          <a:noFill/>
        </p:spPr>
        <p:txBody>
          <a:bodyPr wrap="square" rtlCol="0">
            <a:spAutoFit/>
          </a:bodyPr>
          <a:lstStyle/>
          <a:p>
            <a:r>
              <a:rPr lang="en-US" dirty="0"/>
              <a:t>Is the process of getting more data related to the already collected Data. </a:t>
            </a:r>
            <a:br>
              <a:rPr lang="en-US" dirty="0"/>
            </a:br>
            <a:br>
              <a:rPr lang="en-US" dirty="0"/>
            </a:br>
            <a:r>
              <a:rPr lang="en-US" dirty="0"/>
              <a:t>- </a:t>
            </a:r>
            <a:r>
              <a:rPr lang="en-US" dirty="0">
                <a:solidFill>
                  <a:schemeClr val="tx1">
                    <a:lumMod val="95000"/>
                    <a:lumOff val="5000"/>
                  </a:schemeClr>
                </a:solidFill>
              </a:rPr>
              <a:t>It is more of m</a:t>
            </a:r>
            <a:r>
              <a:rPr lang="en-US" i="0" dirty="0">
                <a:solidFill>
                  <a:schemeClr val="tx1">
                    <a:lumMod val="95000"/>
                    <a:lumOff val="5000"/>
                  </a:schemeClr>
                </a:solidFill>
                <a:effectLst/>
              </a:rPr>
              <a:t>erging third-party data from an external authoritative source with an existing database of first-party customer data</a:t>
            </a:r>
            <a:br>
              <a:rPr lang="en-US" i="0" dirty="0">
                <a:solidFill>
                  <a:schemeClr val="tx1">
                    <a:lumMod val="95000"/>
                    <a:lumOff val="5000"/>
                  </a:schemeClr>
                </a:solidFill>
                <a:effectLst/>
              </a:rPr>
            </a:br>
            <a:br>
              <a:rPr lang="en-US" i="0" dirty="0">
                <a:solidFill>
                  <a:schemeClr val="tx1">
                    <a:lumMod val="95000"/>
                    <a:lumOff val="5000"/>
                  </a:schemeClr>
                </a:solidFill>
                <a:effectLst/>
              </a:rPr>
            </a:br>
            <a:r>
              <a:rPr lang="en-US" i="0" dirty="0">
                <a:solidFill>
                  <a:schemeClr val="tx1">
                    <a:lumMod val="95000"/>
                    <a:lumOff val="5000"/>
                  </a:schemeClr>
                </a:solidFill>
                <a:effectLst/>
              </a:rPr>
              <a:t>Explorium – This is a site that contains third- party data and one can use it to increase model accuracies and have more useful features  for research </a:t>
            </a:r>
            <a:br>
              <a:rPr lang="en-US" i="0" dirty="0">
                <a:solidFill>
                  <a:schemeClr val="tx1">
                    <a:lumMod val="95000"/>
                    <a:lumOff val="5000"/>
                  </a:schemeClr>
                </a:solidFill>
                <a:effectLst/>
              </a:rPr>
            </a:br>
            <a:r>
              <a:rPr lang="en-US" i="0" dirty="0">
                <a:solidFill>
                  <a:schemeClr val="tx1">
                    <a:lumMod val="95000"/>
                    <a:lumOff val="5000"/>
                  </a:schemeClr>
                </a:solidFill>
                <a:effectLst/>
              </a:rPr>
              <a:t>  </a:t>
            </a:r>
            <a:r>
              <a:rPr lang="en-US" i="0" dirty="0">
                <a:solidFill>
                  <a:schemeClr val="tx1">
                    <a:lumMod val="95000"/>
                    <a:lumOff val="5000"/>
                  </a:schemeClr>
                </a:solidFill>
                <a:effectLst/>
                <a:hlinkClick r:id="rId2">
                  <a:extLst>
                    <a:ext uri="{A12FA001-AC4F-418D-AE19-62706E023703}">
                      <ahyp:hlinkClr xmlns:ahyp="http://schemas.microsoft.com/office/drawing/2018/hyperlinkcolor" val="tx"/>
                    </a:ext>
                  </a:extLst>
                </a:hlinkClick>
              </a:rPr>
              <a:t>link </a:t>
            </a:r>
            <a:endParaRPr lang="en-KE" dirty="0">
              <a:solidFill>
                <a:schemeClr val="tx1">
                  <a:lumMod val="95000"/>
                  <a:lumOff val="5000"/>
                </a:schemeClr>
              </a:solidFill>
            </a:endParaRPr>
          </a:p>
        </p:txBody>
      </p:sp>
      <p:pic>
        <p:nvPicPr>
          <p:cNvPr id="6" name="Graphic 5" descr="Comment Add outline">
            <a:extLst>
              <a:ext uri="{FF2B5EF4-FFF2-40B4-BE49-F238E27FC236}">
                <a16:creationId xmlns:a16="http://schemas.microsoft.com/office/drawing/2014/main" id="{670BB22A-0EBC-4179-9B26-8CFDAFB022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7250" y="1162050"/>
            <a:ext cx="807163" cy="807163"/>
          </a:xfrm>
          <a:prstGeom prst="rect">
            <a:avLst/>
          </a:prstGeom>
        </p:spPr>
      </p:pic>
    </p:spTree>
    <p:extLst>
      <p:ext uri="{BB962C8B-B14F-4D97-AF65-F5344CB8AC3E}">
        <p14:creationId xmlns:p14="http://schemas.microsoft.com/office/powerpoint/2010/main" val="2748246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FA0CE2-D8E4-4E61-94C9-8A43B91D5363}"/>
              </a:ext>
            </a:extLst>
          </p:cNvPr>
          <p:cNvSpPr txBox="1"/>
          <p:nvPr/>
        </p:nvSpPr>
        <p:spPr>
          <a:xfrm>
            <a:off x="1440208" y="1018854"/>
            <a:ext cx="10088880" cy="3416320"/>
          </a:xfrm>
          <a:prstGeom prst="rect">
            <a:avLst/>
          </a:prstGeom>
          <a:noFill/>
        </p:spPr>
        <p:txBody>
          <a:bodyPr wrap="square" rtlCol="0">
            <a:spAutoFit/>
          </a:bodyPr>
          <a:lstStyle/>
          <a:p>
            <a:r>
              <a:rPr lang="en-US" dirty="0"/>
              <a:t>Links</a:t>
            </a:r>
          </a:p>
          <a:p>
            <a:pPr marL="342900" indent="-342900">
              <a:buAutoNum type="arabicPeriod"/>
            </a:pPr>
            <a:r>
              <a:rPr lang="en-US" dirty="0"/>
              <a:t>Web scrapping using Selenium  by  Ken Jee </a:t>
            </a:r>
            <a:r>
              <a:rPr lang="en-US" dirty="0">
                <a:solidFill>
                  <a:schemeClr val="tx1">
                    <a:lumMod val="95000"/>
                    <a:lumOff val="5000"/>
                  </a:schemeClr>
                </a:solidFill>
                <a:hlinkClick r:id="rId2">
                  <a:extLst>
                    <a:ext uri="{A12FA001-AC4F-418D-AE19-62706E023703}">
                      <ahyp:hlinkClr xmlns:ahyp="http://schemas.microsoft.com/office/drawing/2018/hyperlinkcolor" val="tx"/>
                    </a:ext>
                  </a:extLst>
                </a:hlinkClick>
              </a:rPr>
              <a:t>link</a:t>
            </a:r>
            <a:endParaRPr lang="en-US" dirty="0">
              <a:solidFill>
                <a:schemeClr val="tx1">
                  <a:lumMod val="95000"/>
                  <a:lumOff val="5000"/>
                </a:schemeClr>
              </a:solidFill>
            </a:endParaRPr>
          </a:p>
          <a:p>
            <a:pPr marL="342900" indent="-342900">
              <a:buAutoNum type="arabicPeriod"/>
            </a:pPr>
            <a:endParaRPr lang="en-US" dirty="0"/>
          </a:p>
          <a:p>
            <a:pPr marL="342900" indent="-342900">
              <a:buAutoNum type="arabicPeriod"/>
            </a:pPr>
            <a:r>
              <a:rPr lang="en-US" dirty="0"/>
              <a:t> Mockaroo – </a:t>
            </a:r>
            <a:r>
              <a:rPr lang="en-US" dirty="0">
                <a:solidFill>
                  <a:schemeClr val="tx1">
                    <a:lumMod val="95000"/>
                    <a:lumOff val="5000"/>
                  </a:schemeClr>
                </a:solidFill>
                <a:hlinkClick r:id="rId3">
                  <a:extLst>
                    <a:ext uri="{A12FA001-AC4F-418D-AE19-62706E023703}">
                      <ahyp:hlinkClr xmlns:ahyp="http://schemas.microsoft.com/office/drawing/2018/hyperlinkcolor" val="tx"/>
                    </a:ext>
                  </a:extLst>
                </a:hlinkClick>
              </a:rPr>
              <a:t>link</a:t>
            </a:r>
            <a:r>
              <a:rPr lang="en-US" dirty="0">
                <a:solidFill>
                  <a:schemeClr val="tx1">
                    <a:lumMod val="95000"/>
                    <a:lumOff val="5000"/>
                  </a:schemeClr>
                </a:solidFill>
              </a:rPr>
              <a:t> </a:t>
            </a:r>
            <a:br>
              <a:rPr lang="en-US" dirty="0"/>
            </a:br>
            <a:endParaRPr lang="en-US" dirty="0"/>
          </a:p>
          <a:p>
            <a:pPr marL="342900" indent="-342900">
              <a:buAutoNum type="arabicPeriod"/>
            </a:pPr>
            <a:r>
              <a:rPr lang="en-US" dirty="0"/>
              <a:t>Kobo toolbox -  </a:t>
            </a:r>
            <a:r>
              <a:rPr lang="en-US" dirty="0">
                <a:solidFill>
                  <a:schemeClr val="tx1">
                    <a:lumMod val="95000"/>
                    <a:lumOff val="5000"/>
                  </a:schemeClr>
                </a:solidFill>
                <a:hlinkClick r:id="rId4">
                  <a:extLst>
                    <a:ext uri="{A12FA001-AC4F-418D-AE19-62706E023703}">
                      <ahyp:hlinkClr xmlns:ahyp="http://schemas.microsoft.com/office/drawing/2018/hyperlinkcolor" val="tx"/>
                    </a:ext>
                  </a:extLst>
                </a:hlinkClick>
              </a:rPr>
              <a:t>link</a:t>
            </a:r>
            <a:endParaRPr lang="en-US" dirty="0">
              <a:solidFill>
                <a:schemeClr val="tx1">
                  <a:lumMod val="95000"/>
                  <a:lumOff val="5000"/>
                </a:schemeClr>
              </a:solidFill>
            </a:endParaRPr>
          </a:p>
          <a:p>
            <a:pPr marL="342900" indent="-342900">
              <a:buAutoNum type="arabicPeriod"/>
            </a:pPr>
            <a:endParaRPr lang="en-US" dirty="0"/>
          </a:p>
          <a:p>
            <a:pPr marL="342900" indent="-342900">
              <a:buAutoNum type="arabicPeriod"/>
            </a:pPr>
            <a:r>
              <a:rPr lang="en-US" dirty="0"/>
              <a:t>Survey CTO -  </a:t>
            </a:r>
            <a:r>
              <a:rPr lang="en-US" dirty="0">
                <a:solidFill>
                  <a:schemeClr val="tx1">
                    <a:lumMod val="95000"/>
                    <a:lumOff val="5000"/>
                  </a:schemeClr>
                </a:solidFill>
                <a:hlinkClick r:id="rId5">
                  <a:extLst>
                    <a:ext uri="{A12FA001-AC4F-418D-AE19-62706E023703}">
                      <ahyp:hlinkClr xmlns:ahyp="http://schemas.microsoft.com/office/drawing/2018/hyperlinkcolor" val="tx"/>
                    </a:ext>
                  </a:extLst>
                </a:hlinkClick>
              </a:rPr>
              <a:t>link</a:t>
            </a:r>
            <a:endParaRPr lang="en-US" dirty="0">
              <a:solidFill>
                <a:schemeClr val="tx1">
                  <a:lumMod val="95000"/>
                  <a:lumOff val="5000"/>
                </a:schemeClr>
              </a:solidFill>
            </a:endParaRPr>
          </a:p>
          <a:p>
            <a:pPr marL="342900" indent="-342900">
              <a:buAutoNum type="arabicPeriod"/>
            </a:pPr>
            <a:endParaRPr lang="en-US" dirty="0"/>
          </a:p>
          <a:p>
            <a:pPr marL="342900" indent="-342900">
              <a:buAutoNum type="arabicPeriod"/>
            </a:pPr>
            <a:r>
              <a:rPr lang="en-US" dirty="0"/>
              <a:t>Survey Monkey  - </a:t>
            </a:r>
            <a:r>
              <a:rPr lang="en-US" dirty="0">
                <a:solidFill>
                  <a:schemeClr val="tx1">
                    <a:lumMod val="95000"/>
                    <a:lumOff val="5000"/>
                  </a:schemeClr>
                </a:solidFill>
                <a:hlinkClick r:id="rId6">
                  <a:extLst>
                    <a:ext uri="{A12FA001-AC4F-418D-AE19-62706E023703}">
                      <ahyp:hlinkClr xmlns:ahyp="http://schemas.microsoft.com/office/drawing/2018/hyperlinkcolor" val="tx"/>
                    </a:ext>
                  </a:extLst>
                </a:hlinkClick>
              </a:rPr>
              <a:t>link</a:t>
            </a:r>
            <a:endParaRPr lang="en-US" dirty="0">
              <a:solidFill>
                <a:schemeClr val="tx1">
                  <a:lumMod val="95000"/>
                  <a:lumOff val="5000"/>
                </a:schemeClr>
              </a:solidFill>
            </a:endParaRPr>
          </a:p>
          <a:p>
            <a:pPr marL="342900" indent="-342900">
              <a:buAutoNum type="arabicPeriod"/>
            </a:pPr>
            <a:endParaRPr lang="en-US" dirty="0"/>
          </a:p>
          <a:p>
            <a:pPr marL="342900" indent="-342900">
              <a:buAutoNum type="arabicPeriod"/>
            </a:pPr>
            <a:endParaRPr lang="en-KE" dirty="0"/>
          </a:p>
        </p:txBody>
      </p:sp>
    </p:spTree>
    <p:extLst>
      <p:ext uri="{BB962C8B-B14F-4D97-AF65-F5344CB8AC3E}">
        <p14:creationId xmlns:p14="http://schemas.microsoft.com/office/powerpoint/2010/main" val="651983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89579C0-61DC-420B-9DF9-69C5C8311DE6}"/>
              </a:ext>
            </a:extLst>
          </p:cNvPr>
          <p:cNvSpPr txBox="1"/>
          <p:nvPr/>
        </p:nvSpPr>
        <p:spPr>
          <a:xfrm>
            <a:off x="1239520" y="792480"/>
            <a:ext cx="9804400" cy="3781035"/>
          </a:xfrm>
          <a:prstGeom prst="rect">
            <a:avLst/>
          </a:prstGeom>
          <a:noFill/>
        </p:spPr>
        <p:txBody>
          <a:bodyPr wrap="square" rtlCol="0">
            <a:spAutoFit/>
          </a:bodyPr>
          <a:lstStyle/>
          <a:p>
            <a:pPr>
              <a:lnSpc>
                <a:spcPct val="150000"/>
              </a:lnSpc>
            </a:pPr>
            <a:r>
              <a:rPr lang="en-US" dirty="0"/>
              <a:t>				SECONDARY DATA SOURCES</a:t>
            </a:r>
          </a:p>
          <a:p>
            <a:pPr marL="342900" indent="-342900">
              <a:lnSpc>
                <a:spcPct val="150000"/>
              </a:lnSpc>
              <a:buAutoNum type="arabicPeriod"/>
            </a:pPr>
            <a:r>
              <a:rPr lang="en-US" dirty="0"/>
              <a:t>GitHub - </a:t>
            </a:r>
            <a:r>
              <a:rPr lang="en-US" dirty="0">
                <a:solidFill>
                  <a:schemeClr val="tx1">
                    <a:lumMod val="95000"/>
                    <a:lumOff val="5000"/>
                  </a:schemeClr>
                </a:solidFill>
                <a:hlinkClick r:id="rId2">
                  <a:extLst>
                    <a:ext uri="{A12FA001-AC4F-418D-AE19-62706E023703}">
                      <ahyp:hlinkClr xmlns:ahyp="http://schemas.microsoft.com/office/drawing/2018/hyperlinkcolor" val="tx"/>
                    </a:ext>
                  </a:extLst>
                </a:hlinkClick>
              </a:rPr>
              <a:t>link</a:t>
            </a:r>
            <a:endParaRPr lang="en-US" dirty="0">
              <a:solidFill>
                <a:schemeClr val="tx1">
                  <a:lumMod val="95000"/>
                  <a:lumOff val="5000"/>
                </a:schemeClr>
              </a:solidFill>
            </a:endParaRPr>
          </a:p>
          <a:p>
            <a:pPr marL="342900" indent="-342900">
              <a:lnSpc>
                <a:spcPct val="150000"/>
              </a:lnSpc>
              <a:buAutoNum type="arabicPeriod"/>
            </a:pPr>
            <a:r>
              <a:rPr lang="en-US" dirty="0"/>
              <a:t>Data World - </a:t>
            </a:r>
            <a:r>
              <a:rPr lang="en-US" dirty="0">
                <a:solidFill>
                  <a:schemeClr val="tx1">
                    <a:lumMod val="95000"/>
                    <a:lumOff val="5000"/>
                  </a:schemeClr>
                </a:solidFill>
                <a:hlinkClick r:id="rId3">
                  <a:extLst>
                    <a:ext uri="{A12FA001-AC4F-418D-AE19-62706E023703}">
                      <ahyp:hlinkClr xmlns:ahyp="http://schemas.microsoft.com/office/drawing/2018/hyperlinkcolor" val="tx"/>
                    </a:ext>
                  </a:extLst>
                </a:hlinkClick>
              </a:rPr>
              <a:t>link</a:t>
            </a:r>
            <a:endParaRPr lang="en-US" dirty="0">
              <a:solidFill>
                <a:schemeClr val="tx1">
                  <a:lumMod val="95000"/>
                  <a:lumOff val="5000"/>
                </a:schemeClr>
              </a:solidFill>
            </a:endParaRPr>
          </a:p>
          <a:p>
            <a:pPr marL="342900" indent="-342900">
              <a:lnSpc>
                <a:spcPct val="150000"/>
              </a:lnSpc>
              <a:buAutoNum type="arabicPeriod"/>
            </a:pPr>
            <a:r>
              <a:rPr lang="en-US" dirty="0"/>
              <a:t>UCI Machine Learning Repository - </a:t>
            </a:r>
            <a:r>
              <a:rPr lang="en-US" dirty="0">
                <a:solidFill>
                  <a:schemeClr val="tx1">
                    <a:lumMod val="95000"/>
                    <a:lumOff val="5000"/>
                  </a:schemeClr>
                </a:solidFill>
                <a:hlinkClick r:id="rId4">
                  <a:extLst>
                    <a:ext uri="{A12FA001-AC4F-418D-AE19-62706E023703}">
                      <ahyp:hlinkClr xmlns:ahyp="http://schemas.microsoft.com/office/drawing/2018/hyperlinkcolor" val="tx"/>
                    </a:ext>
                  </a:extLst>
                </a:hlinkClick>
              </a:rPr>
              <a:t>link</a:t>
            </a:r>
            <a:endParaRPr lang="en-US" dirty="0">
              <a:solidFill>
                <a:schemeClr val="tx1">
                  <a:lumMod val="95000"/>
                  <a:lumOff val="5000"/>
                </a:schemeClr>
              </a:solidFill>
            </a:endParaRPr>
          </a:p>
          <a:p>
            <a:pPr marL="342900" indent="-342900">
              <a:lnSpc>
                <a:spcPct val="150000"/>
              </a:lnSpc>
              <a:buAutoNum type="arabicPeriod"/>
            </a:pPr>
            <a:r>
              <a:rPr lang="en-US" dirty="0"/>
              <a:t>Kaggle - </a:t>
            </a:r>
            <a:r>
              <a:rPr lang="en-US" dirty="0">
                <a:solidFill>
                  <a:schemeClr val="tx1">
                    <a:lumMod val="95000"/>
                    <a:lumOff val="5000"/>
                  </a:schemeClr>
                </a:solidFill>
                <a:hlinkClick r:id="rId5">
                  <a:extLst>
                    <a:ext uri="{A12FA001-AC4F-418D-AE19-62706E023703}">
                      <ahyp:hlinkClr xmlns:ahyp="http://schemas.microsoft.com/office/drawing/2018/hyperlinkcolor" val="tx"/>
                    </a:ext>
                  </a:extLst>
                </a:hlinkClick>
              </a:rPr>
              <a:t>link</a:t>
            </a:r>
            <a:endParaRPr lang="en-US" dirty="0">
              <a:solidFill>
                <a:schemeClr val="tx1">
                  <a:lumMod val="95000"/>
                  <a:lumOff val="5000"/>
                </a:schemeClr>
              </a:solidFill>
            </a:endParaRPr>
          </a:p>
          <a:p>
            <a:pPr marL="342900" indent="-342900">
              <a:lnSpc>
                <a:spcPct val="150000"/>
              </a:lnSpc>
              <a:buAutoNum type="arabicPeriod"/>
            </a:pPr>
            <a:r>
              <a:rPr lang="en-US" dirty="0"/>
              <a:t>Zindi - </a:t>
            </a:r>
            <a:r>
              <a:rPr lang="en-US" dirty="0">
                <a:solidFill>
                  <a:schemeClr val="tx1">
                    <a:lumMod val="95000"/>
                    <a:lumOff val="5000"/>
                  </a:schemeClr>
                </a:solidFill>
                <a:hlinkClick r:id="rId6">
                  <a:extLst>
                    <a:ext uri="{A12FA001-AC4F-418D-AE19-62706E023703}">
                      <ahyp:hlinkClr xmlns:ahyp="http://schemas.microsoft.com/office/drawing/2018/hyperlinkcolor" val="tx"/>
                    </a:ext>
                  </a:extLst>
                </a:hlinkClick>
              </a:rPr>
              <a:t>link</a:t>
            </a:r>
            <a:endParaRPr lang="en-US" dirty="0">
              <a:solidFill>
                <a:schemeClr val="tx1">
                  <a:lumMod val="95000"/>
                  <a:lumOff val="5000"/>
                </a:schemeClr>
              </a:solidFill>
            </a:endParaRPr>
          </a:p>
          <a:p>
            <a:pPr marL="342900" indent="-342900">
              <a:lnSpc>
                <a:spcPct val="150000"/>
              </a:lnSpc>
              <a:buAutoNum type="arabicPeriod"/>
            </a:pPr>
            <a:r>
              <a:rPr lang="en-US" dirty="0"/>
              <a:t>Open Data - </a:t>
            </a:r>
            <a:r>
              <a:rPr lang="en-US" dirty="0">
                <a:solidFill>
                  <a:schemeClr val="tx1">
                    <a:lumMod val="95000"/>
                    <a:lumOff val="5000"/>
                  </a:schemeClr>
                </a:solidFill>
                <a:hlinkClick r:id="rId7">
                  <a:extLst>
                    <a:ext uri="{A12FA001-AC4F-418D-AE19-62706E023703}">
                      <ahyp:hlinkClr xmlns:ahyp="http://schemas.microsoft.com/office/drawing/2018/hyperlinkcolor" val="tx"/>
                    </a:ext>
                  </a:extLst>
                </a:hlinkClick>
              </a:rPr>
              <a:t>link</a:t>
            </a:r>
            <a:endParaRPr lang="en-US" dirty="0">
              <a:solidFill>
                <a:schemeClr val="tx1">
                  <a:lumMod val="95000"/>
                  <a:lumOff val="5000"/>
                </a:schemeClr>
              </a:solidFill>
            </a:endParaRPr>
          </a:p>
          <a:p>
            <a:pPr marL="342900" indent="-342900">
              <a:lnSpc>
                <a:spcPct val="150000"/>
              </a:lnSpc>
              <a:buAutoNum type="arabicPeriod"/>
            </a:pPr>
            <a:r>
              <a:rPr lang="en-US" dirty="0"/>
              <a:t>Data. Gov - </a:t>
            </a:r>
            <a:r>
              <a:rPr lang="en-US" dirty="0">
                <a:solidFill>
                  <a:schemeClr val="tx1">
                    <a:lumMod val="95000"/>
                    <a:lumOff val="5000"/>
                  </a:schemeClr>
                </a:solidFill>
                <a:hlinkClick r:id="rId8">
                  <a:extLst>
                    <a:ext uri="{A12FA001-AC4F-418D-AE19-62706E023703}">
                      <ahyp:hlinkClr xmlns:ahyp="http://schemas.microsoft.com/office/drawing/2018/hyperlinkcolor" val="tx"/>
                    </a:ext>
                  </a:extLst>
                </a:hlinkClick>
              </a:rPr>
              <a:t>link</a:t>
            </a:r>
            <a:endParaRPr lang="en-US" dirty="0">
              <a:solidFill>
                <a:schemeClr val="tx1">
                  <a:lumMod val="95000"/>
                  <a:lumOff val="5000"/>
                </a:schemeClr>
              </a:solidFill>
            </a:endParaRPr>
          </a:p>
          <a:p>
            <a:pPr marL="342900" indent="-342900">
              <a:lnSpc>
                <a:spcPct val="150000"/>
              </a:lnSpc>
              <a:buAutoNum type="arabicPeriod"/>
            </a:pPr>
            <a:r>
              <a:rPr lang="en-US" dirty="0"/>
              <a:t>Google Datasets - </a:t>
            </a:r>
            <a:r>
              <a:rPr lang="en-US" dirty="0">
                <a:solidFill>
                  <a:schemeClr val="tx1">
                    <a:lumMod val="95000"/>
                    <a:lumOff val="5000"/>
                  </a:schemeClr>
                </a:solidFill>
                <a:hlinkClick r:id="rId9">
                  <a:extLst>
                    <a:ext uri="{A12FA001-AC4F-418D-AE19-62706E023703}">
                      <ahyp:hlinkClr xmlns:ahyp="http://schemas.microsoft.com/office/drawing/2018/hyperlinkcolor" val="tx"/>
                    </a:ext>
                  </a:extLst>
                </a:hlinkClick>
              </a:rPr>
              <a:t>link</a:t>
            </a:r>
            <a:endParaRPr lang="en-KE" dirty="0">
              <a:solidFill>
                <a:schemeClr val="tx1">
                  <a:lumMod val="95000"/>
                  <a:lumOff val="5000"/>
                </a:schemeClr>
              </a:solidFill>
            </a:endParaRPr>
          </a:p>
        </p:txBody>
      </p:sp>
      <p:pic>
        <p:nvPicPr>
          <p:cNvPr id="8" name="Graphic 7" descr="Statistics outline">
            <a:extLst>
              <a:ext uri="{FF2B5EF4-FFF2-40B4-BE49-F238E27FC236}">
                <a16:creationId xmlns:a16="http://schemas.microsoft.com/office/drawing/2014/main" id="{E2D4E41F-2978-4062-B4DF-910CD2B255B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16590" y="650054"/>
            <a:ext cx="626510" cy="626510"/>
          </a:xfrm>
          <a:prstGeom prst="rect">
            <a:avLst/>
          </a:prstGeom>
        </p:spPr>
      </p:pic>
    </p:spTree>
    <p:extLst>
      <p:ext uri="{BB962C8B-B14F-4D97-AF65-F5344CB8AC3E}">
        <p14:creationId xmlns:p14="http://schemas.microsoft.com/office/powerpoint/2010/main" val="3585926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9BA8B7"/>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1C25A1-2BC4-4508-889F-913798AEC950}"/>
              </a:ext>
            </a:extLst>
          </p:cNvPr>
          <p:cNvSpPr txBox="1"/>
          <p:nvPr/>
        </p:nvSpPr>
        <p:spPr>
          <a:xfrm>
            <a:off x="2057400" y="752475"/>
            <a:ext cx="5991225" cy="461665"/>
          </a:xfrm>
          <a:prstGeom prst="rect">
            <a:avLst/>
          </a:prstGeom>
          <a:noFill/>
        </p:spPr>
        <p:txBody>
          <a:bodyPr wrap="square" rtlCol="0">
            <a:spAutoFit/>
          </a:bodyPr>
          <a:lstStyle/>
          <a:p>
            <a:pPr algn="ctr"/>
            <a:r>
              <a:rPr lang="en-US" sz="2400" dirty="0"/>
              <a:t>Ethics in Data Collection</a:t>
            </a:r>
            <a:endParaRPr lang="en-KE" sz="2400" dirty="0"/>
          </a:p>
        </p:txBody>
      </p:sp>
      <p:sp>
        <p:nvSpPr>
          <p:cNvPr id="3" name="TextBox 2">
            <a:extLst>
              <a:ext uri="{FF2B5EF4-FFF2-40B4-BE49-F238E27FC236}">
                <a16:creationId xmlns:a16="http://schemas.microsoft.com/office/drawing/2014/main" id="{AB628009-F20A-48A5-BC65-C76BD37CD7E6}"/>
              </a:ext>
            </a:extLst>
          </p:cNvPr>
          <p:cNvSpPr txBox="1"/>
          <p:nvPr/>
        </p:nvSpPr>
        <p:spPr>
          <a:xfrm>
            <a:off x="1540192" y="2646442"/>
            <a:ext cx="9839007" cy="3693319"/>
          </a:xfrm>
          <a:prstGeom prst="rect">
            <a:avLst/>
          </a:prstGeom>
          <a:noFill/>
        </p:spPr>
        <p:txBody>
          <a:bodyPr wrap="square" rtlCol="0">
            <a:spAutoFit/>
          </a:bodyPr>
          <a:lstStyle/>
          <a:p>
            <a:pPr marL="342900" indent="-342900">
              <a:buAutoNum type="arabicPeriod"/>
            </a:pPr>
            <a:r>
              <a:rPr lang="en-US" dirty="0">
                <a:solidFill>
                  <a:schemeClr val="tx1">
                    <a:lumMod val="95000"/>
                    <a:lumOff val="5000"/>
                  </a:schemeClr>
                </a:solidFill>
                <a:latin typeface="charter"/>
              </a:rPr>
              <a:t>Privacy /Ownership</a:t>
            </a:r>
          </a:p>
          <a:p>
            <a:r>
              <a:rPr lang="en-US" dirty="0">
                <a:solidFill>
                  <a:schemeClr val="tx1">
                    <a:lumMod val="95000"/>
                    <a:lumOff val="5000"/>
                  </a:schemeClr>
                </a:solidFill>
                <a:latin typeface="charter"/>
              </a:rPr>
              <a:t>Need people consent. </a:t>
            </a:r>
            <a:r>
              <a:rPr lang="en-US" b="0" i="0" dirty="0">
                <a:solidFill>
                  <a:schemeClr val="tx1">
                    <a:lumMod val="95000"/>
                    <a:lumOff val="5000"/>
                  </a:schemeClr>
                </a:solidFill>
                <a:effectLst/>
                <a:latin typeface="charter"/>
              </a:rPr>
              <a:t>as PII, </a:t>
            </a:r>
            <a:r>
              <a:rPr lang="en-US" b="1" i="0" u="sng" dirty="0">
                <a:solidFill>
                  <a:schemeClr val="tx1">
                    <a:lumMod val="95000"/>
                    <a:lumOff val="5000"/>
                  </a:schemeClr>
                </a:solidFill>
                <a:effectLst/>
                <a:latin typeface="charter"/>
              </a:rPr>
              <a:t>personally Identifiable </a:t>
            </a:r>
            <a:r>
              <a:rPr lang="en-US" b="1" u="sng" dirty="0">
                <a:solidFill>
                  <a:schemeClr val="tx1">
                    <a:lumMod val="95000"/>
                    <a:lumOff val="5000"/>
                  </a:schemeClr>
                </a:solidFill>
                <a:latin typeface="charter"/>
              </a:rPr>
              <a:t>I</a:t>
            </a:r>
            <a:r>
              <a:rPr lang="en-US" b="1" i="0" u="sng" dirty="0">
                <a:solidFill>
                  <a:schemeClr val="tx1">
                    <a:lumMod val="95000"/>
                    <a:lumOff val="5000"/>
                  </a:schemeClr>
                </a:solidFill>
                <a:effectLst/>
                <a:latin typeface="charter"/>
              </a:rPr>
              <a:t>nformation </a:t>
            </a:r>
            <a:r>
              <a:rPr lang="en-US" b="0" i="0" dirty="0">
                <a:solidFill>
                  <a:schemeClr val="tx1">
                    <a:lumMod val="95000"/>
                    <a:lumOff val="5000"/>
                  </a:schemeClr>
                </a:solidFill>
                <a:effectLst/>
                <a:latin typeface="charter"/>
              </a:rPr>
              <a:t>relates to the information that identifies with the individual and can be used to identify who you are.</a:t>
            </a:r>
          </a:p>
          <a:p>
            <a:endParaRPr lang="en-US" dirty="0">
              <a:solidFill>
                <a:schemeClr val="tx1">
                  <a:lumMod val="95000"/>
                  <a:lumOff val="5000"/>
                </a:schemeClr>
              </a:solidFill>
              <a:latin typeface="charter"/>
            </a:endParaRPr>
          </a:p>
          <a:p>
            <a:r>
              <a:rPr lang="en-US" dirty="0">
                <a:solidFill>
                  <a:schemeClr val="tx1">
                    <a:lumMod val="95000"/>
                    <a:lumOff val="5000"/>
                  </a:schemeClr>
                </a:solidFill>
                <a:latin typeface="charter"/>
              </a:rPr>
              <a:t>2. Transparency </a:t>
            </a:r>
          </a:p>
          <a:p>
            <a:r>
              <a:rPr lang="en-US" dirty="0">
                <a:solidFill>
                  <a:schemeClr val="tx1">
                    <a:lumMod val="95000"/>
                    <a:lumOff val="5000"/>
                  </a:schemeClr>
                </a:solidFill>
                <a:latin typeface="charter"/>
              </a:rPr>
              <a:t>Be clear on the reason for Data Collection</a:t>
            </a:r>
          </a:p>
          <a:p>
            <a:endParaRPr lang="en-US" dirty="0">
              <a:solidFill>
                <a:schemeClr val="tx1">
                  <a:lumMod val="95000"/>
                  <a:lumOff val="5000"/>
                </a:schemeClr>
              </a:solidFill>
              <a:latin typeface="charter"/>
            </a:endParaRPr>
          </a:p>
          <a:p>
            <a:r>
              <a:rPr lang="en-US" dirty="0">
                <a:solidFill>
                  <a:schemeClr val="tx1">
                    <a:lumMod val="95000"/>
                    <a:lumOff val="5000"/>
                  </a:schemeClr>
                </a:solidFill>
                <a:latin typeface="charter"/>
              </a:rPr>
              <a:t>3. Intention</a:t>
            </a:r>
          </a:p>
          <a:p>
            <a:r>
              <a:rPr lang="en-US" dirty="0">
                <a:solidFill>
                  <a:schemeClr val="tx1">
                    <a:lumMod val="95000"/>
                    <a:lumOff val="5000"/>
                  </a:schemeClr>
                </a:solidFill>
                <a:latin typeface="charter"/>
              </a:rPr>
              <a:t>Know the reason why you need the data. </a:t>
            </a:r>
          </a:p>
          <a:p>
            <a:endParaRPr lang="en-US" dirty="0">
              <a:solidFill>
                <a:schemeClr val="tx1">
                  <a:lumMod val="95000"/>
                  <a:lumOff val="5000"/>
                </a:schemeClr>
              </a:solidFill>
              <a:latin typeface="charter"/>
            </a:endParaRPr>
          </a:p>
          <a:p>
            <a:endParaRPr lang="en-US" dirty="0">
              <a:solidFill>
                <a:schemeClr val="tx1">
                  <a:lumMod val="95000"/>
                  <a:lumOff val="5000"/>
                </a:schemeClr>
              </a:solidFill>
              <a:latin typeface="charter"/>
            </a:endParaRPr>
          </a:p>
          <a:p>
            <a:endParaRPr lang="en-US" dirty="0">
              <a:solidFill>
                <a:schemeClr val="tx1">
                  <a:lumMod val="95000"/>
                  <a:lumOff val="5000"/>
                </a:schemeClr>
              </a:solidFill>
              <a:latin typeface="charter"/>
            </a:endParaRPr>
          </a:p>
          <a:p>
            <a:endParaRPr lang="en-KE" dirty="0">
              <a:solidFill>
                <a:schemeClr val="tx1">
                  <a:lumMod val="95000"/>
                  <a:lumOff val="5000"/>
                </a:schemeClr>
              </a:solidFill>
            </a:endParaRPr>
          </a:p>
        </p:txBody>
      </p:sp>
      <p:sp>
        <p:nvSpPr>
          <p:cNvPr id="5" name="TextBox 4">
            <a:extLst>
              <a:ext uri="{FF2B5EF4-FFF2-40B4-BE49-F238E27FC236}">
                <a16:creationId xmlns:a16="http://schemas.microsoft.com/office/drawing/2014/main" id="{F1D01592-AB63-47D5-9A1F-F530BAA709FC}"/>
              </a:ext>
            </a:extLst>
          </p:cNvPr>
          <p:cNvSpPr txBox="1"/>
          <p:nvPr/>
        </p:nvSpPr>
        <p:spPr>
          <a:xfrm>
            <a:off x="1503680" y="1513840"/>
            <a:ext cx="8707120" cy="707886"/>
          </a:xfrm>
          <a:prstGeom prst="rect">
            <a:avLst/>
          </a:prstGeom>
          <a:noFill/>
        </p:spPr>
        <p:txBody>
          <a:bodyPr wrap="square" rtlCol="0">
            <a:spAutoFit/>
          </a:bodyPr>
          <a:lstStyle/>
          <a:p>
            <a:r>
              <a:rPr lang="en-US" sz="2000" b="0" i="0" dirty="0">
                <a:solidFill>
                  <a:srgbClr val="181818"/>
                </a:solidFill>
                <a:effectLst/>
                <a:latin typeface="Trade Gothic W01 Bold 2"/>
              </a:rPr>
              <a:t>Data ethics</a:t>
            </a:r>
            <a:r>
              <a:rPr lang="en-US" sz="2000" b="0" i="0" dirty="0">
                <a:solidFill>
                  <a:srgbClr val="181818"/>
                </a:solidFill>
                <a:effectLst/>
                <a:latin typeface="Trade Gothic W01 Roman"/>
              </a:rPr>
              <a:t> encompasses the moral obligations of gathering, protecting, and using personally identifiable information and how it affects individuals.</a:t>
            </a:r>
            <a:endParaRPr lang="en-KE" sz="2000" dirty="0"/>
          </a:p>
        </p:txBody>
      </p:sp>
      <p:sp>
        <p:nvSpPr>
          <p:cNvPr id="6" name="TextBox 5">
            <a:extLst>
              <a:ext uri="{FF2B5EF4-FFF2-40B4-BE49-F238E27FC236}">
                <a16:creationId xmlns:a16="http://schemas.microsoft.com/office/drawing/2014/main" id="{31AEBD9C-CD33-4B4D-B51F-A18C87105CBB}"/>
              </a:ext>
            </a:extLst>
          </p:cNvPr>
          <p:cNvSpPr txBox="1"/>
          <p:nvPr/>
        </p:nvSpPr>
        <p:spPr>
          <a:xfrm>
            <a:off x="3683000" y="2249418"/>
            <a:ext cx="4348480" cy="369332"/>
          </a:xfrm>
          <a:prstGeom prst="rect">
            <a:avLst/>
          </a:prstGeom>
          <a:noFill/>
        </p:spPr>
        <p:txBody>
          <a:bodyPr wrap="square" rtlCol="0">
            <a:spAutoFit/>
          </a:bodyPr>
          <a:lstStyle/>
          <a:p>
            <a:r>
              <a:rPr lang="en-US" b="1" dirty="0"/>
              <a:t>Principles of Data Ethics</a:t>
            </a:r>
            <a:endParaRPr lang="en-KE" b="1" dirty="0"/>
          </a:p>
        </p:txBody>
      </p:sp>
      <p:pic>
        <p:nvPicPr>
          <p:cNvPr id="8" name="Graphic 7" descr="Handshake outline">
            <a:extLst>
              <a:ext uri="{FF2B5EF4-FFF2-40B4-BE49-F238E27FC236}">
                <a16:creationId xmlns:a16="http://schemas.microsoft.com/office/drawing/2014/main" id="{0C9B3747-ED90-48F2-9B31-6C8FA867D4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2075" y="599440"/>
            <a:ext cx="914400" cy="914400"/>
          </a:xfrm>
          <a:prstGeom prst="rect">
            <a:avLst/>
          </a:prstGeom>
        </p:spPr>
      </p:pic>
    </p:spTree>
    <p:extLst>
      <p:ext uri="{BB962C8B-B14F-4D97-AF65-F5344CB8AC3E}">
        <p14:creationId xmlns:p14="http://schemas.microsoft.com/office/powerpoint/2010/main" val="4108673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 ‘With Data collection, “the sooner the better” is always the best answer.’</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MARISSA MAYER</a:t>
            </a:r>
          </a:p>
        </p:txBody>
      </p:sp>
    </p:spTree>
    <p:extLst>
      <p:ext uri="{BB962C8B-B14F-4D97-AF65-F5344CB8AC3E}">
        <p14:creationId xmlns:p14="http://schemas.microsoft.com/office/powerpoint/2010/main" val="19171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905375" y="1314454"/>
            <a:ext cx="7058025" cy="3010658"/>
          </a:xfrm>
        </p:spPr>
        <p:txBody>
          <a:bodyPr>
            <a:normAutofit/>
          </a:bodyPr>
          <a:lstStyle/>
          <a:p>
            <a:r>
              <a:rPr lang="en-US" sz="8000" dirty="0"/>
              <a:t>DATA COLLECTION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rgbClr val="FFC000"/>
                </a:solidFill>
              </a:rPr>
              <a:t>DaTA SCIENCE ROADMAP</a:t>
            </a:r>
            <a:endParaRPr lang="en-US" sz="2400" dirty="0">
              <a:solidFill>
                <a:srgbClr val="FFC000"/>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53DFE1E-35BA-4146-8744-5744352C9B5B}"/>
              </a:ext>
            </a:extLst>
          </p:cNvPr>
          <p:cNvSpPr txBox="1"/>
          <p:nvPr/>
        </p:nvSpPr>
        <p:spPr>
          <a:xfrm>
            <a:off x="9958961" y="6147316"/>
            <a:ext cx="1962150" cy="369332"/>
          </a:xfrm>
          <a:prstGeom prst="rect">
            <a:avLst/>
          </a:prstGeom>
          <a:noFill/>
        </p:spPr>
        <p:txBody>
          <a:bodyPr wrap="square" rtlCol="0">
            <a:spAutoFit/>
          </a:bodyPr>
          <a:lstStyle/>
          <a:p>
            <a:r>
              <a:rPr lang="en-US" dirty="0"/>
              <a:t>Derrick Kuria </a:t>
            </a:r>
            <a:endParaRPr lang="en-KE" dirty="0"/>
          </a:p>
        </p:txBody>
      </p:sp>
    </p:spTree>
    <p:extLst>
      <p:ext uri="{BB962C8B-B14F-4D97-AF65-F5344CB8AC3E}">
        <p14:creationId xmlns:p14="http://schemas.microsoft.com/office/powerpoint/2010/main" val="40437378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itle 6">
            <a:extLst>
              <a:ext uri="{FF2B5EF4-FFF2-40B4-BE49-F238E27FC236}">
                <a16:creationId xmlns:a16="http://schemas.microsoft.com/office/drawing/2014/main" id="{7B6CF855-12C2-4F2A-B3C4-79909BE7ADAB}"/>
              </a:ext>
            </a:extLst>
          </p:cNvPr>
          <p:cNvSpPr>
            <a:spLocks noGrp="1"/>
          </p:cNvSpPr>
          <p:nvPr>
            <p:ph type="ctrTitle"/>
          </p:nvPr>
        </p:nvSpPr>
        <p:spPr>
          <a:xfrm>
            <a:off x="1066783" y="1905000"/>
            <a:ext cx="10058400" cy="724662"/>
          </a:xfrm>
        </p:spPr>
        <p:txBody>
          <a:bodyPr>
            <a:normAutofit/>
          </a:bodyPr>
          <a:lstStyle/>
          <a:p>
            <a:pPr algn="ctr"/>
            <a:r>
              <a:rPr lang="en-US" sz="3600" dirty="0"/>
              <a:t>QUESTIONS</a:t>
            </a:r>
            <a:endParaRPr lang="en-KE" sz="3600" dirty="0"/>
          </a:p>
        </p:txBody>
      </p:sp>
      <p:pic>
        <p:nvPicPr>
          <p:cNvPr id="9" name="Graphic 8" descr="Questions with solid fill">
            <a:extLst>
              <a:ext uri="{FF2B5EF4-FFF2-40B4-BE49-F238E27FC236}">
                <a16:creationId xmlns:a16="http://schemas.microsoft.com/office/drawing/2014/main" id="{836D3F40-0A9D-4919-8C9C-BAC9D8F402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52825" y="1801368"/>
            <a:ext cx="857250" cy="857250"/>
          </a:xfrm>
          <a:prstGeom prst="rect">
            <a:avLst/>
          </a:prstGeom>
        </p:spPr>
      </p:pic>
    </p:spTree>
    <p:extLst>
      <p:ext uri="{BB962C8B-B14F-4D97-AF65-F5344CB8AC3E}">
        <p14:creationId xmlns:p14="http://schemas.microsoft.com/office/powerpoint/2010/main" val="3391528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6DB92-67C6-4FA7-B8E5-5309EE57954F}"/>
              </a:ext>
            </a:extLst>
          </p:cNvPr>
          <p:cNvSpPr>
            <a:spLocks noGrp="1"/>
          </p:cNvSpPr>
          <p:nvPr>
            <p:ph type="title"/>
          </p:nvPr>
        </p:nvSpPr>
        <p:spPr>
          <a:xfrm>
            <a:off x="1097280" y="1095375"/>
            <a:ext cx="9875520" cy="641985"/>
          </a:xfrm>
        </p:spPr>
        <p:txBody>
          <a:bodyPr>
            <a:normAutofit/>
          </a:bodyPr>
          <a:lstStyle/>
          <a:p>
            <a:pPr algn="ctr"/>
            <a:r>
              <a:rPr lang="en-US" sz="3600" dirty="0">
                <a:latin typeface="Arial" panose="020B0604020202020204" pitchFamily="34" charset="0"/>
                <a:cs typeface="Arial" panose="020B0604020202020204" pitchFamily="34" charset="0"/>
              </a:rPr>
              <a:t>TODAYS DISCUSSION</a:t>
            </a:r>
            <a:endParaRPr lang="en-KE" sz="3600" dirty="0">
              <a:latin typeface="Arial" panose="020B0604020202020204" pitchFamily="34" charset="0"/>
              <a:cs typeface="Arial" panose="020B0604020202020204" pitchFamily="34" charset="0"/>
            </a:endParaRPr>
          </a:p>
        </p:txBody>
      </p:sp>
      <p:pic>
        <p:nvPicPr>
          <p:cNvPr id="5" name="Graphic 4" descr="Clipboard Checked outline">
            <a:extLst>
              <a:ext uri="{FF2B5EF4-FFF2-40B4-BE49-F238E27FC236}">
                <a16:creationId xmlns:a16="http://schemas.microsoft.com/office/drawing/2014/main" id="{4D30691A-CA6E-465E-834A-7A8727BEEB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86025" y="1095375"/>
            <a:ext cx="609600" cy="609600"/>
          </a:xfrm>
          <a:prstGeom prst="rect">
            <a:avLst/>
          </a:prstGeom>
        </p:spPr>
      </p:pic>
      <p:sp>
        <p:nvSpPr>
          <p:cNvPr id="6" name="TextBox 5">
            <a:extLst>
              <a:ext uri="{FF2B5EF4-FFF2-40B4-BE49-F238E27FC236}">
                <a16:creationId xmlns:a16="http://schemas.microsoft.com/office/drawing/2014/main" id="{77BF5585-1F23-41A8-B4E2-09F3D3F09E7C}"/>
              </a:ext>
            </a:extLst>
          </p:cNvPr>
          <p:cNvSpPr txBox="1"/>
          <p:nvPr/>
        </p:nvSpPr>
        <p:spPr>
          <a:xfrm>
            <a:off x="1771650" y="1847850"/>
            <a:ext cx="9058275" cy="4524315"/>
          </a:xfrm>
          <a:prstGeom prst="rect">
            <a:avLst/>
          </a:prstGeom>
          <a:noFill/>
        </p:spPr>
        <p:txBody>
          <a:bodyPr wrap="square" rtlCol="0">
            <a:spAutoFit/>
          </a:bodyPr>
          <a:lstStyle/>
          <a:p>
            <a:pPr marL="342900" indent="-342900">
              <a:lnSpc>
                <a:spcPct val="150000"/>
              </a:lnSpc>
              <a:buAutoNum type="arabicPeriod"/>
            </a:pPr>
            <a:r>
              <a:rPr lang="en-US" dirty="0"/>
              <a:t>Data Science RoadMap</a:t>
            </a:r>
          </a:p>
          <a:p>
            <a:pPr marL="342900" indent="-342900">
              <a:lnSpc>
                <a:spcPct val="150000"/>
              </a:lnSpc>
              <a:buAutoNum type="arabicPeriod"/>
            </a:pPr>
            <a:r>
              <a:rPr lang="en-US" dirty="0"/>
              <a:t>What is Data Collection</a:t>
            </a:r>
          </a:p>
          <a:p>
            <a:pPr marL="342900" indent="-342900">
              <a:lnSpc>
                <a:spcPct val="150000"/>
              </a:lnSpc>
              <a:buAutoNum type="arabicPeriod"/>
            </a:pPr>
            <a:r>
              <a:rPr lang="en-US" dirty="0"/>
              <a:t>Importance of Data Collection</a:t>
            </a:r>
          </a:p>
          <a:p>
            <a:pPr marL="342900" indent="-342900">
              <a:lnSpc>
                <a:spcPct val="150000"/>
              </a:lnSpc>
              <a:buAutoNum type="arabicPeriod"/>
            </a:pPr>
            <a:r>
              <a:rPr lang="en-US" dirty="0"/>
              <a:t>Components of Good Data</a:t>
            </a:r>
          </a:p>
          <a:p>
            <a:pPr marL="342900" indent="-342900">
              <a:lnSpc>
                <a:spcPct val="150000"/>
              </a:lnSpc>
              <a:buAutoNum type="arabicPeriod"/>
            </a:pPr>
            <a:r>
              <a:rPr lang="en-US" dirty="0"/>
              <a:t>Types of Data</a:t>
            </a:r>
          </a:p>
          <a:p>
            <a:pPr marL="342900" indent="-342900">
              <a:lnSpc>
                <a:spcPct val="150000"/>
              </a:lnSpc>
              <a:buAutoNum type="arabicPeriod"/>
            </a:pPr>
            <a:r>
              <a:rPr lang="en-US" dirty="0"/>
              <a:t> Traditional vs Digital Data collection Methods</a:t>
            </a:r>
          </a:p>
          <a:p>
            <a:pPr marL="342900" indent="-342900">
              <a:lnSpc>
                <a:spcPct val="150000"/>
              </a:lnSpc>
              <a:buAutoNum type="arabicPeriod"/>
            </a:pPr>
            <a:r>
              <a:rPr lang="en-US" dirty="0"/>
              <a:t>Demos in Digital Data Collections</a:t>
            </a:r>
          </a:p>
          <a:p>
            <a:pPr marL="342900" indent="-342900">
              <a:lnSpc>
                <a:spcPct val="150000"/>
              </a:lnSpc>
              <a:buAutoNum type="arabicPeriod"/>
            </a:pPr>
            <a:r>
              <a:rPr lang="en-US" dirty="0"/>
              <a:t>Data Enrichment</a:t>
            </a:r>
          </a:p>
          <a:p>
            <a:pPr marL="342900" indent="-342900">
              <a:lnSpc>
                <a:spcPct val="150000"/>
              </a:lnSpc>
              <a:buAutoNum type="arabicPeriod"/>
            </a:pPr>
            <a:r>
              <a:rPr lang="en-US" dirty="0"/>
              <a:t>Share various secondary data sites</a:t>
            </a:r>
          </a:p>
          <a:p>
            <a:pPr marL="342900" indent="-342900">
              <a:lnSpc>
                <a:spcPct val="150000"/>
              </a:lnSpc>
              <a:buAutoNum type="arabicPeriod"/>
            </a:pPr>
            <a:r>
              <a:rPr lang="en-US" dirty="0"/>
              <a:t>Data and Data Ethics</a:t>
            </a:r>
          </a:p>
          <a:p>
            <a:pPr marL="342900" indent="-342900">
              <a:buAutoNum type="arabicPeriod"/>
            </a:pPr>
            <a:endParaRPr lang="en-KE" dirty="0"/>
          </a:p>
        </p:txBody>
      </p:sp>
    </p:spTree>
    <p:extLst>
      <p:ext uri="{BB962C8B-B14F-4D97-AF65-F5344CB8AC3E}">
        <p14:creationId xmlns:p14="http://schemas.microsoft.com/office/powerpoint/2010/main" val="1775457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CFB2E0A-A5D3-4F3A-8D94-0DA903B6E242}"/>
              </a:ext>
            </a:extLst>
          </p:cNvPr>
          <p:cNvGrpSpPr/>
          <p:nvPr/>
        </p:nvGrpSpPr>
        <p:grpSpPr>
          <a:xfrm>
            <a:off x="1064651" y="1816725"/>
            <a:ext cx="4296410" cy="824207"/>
            <a:chOff x="2704465" y="433705"/>
            <a:chExt cx="4296410" cy="824207"/>
          </a:xfrm>
        </p:grpSpPr>
        <p:grpSp>
          <p:nvGrpSpPr>
            <p:cNvPr id="2" name="Group 1">
              <a:extLst>
                <a:ext uri="{FF2B5EF4-FFF2-40B4-BE49-F238E27FC236}">
                  <a16:creationId xmlns:a16="http://schemas.microsoft.com/office/drawing/2014/main" id="{960E75A8-DDF3-4427-A924-02FB1C821AD7}"/>
                </a:ext>
              </a:extLst>
            </p:cNvPr>
            <p:cNvGrpSpPr/>
            <p:nvPr/>
          </p:nvGrpSpPr>
          <p:grpSpPr>
            <a:xfrm>
              <a:off x="2704465" y="433705"/>
              <a:ext cx="4296410" cy="824207"/>
              <a:chOff x="2704465" y="452755"/>
              <a:chExt cx="4296410" cy="824207"/>
            </a:xfrm>
          </p:grpSpPr>
          <p:sp>
            <p:nvSpPr>
              <p:cNvPr id="63" name="Right Triangle 62">
                <a:extLst>
                  <a:ext uri="{FF2B5EF4-FFF2-40B4-BE49-F238E27FC236}">
                    <a16:creationId xmlns:a16="http://schemas.microsoft.com/office/drawing/2014/main" id="{51EFF842-2710-4859-9F23-878108C8F15F}"/>
                  </a:ext>
                </a:extLst>
              </p:cNvPr>
              <p:cNvSpPr/>
              <p:nvPr/>
            </p:nvSpPr>
            <p:spPr>
              <a:xfrm rot="20518956" flipH="1">
                <a:off x="2943768" y="1060654"/>
                <a:ext cx="646676" cy="216308"/>
              </a:xfrm>
              <a:prstGeom prst="rtTriangle">
                <a:avLst/>
              </a:prstGeom>
              <a:solidFill>
                <a:srgbClr val="9BA8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KE" dirty="0"/>
              </a:p>
            </p:txBody>
          </p:sp>
          <p:sp>
            <p:nvSpPr>
              <p:cNvPr id="61" name="Rectangle 60">
                <a:extLst>
                  <a:ext uri="{FF2B5EF4-FFF2-40B4-BE49-F238E27FC236}">
                    <a16:creationId xmlns:a16="http://schemas.microsoft.com/office/drawing/2014/main" id="{2B543B48-1058-4FD4-9EB6-A69A5B86EC59}"/>
                  </a:ext>
                </a:extLst>
              </p:cNvPr>
              <p:cNvSpPr/>
              <p:nvPr/>
            </p:nvSpPr>
            <p:spPr>
              <a:xfrm>
                <a:off x="2704465" y="452755"/>
                <a:ext cx="4296410" cy="499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64" name="Freeform: Shape 63">
                <a:extLst>
                  <a:ext uri="{FF2B5EF4-FFF2-40B4-BE49-F238E27FC236}">
                    <a16:creationId xmlns:a16="http://schemas.microsoft.com/office/drawing/2014/main" id="{3D76BF0C-50FB-4DA8-893B-EAA558C4EA25}"/>
                  </a:ext>
                </a:extLst>
              </p:cNvPr>
              <p:cNvSpPr/>
              <p:nvPr/>
            </p:nvSpPr>
            <p:spPr>
              <a:xfrm>
                <a:off x="2704465" y="452755"/>
                <a:ext cx="1816008" cy="499745"/>
              </a:xfrm>
              <a:custGeom>
                <a:avLst/>
                <a:gdLst>
                  <a:gd name="connsiteX0" fmla="*/ 0 w 2082800"/>
                  <a:gd name="connsiteY0" fmla="*/ 0 h 680720"/>
                  <a:gd name="connsiteX1" fmla="*/ 1473200 w 2082800"/>
                  <a:gd name="connsiteY1" fmla="*/ 0 h 680720"/>
                  <a:gd name="connsiteX2" fmla="*/ 2082800 w 2082800"/>
                  <a:gd name="connsiteY2" fmla="*/ 680720 h 680720"/>
                  <a:gd name="connsiteX3" fmla="*/ 1473200 w 2082800"/>
                  <a:gd name="connsiteY3" fmla="*/ 680720 h 680720"/>
                  <a:gd name="connsiteX4" fmla="*/ 0 w 2082800"/>
                  <a:gd name="connsiteY4" fmla="*/ 680720 h 68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2800" h="680720">
                    <a:moveTo>
                      <a:pt x="0" y="0"/>
                    </a:moveTo>
                    <a:lnTo>
                      <a:pt x="1473200" y="0"/>
                    </a:lnTo>
                    <a:lnTo>
                      <a:pt x="2082800" y="680720"/>
                    </a:lnTo>
                    <a:lnTo>
                      <a:pt x="1473200" y="680720"/>
                    </a:lnTo>
                    <a:lnTo>
                      <a:pt x="0" y="6807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62" name="Right Triangle 61">
                <a:extLst>
                  <a:ext uri="{FF2B5EF4-FFF2-40B4-BE49-F238E27FC236}">
                    <a16:creationId xmlns:a16="http://schemas.microsoft.com/office/drawing/2014/main" id="{8C03EE04-CA07-498B-9D4E-A4607ECA0573}"/>
                  </a:ext>
                </a:extLst>
              </p:cNvPr>
              <p:cNvSpPr/>
              <p:nvPr/>
            </p:nvSpPr>
            <p:spPr>
              <a:xfrm flipH="1" flipV="1">
                <a:off x="2704465" y="952500"/>
                <a:ext cx="903575" cy="216308"/>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KE" dirty="0"/>
              </a:p>
            </p:txBody>
          </p:sp>
        </p:grpSp>
        <p:sp>
          <p:nvSpPr>
            <p:cNvPr id="46" name="Rectangle 45">
              <a:extLst>
                <a:ext uri="{FF2B5EF4-FFF2-40B4-BE49-F238E27FC236}">
                  <a16:creationId xmlns:a16="http://schemas.microsoft.com/office/drawing/2014/main" id="{5CD04D26-CEA3-4722-A4A3-0A8351F45ADE}"/>
                </a:ext>
              </a:extLst>
            </p:cNvPr>
            <p:cNvSpPr/>
            <p:nvPr/>
          </p:nvSpPr>
          <p:spPr>
            <a:xfrm>
              <a:off x="2704465" y="452755"/>
              <a:ext cx="4296410" cy="499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47" name="Freeform: Shape 46">
              <a:extLst>
                <a:ext uri="{FF2B5EF4-FFF2-40B4-BE49-F238E27FC236}">
                  <a16:creationId xmlns:a16="http://schemas.microsoft.com/office/drawing/2014/main" id="{602FDDBB-2CE2-499A-B861-F4445E1413F0}"/>
                </a:ext>
              </a:extLst>
            </p:cNvPr>
            <p:cNvSpPr/>
            <p:nvPr/>
          </p:nvSpPr>
          <p:spPr>
            <a:xfrm>
              <a:off x="2704465" y="452755"/>
              <a:ext cx="1816008" cy="499745"/>
            </a:xfrm>
            <a:custGeom>
              <a:avLst/>
              <a:gdLst>
                <a:gd name="connsiteX0" fmla="*/ 0 w 2082800"/>
                <a:gd name="connsiteY0" fmla="*/ 0 h 680720"/>
                <a:gd name="connsiteX1" fmla="*/ 1473200 w 2082800"/>
                <a:gd name="connsiteY1" fmla="*/ 0 h 680720"/>
                <a:gd name="connsiteX2" fmla="*/ 2082800 w 2082800"/>
                <a:gd name="connsiteY2" fmla="*/ 680720 h 680720"/>
                <a:gd name="connsiteX3" fmla="*/ 1473200 w 2082800"/>
                <a:gd name="connsiteY3" fmla="*/ 680720 h 680720"/>
                <a:gd name="connsiteX4" fmla="*/ 0 w 2082800"/>
                <a:gd name="connsiteY4" fmla="*/ 680720 h 68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2800" h="680720">
                  <a:moveTo>
                    <a:pt x="0" y="0"/>
                  </a:moveTo>
                  <a:lnTo>
                    <a:pt x="1473200" y="0"/>
                  </a:lnTo>
                  <a:lnTo>
                    <a:pt x="2082800" y="680720"/>
                  </a:lnTo>
                  <a:lnTo>
                    <a:pt x="1473200" y="680720"/>
                  </a:lnTo>
                  <a:lnTo>
                    <a:pt x="0" y="6807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48" name="Right Triangle 47">
              <a:extLst>
                <a:ext uri="{FF2B5EF4-FFF2-40B4-BE49-F238E27FC236}">
                  <a16:creationId xmlns:a16="http://schemas.microsoft.com/office/drawing/2014/main" id="{BD606802-F911-4BD8-A88D-225DEF83F395}"/>
                </a:ext>
              </a:extLst>
            </p:cNvPr>
            <p:cNvSpPr/>
            <p:nvPr/>
          </p:nvSpPr>
          <p:spPr>
            <a:xfrm flipH="1" flipV="1">
              <a:off x="2704465" y="952500"/>
              <a:ext cx="903575" cy="216308"/>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KE" dirty="0"/>
            </a:p>
          </p:txBody>
        </p:sp>
      </p:grpSp>
      <p:grpSp>
        <p:nvGrpSpPr>
          <p:cNvPr id="50" name="Group 49">
            <a:extLst>
              <a:ext uri="{FF2B5EF4-FFF2-40B4-BE49-F238E27FC236}">
                <a16:creationId xmlns:a16="http://schemas.microsoft.com/office/drawing/2014/main" id="{480CC5A1-C5BE-4F63-86AB-4E4FAD1B89FC}"/>
              </a:ext>
            </a:extLst>
          </p:cNvPr>
          <p:cNvGrpSpPr/>
          <p:nvPr/>
        </p:nvGrpSpPr>
        <p:grpSpPr>
          <a:xfrm>
            <a:off x="6830941" y="3895753"/>
            <a:ext cx="4296410" cy="824207"/>
            <a:chOff x="2704465" y="433705"/>
            <a:chExt cx="4296410" cy="824207"/>
          </a:xfrm>
        </p:grpSpPr>
        <p:grpSp>
          <p:nvGrpSpPr>
            <p:cNvPr id="51" name="Group 50">
              <a:extLst>
                <a:ext uri="{FF2B5EF4-FFF2-40B4-BE49-F238E27FC236}">
                  <a16:creationId xmlns:a16="http://schemas.microsoft.com/office/drawing/2014/main" id="{5C06E733-B634-4D4B-A289-7A6157B53A51}"/>
                </a:ext>
              </a:extLst>
            </p:cNvPr>
            <p:cNvGrpSpPr/>
            <p:nvPr/>
          </p:nvGrpSpPr>
          <p:grpSpPr>
            <a:xfrm>
              <a:off x="2704465" y="433705"/>
              <a:ext cx="4296410" cy="824207"/>
              <a:chOff x="2704465" y="452755"/>
              <a:chExt cx="4296410" cy="824207"/>
            </a:xfrm>
          </p:grpSpPr>
          <p:sp>
            <p:nvSpPr>
              <p:cNvPr id="55" name="Right Triangle 54">
                <a:extLst>
                  <a:ext uri="{FF2B5EF4-FFF2-40B4-BE49-F238E27FC236}">
                    <a16:creationId xmlns:a16="http://schemas.microsoft.com/office/drawing/2014/main" id="{93242546-A628-4248-861B-44E453CBF474}"/>
                  </a:ext>
                </a:extLst>
              </p:cNvPr>
              <p:cNvSpPr/>
              <p:nvPr/>
            </p:nvSpPr>
            <p:spPr>
              <a:xfrm rot="20518956" flipH="1">
                <a:off x="2943768" y="1060654"/>
                <a:ext cx="646676" cy="216308"/>
              </a:xfrm>
              <a:prstGeom prst="rtTriangle">
                <a:avLst/>
              </a:prstGeom>
              <a:solidFill>
                <a:srgbClr val="9BA8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KE" dirty="0"/>
              </a:p>
            </p:txBody>
          </p:sp>
          <p:sp>
            <p:nvSpPr>
              <p:cNvPr id="56" name="Rectangle 55">
                <a:extLst>
                  <a:ext uri="{FF2B5EF4-FFF2-40B4-BE49-F238E27FC236}">
                    <a16:creationId xmlns:a16="http://schemas.microsoft.com/office/drawing/2014/main" id="{C68059CC-585D-4380-B34F-4D2F4FCA0D93}"/>
                  </a:ext>
                </a:extLst>
              </p:cNvPr>
              <p:cNvSpPr/>
              <p:nvPr/>
            </p:nvSpPr>
            <p:spPr>
              <a:xfrm>
                <a:off x="2704465" y="452755"/>
                <a:ext cx="4296410" cy="499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57" name="Freeform: Shape 56">
                <a:extLst>
                  <a:ext uri="{FF2B5EF4-FFF2-40B4-BE49-F238E27FC236}">
                    <a16:creationId xmlns:a16="http://schemas.microsoft.com/office/drawing/2014/main" id="{E3032CBC-C991-4FA7-ABF9-B0F003BF2CBA}"/>
                  </a:ext>
                </a:extLst>
              </p:cNvPr>
              <p:cNvSpPr/>
              <p:nvPr/>
            </p:nvSpPr>
            <p:spPr>
              <a:xfrm>
                <a:off x="2704465" y="452755"/>
                <a:ext cx="1816008" cy="499745"/>
              </a:xfrm>
              <a:custGeom>
                <a:avLst/>
                <a:gdLst>
                  <a:gd name="connsiteX0" fmla="*/ 0 w 2082800"/>
                  <a:gd name="connsiteY0" fmla="*/ 0 h 680720"/>
                  <a:gd name="connsiteX1" fmla="*/ 1473200 w 2082800"/>
                  <a:gd name="connsiteY1" fmla="*/ 0 h 680720"/>
                  <a:gd name="connsiteX2" fmla="*/ 2082800 w 2082800"/>
                  <a:gd name="connsiteY2" fmla="*/ 680720 h 680720"/>
                  <a:gd name="connsiteX3" fmla="*/ 1473200 w 2082800"/>
                  <a:gd name="connsiteY3" fmla="*/ 680720 h 680720"/>
                  <a:gd name="connsiteX4" fmla="*/ 0 w 2082800"/>
                  <a:gd name="connsiteY4" fmla="*/ 680720 h 68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2800" h="680720">
                    <a:moveTo>
                      <a:pt x="0" y="0"/>
                    </a:moveTo>
                    <a:lnTo>
                      <a:pt x="1473200" y="0"/>
                    </a:lnTo>
                    <a:lnTo>
                      <a:pt x="2082800" y="680720"/>
                    </a:lnTo>
                    <a:lnTo>
                      <a:pt x="1473200" y="680720"/>
                    </a:lnTo>
                    <a:lnTo>
                      <a:pt x="0" y="6807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58" name="Right Triangle 57">
                <a:extLst>
                  <a:ext uri="{FF2B5EF4-FFF2-40B4-BE49-F238E27FC236}">
                    <a16:creationId xmlns:a16="http://schemas.microsoft.com/office/drawing/2014/main" id="{4B67C317-488E-4EC9-9572-3C469BFD6764}"/>
                  </a:ext>
                </a:extLst>
              </p:cNvPr>
              <p:cNvSpPr/>
              <p:nvPr/>
            </p:nvSpPr>
            <p:spPr>
              <a:xfrm flipH="1" flipV="1">
                <a:off x="2704465" y="952500"/>
                <a:ext cx="903575" cy="216308"/>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KE" dirty="0"/>
              </a:p>
            </p:txBody>
          </p:sp>
        </p:grpSp>
        <p:sp>
          <p:nvSpPr>
            <p:cNvPr id="52" name="Rectangle 51">
              <a:extLst>
                <a:ext uri="{FF2B5EF4-FFF2-40B4-BE49-F238E27FC236}">
                  <a16:creationId xmlns:a16="http://schemas.microsoft.com/office/drawing/2014/main" id="{01D65CAA-2A0A-4294-AAE4-F99FE411199E}"/>
                </a:ext>
              </a:extLst>
            </p:cNvPr>
            <p:cNvSpPr/>
            <p:nvPr/>
          </p:nvSpPr>
          <p:spPr>
            <a:xfrm>
              <a:off x="2704465" y="452755"/>
              <a:ext cx="4296410" cy="499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53" name="Freeform: Shape 52">
              <a:extLst>
                <a:ext uri="{FF2B5EF4-FFF2-40B4-BE49-F238E27FC236}">
                  <a16:creationId xmlns:a16="http://schemas.microsoft.com/office/drawing/2014/main" id="{77B754CC-50D4-4204-B8C6-787AAB9937A7}"/>
                </a:ext>
              </a:extLst>
            </p:cNvPr>
            <p:cNvSpPr/>
            <p:nvPr/>
          </p:nvSpPr>
          <p:spPr>
            <a:xfrm>
              <a:off x="2704465" y="452755"/>
              <a:ext cx="1816008" cy="499745"/>
            </a:xfrm>
            <a:custGeom>
              <a:avLst/>
              <a:gdLst>
                <a:gd name="connsiteX0" fmla="*/ 0 w 2082800"/>
                <a:gd name="connsiteY0" fmla="*/ 0 h 680720"/>
                <a:gd name="connsiteX1" fmla="*/ 1473200 w 2082800"/>
                <a:gd name="connsiteY1" fmla="*/ 0 h 680720"/>
                <a:gd name="connsiteX2" fmla="*/ 2082800 w 2082800"/>
                <a:gd name="connsiteY2" fmla="*/ 680720 h 680720"/>
                <a:gd name="connsiteX3" fmla="*/ 1473200 w 2082800"/>
                <a:gd name="connsiteY3" fmla="*/ 680720 h 680720"/>
                <a:gd name="connsiteX4" fmla="*/ 0 w 2082800"/>
                <a:gd name="connsiteY4" fmla="*/ 680720 h 68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2800" h="680720">
                  <a:moveTo>
                    <a:pt x="0" y="0"/>
                  </a:moveTo>
                  <a:lnTo>
                    <a:pt x="1473200" y="0"/>
                  </a:lnTo>
                  <a:lnTo>
                    <a:pt x="2082800" y="680720"/>
                  </a:lnTo>
                  <a:lnTo>
                    <a:pt x="1473200" y="680720"/>
                  </a:lnTo>
                  <a:lnTo>
                    <a:pt x="0" y="6807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54" name="Right Triangle 53">
              <a:extLst>
                <a:ext uri="{FF2B5EF4-FFF2-40B4-BE49-F238E27FC236}">
                  <a16:creationId xmlns:a16="http://schemas.microsoft.com/office/drawing/2014/main" id="{FCF92171-C7BF-47E9-8E36-5ABDD181009C}"/>
                </a:ext>
              </a:extLst>
            </p:cNvPr>
            <p:cNvSpPr/>
            <p:nvPr/>
          </p:nvSpPr>
          <p:spPr>
            <a:xfrm flipH="1" flipV="1">
              <a:off x="2704465" y="952500"/>
              <a:ext cx="903575" cy="216308"/>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KE" dirty="0"/>
            </a:p>
          </p:txBody>
        </p:sp>
      </p:grpSp>
      <p:grpSp>
        <p:nvGrpSpPr>
          <p:cNvPr id="59" name="Group 58">
            <a:extLst>
              <a:ext uri="{FF2B5EF4-FFF2-40B4-BE49-F238E27FC236}">
                <a16:creationId xmlns:a16="http://schemas.microsoft.com/office/drawing/2014/main" id="{B794D4ED-83EC-4602-A8ED-8893470BF013}"/>
              </a:ext>
            </a:extLst>
          </p:cNvPr>
          <p:cNvGrpSpPr/>
          <p:nvPr/>
        </p:nvGrpSpPr>
        <p:grpSpPr>
          <a:xfrm>
            <a:off x="1064651" y="2856239"/>
            <a:ext cx="4296410" cy="824207"/>
            <a:chOff x="2704465" y="433705"/>
            <a:chExt cx="4296410" cy="824207"/>
          </a:xfrm>
        </p:grpSpPr>
        <p:grpSp>
          <p:nvGrpSpPr>
            <p:cNvPr id="60" name="Group 59">
              <a:extLst>
                <a:ext uri="{FF2B5EF4-FFF2-40B4-BE49-F238E27FC236}">
                  <a16:creationId xmlns:a16="http://schemas.microsoft.com/office/drawing/2014/main" id="{6FC7DEA5-8346-4D4C-ACE6-7D52256531D4}"/>
                </a:ext>
              </a:extLst>
            </p:cNvPr>
            <p:cNvGrpSpPr/>
            <p:nvPr/>
          </p:nvGrpSpPr>
          <p:grpSpPr>
            <a:xfrm>
              <a:off x="2704465" y="433705"/>
              <a:ext cx="4296410" cy="824207"/>
              <a:chOff x="2704465" y="452755"/>
              <a:chExt cx="4296410" cy="824207"/>
            </a:xfrm>
          </p:grpSpPr>
          <p:sp>
            <p:nvSpPr>
              <p:cNvPr id="68" name="Right Triangle 67">
                <a:extLst>
                  <a:ext uri="{FF2B5EF4-FFF2-40B4-BE49-F238E27FC236}">
                    <a16:creationId xmlns:a16="http://schemas.microsoft.com/office/drawing/2014/main" id="{73E406D4-5D1E-437D-A226-DE1F6593BABA}"/>
                  </a:ext>
                </a:extLst>
              </p:cNvPr>
              <p:cNvSpPr/>
              <p:nvPr/>
            </p:nvSpPr>
            <p:spPr>
              <a:xfrm rot="20518956" flipH="1">
                <a:off x="2943768" y="1060654"/>
                <a:ext cx="646676" cy="216308"/>
              </a:xfrm>
              <a:prstGeom prst="rtTriangle">
                <a:avLst/>
              </a:prstGeom>
              <a:solidFill>
                <a:srgbClr val="9BA8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KE" dirty="0"/>
              </a:p>
            </p:txBody>
          </p:sp>
          <p:sp>
            <p:nvSpPr>
              <p:cNvPr id="69" name="Rectangle 68">
                <a:extLst>
                  <a:ext uri="{FF2B5EF4-FFF2-40B4-BE49-F238E27FC236}">
                    <a16:creationId xmlns:a16="http://schemas.microsoft.com/office/drawing/2014/main" id="{38BFD097-B829-4AD1-98DD-8A842831536A}"/>
                  </a:ext>
                </a:extLst>
              </p:cNvPr>
              <p:cNvSpPr/>
              <p:nvPr/>
            </p:nvSpPr>
            <p:spPr>
              <a:xfrm>
                <a:off x="2704465" y="452755"/>
                <a:ext cx="4296410" cy="499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70" name="Freeform: Shape 69">
                <a:extLst>
                  <a:ext uri="{FF2B5EF4-FFF2-40B4-BE49-F238E27FC236}">
                    <a16:creationId xmlns:a16="http://schemas.microsoft.com/office/drawing/2014/main" id="{9E501A64-FD71-4A66-98C8-48B13916F145}"/>
                  </a:ext>
                </a:extLst>
              </p:cNvPr>
              <p:cNvSpPr/>
              <p:nvPr/>
            </p:nvSpPr>
            <p:spPr>
              <a:xfrm>
                <a:off x="2704465" y="452755"/>
                <a:ext cx="1816008" cy="499745"/>
              </a:xfrm>
              <a:custGeom>
                <a:avLst/>
                <a:gdLst>
                  <a:gd name="connsiteX0" fmla="*/ 0 w 2082800"/>
                  <a:gd name="connsiteY0" fmla="*/ 0 h 680720"/>
                  <a:gd name="connsiteX1" fmla="*/ 1473200 w 2082800"/>
                  <a:gd name="connsiteY1" fmla="*/ 0 h 680720"/>
                  <a:gd name="connsiteX2" fmla="*/ 2082800 w 2082800"/>
                  <a:gd name="connsiteY2" fmla="*/ 680720 h 680720"/>
                  <a:gd name="connsiteX3" fmla="*/ 1473200 w 2082800"/>
                  <a:gd name="connsiteY3" fmla="*/ 680720 h 680720"/>
                  <a:gd name="connsiteX4" fmla="*/ 0 w 2082800"/>
                  <a:gd name="connsiteY4" fmla="*/ 680720 h 68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2800" h="680720">
                    <a:moveTo>
                      <a:pt x="0" y="0"/>
                    </a:moveTo>
                    <a:lnTo>
                      <a:pt x="1473200" y="0"/>
                    </a:lnTo>
                    <a:lnTo>
                      <a:pt x="2082800" y="680720"/>
                    </a:lnTo>
                    <a:lnTo>
                      <a:pt x="1473200" y="680720"/>
                    </a:lnTo>
                    <a:lnTo>
                      <a:pt x="0" y="6807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71" name="Right Triangle 70">
                <a:extLst>
                  <a:ext uri="{FF2B5EF4-FFF2-40B4-BE49-F238E27FC236}">
                    <a16:creationId xmlns:a16="http://schemas.microsoft.com/office/drawing/2014/main" id="{5FCAA152-0EDA-466D-8C48-37369C72653E}"/>
                  </a:ext>
                </a:extLst>
              </p:cNvPr>
              <p:cNvSpPr/>
              <p:nvPr/>
            </p:nvSpPr>
            <p:spPr>
              <a:xfrm flipH="1" flipV="1">
                <a:off x="2704465" y="952500"/>
                <a:ext cx="903575" cy="216308"/>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KE" dirty="0"/>
              </a:p>
            </p:txBody>
          </p:sp>
        </p:grpSp>
        <p:sp>
          <p:nvSpPr>
            <p:cNvPr id="65" name="Rectangle 64">
              <a:extLst>
                <a:ext uri="{FF2B5EF4-FFF2-40B4-BE49-F238E27FC236}">
                  <a16:creationId xmlns:a16="http://schemas.microsoft.com/office/drawing/2014/main" id="{0D2D78C8-0548-429A-AA99-A5264207874B}"/>
                </a:ext>
              </a:extLst>
            </p:cNvPr>
            <p:cNvSpPr/>
            <p:nvPr/>
          </p:nvSpPr>
          <p:spPr>
            <a:xfrm>
              <a:off x="2704465" y="452755"/>
              <a:ext cx="4296410" cy="499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66" name="Freeform: Shape 65">
              <a:extLst>
                <a:ext uri="{FF2B5EF4-FFF2-40B4-BE49-F238E27FC236}">
                  <a16:creationId xmlns:a16="http://schemas.microsoft.com/office/drawing/2014/main" id="{8E12C27E-2030-4D4A-B683-35D8A43D120C}"/>
                </a:ext>
              </a:extLst>
            </p:cNvPr>
            <p:cNvSpPr/>
            <p:nvPr/>
          </p:nvSpPr>
          <p:spPr>
            <a:xfrm>
              <a:off x="2704465" y="452755"/>
              <a:ext cx="1816008" cy="499745"/>
            </a:xfrm>
            <a:custGeom>
              <a:avLst/>
              <a:gdLst>
                <a:gd name="connsiteX0" fmla="*/ 0 w 2082800"/>
                <a:gd name="connsiteY0" fmla="*/ 0 h 680720"/>
                <a:gd name="connsiteX1" fmla="*/ 1473200 w 2082800"/>
                <a:gd name="connsiteY1" fmla="*/ 0 h 680720"/>
                <a:gd name="connsiteX2" fmla="*/ 2082800 w 2082800"/>
                <a:gd name="connsiteY2" fmla="*/ 680720 h 680720"/>
                <a:gd name="connsiteX3" fmla="*/ 1473200 w 2082800"/>
                <a:gd name="connsiteY3" fmla="*/ 680720 h 680720"/>
                <a:gd name="connsiteX4" fmla="*/ 0 w 2082800"/>
                <a:gd name="connsiteY4" fmla="*/ 680720 h 68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2800" h="680720">
                  <a:moveTo>
                    <a:pt x="0" y="0"/>
                  </a:moveTo>
                  <a:lnTo>
                    <a:pt x="1473200" y="0"/>
                  </a:lnTo>
                  <a:lnTo>
                    <a:pt x="2082800" y="680720"/>
                  </a:lnTo>
                  <a:lnTo>
                    <a:pt x="1473200" y="680720"/>
                  </a:lnTo>
                  <a:lnTo>
                    <a:pt x="0" y="6807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67" name="Right Triangle 66">
              <a:extLst>
                <a:ext uri="{FF2B5EF4-FFF2-40B4-BE49-F238E27FC236}">
                  <a16:creationId xmlns:a16="http://schemas.microsoft.com/office/drawing/2014/main" id="{8BEE3CEC-5E91-43A3-AC40-8CCCCBC49DC8}"/>
                </a:ext>
              </a:extLst>
            </p:cNvPr>
            <p:cNvSpPr/>
            <p:nvPr/>
          </p:nvSpPr>
          <p:spPr>
            <a:xfrm flipH="1" flipV="1">
              <a:off x="2704465" y="952500"/>
              <a:ext cx="903575" cy="216308"/>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KE" dirty="0"/>
            </a:p>
          </p:txBody>
        </p:sp>
      </p:grpSp>
      <p:grpSp>
        <p:nvGrpSpPr>
          <p:cNvPr id="72" name="Group 71">
            <a:extLst>
              <a:ext uri="{FF2B5EF4-FFF2-40B4-BE49-F238E27FC236}">
                <a16:creationId xmlns:a16="http://schemas.microsoft.com/office/drawing/2014/main" id="{87B60EED-48C9-463F-BAC1-D0E4BC865FCC}"/>
              </a:ext>
            </a:extLst>
          </p:cNvPr>
          <p:cNvGrpSpPr/>
          <p:nvPr/>
        </p:nvGrpSpPr>
        <p:grpSpPr>
          <a:xfrm>
            <a:off x="6830941" y="2856239"/>
            <a:ext cx="4296410" cy="824207"/>
            <a:chOff x="2704465" y="433705"/>
            <a:chExt cx="4296410" cy="824207"/>
          </a:xfrm>
        </p:grpSpPr>
        <p:grpSp>
          <p:nvGrpSpPr>
            <p:cNvPr id="73" name="Group 72">
              <a:extLst>
                <a:ext uri="{FF2B5EF4-FFF2-40B4-BE49-F238E27FC236}">
                  <a16:creationId xmlns:a16="http://schemas.microsoft.com/office/drawing/2014/main" id="{6623AAF8-0362-4E2D-9D96-531A3CFDB35A}"/>
                </a:ext>
              </a:extLst>
            </p:cNvPr>
            <p:cNvGrpSpPr/>
            <p:nvPr/>
          </p:nvGrpSpPr>
          <p:grpSpPr>
            <a:xfrm>
              <a:off x="2704465" y="433705"/>
              <a:ext cx="4296410" cy="824207"/>
              <a:chOff x="2704465" y="452755"/>
              <a:chExt cx="4296410" cy="824207"/>
            </a:xfrm>
          </p:grpSpPr>
          <p:sp>
            <p:nvSpPr>
              <p:cNvPr id="77" name="Right Triangle 76">
                <a:extLst>
                  <a:ext uri="{FF2B5EF4-FFF2-40B4-BE49-F238E27FC236}">
                    <a16:creationId xmlns:a16="http://schemas.microsoft.com/office/drawing/2014/main" id="{9C526619-E3E9-46E8-A00F-35DB519A6711}"/>
                  </a:ext>
                </a:extLst>
              </p:cNvPr>
              <p:cNvSpPr/>
              <p:nvPr/>
            </p:nvSpPr>
            <p:spPr>
              <a:xfrm rot="20518956" flipH="1">
                <a:off x="2943768" y="1060654"/>
                <a:ext cx="646676" cy="216308"/>
              </a:xfrm>
              <a:prstGeom prst="rtTriangle">
                <a:avLst/>
              </a:prstGeom>
              <a:solidFill>
                <a:srgbClr val="9BA8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KE" dirty="0"/>
              </a:p>
            </p:txBody>
          </p:sp>
          <p:sp>
            <p:nvSpPr>
              <p:cNvPr id="78" name="Rectangle 77">
                <a:extLst>
                  <a:ext uri="{FF2B5EF4-FFF2-40B4-BE49-F238E27FC236}">
                    <a16:creationId xmlns:a16="http://schemas.microsoft.com/office/drawing/2014/main" id="{54D24774-59A9-4935-B113-BE200518F58A}"/>
                  </a:ext>
                </a:extLst>
              </p:cNvPr>
              <p:cNvSpPr/>
              <p:nvPr/>
            </p:nvSpPr>
            <p:spPr>
              <a:xfrm>
                <a:off x="2704465" y="452755"/>
                <a:ext cx="4296410" cy="499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79" name="Freeform: Shape 78">
                <a:extLst>
                  <a:ext uri="{FF2B5EF4-FFF2-40B4-BE49-F238E27FC236}">
                    <a16:creationId xmlns:a16="http://schemas.microsoft.com/office/drawing/2014/main" id="{8FD812C6-2EE1-4094-A3B4-14DAE6E58B20}"/>
                  </a:ext>
                </a:extLst>
              </p:cNvPr>
              <p:cNvSpPr/>
              <p:nvPr/>
            </p:nvSpPr>
            <p:spPr>
              <a:xfrm>
                <a:off x="2704465" y="452755"/>
                <a:ext cx="1816008" cy="499745"/>
              </a:xfrm>
              <a:custGeom>
                <a:avLst/>
                <a:gdLst>
                  <a:gd name="connsiteX0" fmla="*/ 0 w 2082800"/>
                  <a:gd name="connsiteY0" fmla="*/ 0 h 680720"/>
                  <a:gd name="connsiteX1" fmla="*/ 1473200 w 2082800"/>
                  <a:gd name="connsiteY1" fmla="*/ 0 h 680720"/>
                  <a:gd name="connsiteX2" fmla="*/ 2082800 w 2082800"/>
                  <a:gd name="connsiteY2" fmla="*/ 680720 h 680720"/>
                  <a:gd name="connsiteX3" fmla="*/ 1473200 w 2082800"/>
                  <a:gd name="connsiteY3" fmla="*/ 680720 h 680720"/>
                  <a:gd name="connsiteX4" fmla="*/ 0 w 2082800"/>
                  <a:gd name="connsiteY4" fmla="*/ 680720 h 68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2800" h="680720">
                    <a:moveTo>
                      <a:pt x="0" y="0"/>
                    </a:moveTo>
                    <a:lnTo>
                      <a:pt x="1473200" y="0"/>
                    </a:lnTo>
                    <a:lnTo>
                      <a:pt x="2082800" y="680720"/>
                    </a:lnTo>
                    <a:lnTo>
                      <a:pt x="1473200" y="680720"/>
                    </a:lnTo>
                    <a:lnTo>
                      <a:pt x="0" y="6807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80" name="Right Triangle 79">
                <a:extLst>
                  <a:ext uri="{FF2B5EF4-FFF2-40B4-BE49-F238E27FC236}">
                    <a16:creationId xmlns:a16="http://schemas.microsoft.com/office/drawing/2014/main" id="{6616A525-1B66-4BE9-8E9B-B6E506B86DE4}"/>
                  </a:ext>
                </a:extLst>
              </p:cNvPr>
              <p:cNvSpPr/>
              <p:nvPr/>
            </p:nvSpPr>
            <p:spPr>
              <a:xfrm flipH="1" flipV="1">
                <a:off x="2704465" y="952500"/>
                <a:ext cx="903575" cy="216308"/>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KE" dirty="0"/>
              </a:p>
            </p:txBody>
          </p:sp>
        </p:grpSp>
        <p:sp>
          <p:nvSpPr>
            <p:cNvPr id="74" name="Rectangle 73">
              <a:extLst>
                <a:ext uri="{FF2B5EF4-FFF2-40B4-BE49-F238E27FC236}">
                  <a16:creationId xmlns:a16="http://schemas.microsoft.com/office/drawing/2014/main" id="{B809D7EE-260C-41F1-8642-94CAC61CC495}"/>
                </a:ext>
              </a:extLst>
            </p:cNvPr>
            <p:cNvSpPr/>
            <p:nvPr/>
          </p:nvSpPr>
          <p:spPr>
            <a:xfrm>
              <a:off x="2704465" y="452755"/>
              <a:ext cx="4296410" cy="499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75" name="Freeform: Shape 74">
              <a:extLst>
                <a:ext uri="{FF2B5EF4-FFF2-40B4-BE49-F238E27FC236}">
                  <a16:creationId xmlns:a16="http://schemas.microsoft.com/office/drawing/2014/main" id="{FE6866CD-C004-4BB4-9335-AB2F52C49979}"/>
                </a:ext>
              </a:extLst>
            </p:cNvPr>
            <p:cNvSpPr/>
            <p:nvPr/>
          </p:nvSpPr>
          <p:spPr>
            <a:xfrm>
              <a:off x="2704465" y="452755"/>
              <a:ext cx="1816008" cy="499745"/>
            </a:xfrm>
            <a:custGeom>
              <a:avLst/>
              <a:gdLst>
                <a:gd name="connsiteX0" fmla="*/ 0 w 2082800"/>
                <a:gd name="connsiteY0" fmla="*/ 0 h 680720"/>
                <a:gd name="connsiteX1" fmla="*/ 1473200 w 2082800"/>
                <a:gd name="connsiteY1" fmla="*/ 0 h 680720"/>
                <a:gd name="connsiteX2" fmla="*/ 2082800 w 2082800"/>
                <a:gd name="connsiteY2" fmla="*/ 680720 h 680720"/>
                <a:gd name="connsiteX3" fmla="*/ 1473200 w 2082800"/>
                <a:gd name="connsiteY3" fmla="*/ 680720 h 680720"/>
                <a:gd name="connsiteX4" fmla="*/ 0 w 2082800"/>
                <a:gd name="connsiteY4" fmla="*/ 680720 h 68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2800" h="680720">
                  <a:moveTo>
                    <a:pt x="0" y="0"/>
                  </a:moveTo>
                  <a:lnTo>
                    <a:pt x="1473200" y="0"/>
                  </a:lnTo>
                  <a:lnTo>
                    <a:pt x="2082800" y="680720"/>
                  </a:lnTo>
                  <a:lnTo>
                    <a:pt x="1473200" y="680720"/>
                  </a:lnTo>
                  <a:lnTo>
                    <a:pt x="0" y="6807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76" name="Right Triangle 75">
              <a:extLst>
                <a:ext uri="{FF2B5EF4-FFF2-40B4-BE49-F238E27FC236}">
                  <a16:creationId xmlns:a16="http://schemas.microsoft.com/office/drawing/2014/main" id="{16D15C87-F759-4839-BE3E-AE950A3E2601}"/>
                </a:ext>
              </a:extLst>
            </p:cNvPr>
            <p:cNvSpPr/>
            <p:nvPr/>
          </p:nvSpPr>
          <p:spPr>
            <a:xfrm flipH="1" flipV="1">
              <a:off x="2704465" y="952500"/>
              <a:ext cx="903575" cy="216308"/>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KE" dirty="0"/>
            </a:p>
          </p:txBody>
        </p:sp>
      </p:grpSp>
      <p:grpSp>
        <p:nvGrpSpPr>
          <p:cNvPr id="81" name="Group 80">
            <a:extLst>
              <a:ext uri="{FF2B5EF4-FFF2-40B4-BE49-F238E27FC236}">
                <a16:creationId xmlns:a16="http://schemas.microsoft.com/office/drawing/2014/main" id="{E618D2EB-51D6-41E0-964C-3BF6E317EE26}"/>
              </a:ext>
            </a:extLst>
          </p:cNvPr>
          <p:cNvGrpSpPr/>
          <p:nvPr/>
        </p:nvGrpSpPr>
        <p:grpSpPr>
          <a:xfrm>
            <a:off x="1064651" y="3895753"/>
            <a:ext cx="4296410" cy="824207"/>
            <a:chOff x="2704465" y="433705"/>
            <a:chExt cx="4296410" cy="824207"/>
          </a:xfrm>
        </p:grpSpPr>
        <p:grpSp>
          <p:nvGrpSpPr>
            <p:cNvPr id="82" name="Group 81">
              <a:extLst>
                <a:ext uri="{FF2B5EF4-FFF2-40B4-BE49-F238E27FC236}">
                  <a16:creationId xmlns:a16="http://schemas.microsoft.com/office/drawing/2014/main" id="{BFB09F35-B325-4591-B1B8-3C8B772ABC5D}"/>
                </a:ext>
              </a:extLst>
            </p:cNvPr>
            <p:cNvGrpSpPr/>
            <p:nvPr/>
          </p:nvGrpSpPr>
          <p:grpSpPr>
            <a:xfrm>
              <a:off x="2704465" y="433705"/>
              <a:ext cx="4296410" cy="824207"/>
              <a:chOff x="2704465" y="452755"/>
              <a:chExt cx="4296410" cy="824207"/>
            </a:xfrm>
          </p:grpSpPr>
          <p:sp>
            <p:nvSpPr>
              <p:cNvPr id="86" name="Right Triangle 85">
                <a:extLst>
                  <a:ext uri="{FF2B5EF4-FFF2-40B4-BE49-F238E27FC236}">
                    <a16:creationId xmlns:a16="http://schemas.microsoft.com/office/drawing/2014/main" id="{5CBC0681-9AC4-442E-82C0-EA8BC818C84A}"/>
                  </a:ext>
                </a:extLst>
              </p:cNvPr>
              <p:cNvSpPr/>
              <p:nvPr/>
            </p:nvSpPr>
            <p:spPr>
              <a:xfrm rot="20518956" flipH="1">
                <a:off x="2943768" y="1060654"/>
                <a:ext cx="646676" cy="216308"/>
              </a:xfrm>
              <a:prstGeom prst="rtTriangle">
                <a:avLst/>
              </a:prstGeom>
              <a:solidFill>
                <a:srgbClr val="9BA8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KE" dirty="0"/>
              </a:p>
            </p:txBody>
          </p:sp>
          <p:sp>
            <p:nvSpPr>
              <p:cNvPr id="87" name="Rectangle 86">
                <a:extLst>
                  <a:ext uri="{FF2B5EF4-FFF2-40B4-BE49-F238E27FC236}">
                    <a16:creationId xmlns:a16="http://schemas.microsoft.com/office/drawing/2014/main" id="{BF508AF6-83D8-4D1C-A22E-D120E7F8027D}"/>
                  </a:ext>
                </a:extLst>
              </p:cNvPr>
              <p:cNvSpPr/>
              <p:nvPr/>
            </p:nvSpPr>
            <p:spPr>
              <a:xfrm>
                <a:off x="2704465" y="452755"/>
                <a:ext cx="4296410" cy="499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88" name="Freeform: Shape 87">
                <a:extLst>
                  <a:ext uri="{FF2B5EF4-FFF2-40B4-BE49-F238E27FC236}">
                    <a16:creationId xmlns:a16="http://schemas.microsoft.com/office/drawing/2014/main" id="{75F83CA4-3565-44D7-97B8-3852FF57039F}"/>
                  </a:ext>
                </a:extLst>
              </p:cNvPr>
              <p:cNvSpPr/>
              <p:nvPr/>
            </p:nvSpPr>
            <p:spPr>
              <a:xfrm>
                <a:off x="2704465" y="452755"/>
                <a:ext cx="1816008" cy="499745"/>
              </a:xfrm>
              <a:custGeom>
                <a:avLst/>
                <a:gdLst>
                  <a:gd name="connsiteX0" fmla="*/ 0 w 2082800"/>
                  <a:gd name="connsiteY0" fmla="*/ 0 h 680720"/>
                  <a:gd name="connsiteX1" fmla="*/ 1473200 w 2082800"/>
                  <a:gd name="connsiteY1" fmla="*/ 0 h 680720"/>
                  <a:gd name="connsiteX2" fmla="*/ 2082800 w 2082800"/>
                  <a:gd name="connsiteY2" fmla="*/ 680720 h 680720"/>
                  <a:gd name="connsiteX3" fmla="*/ 1473200 w 2082800"/>
                  <a:gd name="connsiteY3" fmla="*/ 680720 h 680720"/>
                  <a:gd name="connsiteX4" fmla="*/ 0 w 2082800"/>
                  <a:gd name="connsiteY4" fmla="*/ 680720 h 68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2800" h="680720">
                    <a:moveTo>
                      <a:pt x="0" y="0"/>
                    </a:moveTo>
                    <a:lnTo>
                      <a:pt x="1473200" y="0"/>
                    </a:lnTo>
                    <a:lnTo>
                      <a:pt x="2082800" y="680720"/>
                    </a:lnTo>
                    <a:lnTo>
                      <a:pt x="1473200" y="680720"/>
                    </a:lnTo>
                    <a:lnTo>
                      <a:pt x="0" y="6807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89" name="Right Triangle 88">
                <a:extLst>
                  <a:ext uri="{FF2B5EF4-FFF2-40B4-BE49-F238E27FC236}">
                    <a16:creationId xmlns:a16="http://schemas.microsoft.com/office/drawing/2014/main" id="{967E9404-F9BB-4C6B-9FAA-CA6F8E1D3BFB}"/>
                  </a:ext>
                </a:extLst>
              </p:cNvPr>
              <p:cNvSpPr/>
              <p:nvPr/>
            </p:nvSpPr>
            <p:spPr>
              <a:xfrm flipH="1" flipV="1">
                <a:off x="2704465" y="952500"/>
                <a:ext cx="903575" cy="216308"/>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KE" dirty="0"/>
              </a:p>
            </p:txBody>
          </p:sp>
        </p:grpSp>
        <p:sp>
          <p:nvSpPr>
            <p:cNvPr id="83" name="Rectangle 82">
              <a:extLst>
                <a:ext uri="{FF2B5EF4-FFF2-40B4-BE49-F238E27FC236}">
                  <a16:creationId xmlns:a16="http://schemas.microsoft.com/office/drawing/2014/main" id="{C4A41E36-2050-4449-B163-18D561402FCB}"/>
                </a:ext>
              </a:extLst>
            </p:cNvPr>
            <p:cNvSpPr/>
            <p:nvPr/>
          </p:nvSpPr>
          <p:spPr>
            <a:xfrm>
              <a:off x="2704465" y="452755"/>
              <a:ext cx="4296410" cy="499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84" name="Freeform: Shape 83">
              <a:extLst>
                <a:ext uri="{FF2B5EF4-FFF2-40B4-BE49-F238E27FC236}">
                  <a16:creationId xmlns:a16="http://schemas.microsoft.com/office/drawing/2014/main" id="{93809EFD-ED2B-4B7E-96EE-2240B568E367}"/>
                </a:ext>
              </a:extLst>
            </p:cNvPr>
            <p:cNvSpPr/>
            <p:nvPr/>
          </p:nvSpPr>
          <p:spPr>
            <a:xfrm>
              <a:off x="2704465" y="452755"/>
              <a:ext cx="1816008" cy="499745"/>
            </a:xfrm>
            <a:custGeom>
              <a:avLst/>
              <a:gdLst>
                <a:gd name="connsiteX0" fmla="*/ 0 w 2082800"/>
                <a:gd name="connsiteY0" fmla="*/ 0 h 680720"/>
                <a:gd name="connsiteX1" fmla="*/ 1473200 w 2082800"/>
                <a:gd name="connsiteY1" fmla="*/ 0 h 680720"/>
                <a:gd name="connsiteX2" fmla="*/ 2082800 w 2082800"/>
                <a:gd name="connsiteY2" fmla="*/ 680720 h 680720"/>
                <a:gd name="connsiteX3" fmla="*/ 1473200 w 2082800"/>
                <a:gd name="connsiteY3" fmla="*/ 680720 h 680720"/>
                <a:gd name="connsiteX4" fmla="*/ 0 w 2082800"/>
                <a:gd name="connsiteY4" fmla="*/ 680720 h 68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2800" h="680720">
                  <a:moveTo>
                    <a:pt x="0" y="0"/>
                  </a:moveTo>
                  <a:lnTo>
                    <a:pt x="1473200" y="0"/>
                  </a:lnTo>
                  <a:lnTo>
                    <a:pt x="2082800" y="680720"/>
                  </a:lnTo>
                  <a:lnTo>
                    <a:pt x="1473200" y="680720"/>
                  </a:lnTo>
                  <a:lnTo>
                    <a:pt x="0" y="6807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85" name="Right Triangle 84">
              <a:extLst>
                <a:ext uri="{FF2B5EF4-FFF2-40B4-BE49-F238E27FC236}">
                  <a16:creationId xmlns:a16="http://schemas.microsoft.com/office/drawing/2014/main" id="{A87D4F0C-FF66-44E1-9DD8-345D37DB1F0A}"/>
                </a:ext>
              </a:extLst>
            </p:cNvPr>
            <p:cNvSpPr/>
            <p:nvPr/>
          </p:nvSpPr>
          <p:spPr>
            <a:xfrm flipH="1" flipV="1">
              <a:off x="2704465" y="952500"/>
              <a:ext cx="903575" cy="216308"/>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KE" dirty="0"/>
            </a:p>
          </p:txBody>
        </p:sp>
      </p:grpSp>
      <p:grpSp>
        <p:nvGrpSpPr>
          <p:cNvPr id="90" name="Group 89">
            <a:extLst>
              <a:ext uri="{FF2B5EF4-FFF2-40B4-BE49-F238E27FC236}">
                <a16:creationId xmlns:a16="http://schemas.microsoft.com/office/drawing/2014/main" id="{CB159AFB-D2C0-4AC7-92C0-37AD869A2AD4}"/>
              </a:ext>
            </a:extLst>
          </p:cNvPr>
          <p:cNvGrpSpPr/>
          <p:nvPr/>
        </p:nvGrpSpPr>
        <p:grpSpPr>
          <a:xfrm>
            <a:off x="6830941" y="1816725"/>
            <a:ext cx="4296410" cy="824207"/>
            <a:chOff x="2704465" y="433705"/>
            <a:chExt cx="4296410" cy="824207"/>
          </a:xfrm>
        </p:grpSpPr>
        <p:grpSp>
          <p:nvGrpSpPr>
            <p:cNvPr id="91" name="Group 90">
              <a:extLst>
                <a:ext uri="{FF2B5EF4-FFF2-40B4-BE49-F238E27FC236}">
                  <a16:creationId xmlns:a16="http://schemas.microsoft.com/office/drawing/2014/main" id="{CFDCDC56-56A4-4E48-9B38-F31F14F6632E}"/>
                </a:ext>
              </a:extLst>
            </p:cNvPr>
            <p:cNvGrpSpPr/>
            <p:nvPr/>
          </p:nvGrpSpPr>
          <p:grpSpPr>
            <a:xfrm>
              <a:off x="2704465" y="433705"/>
              <a:ext cx="4296410" cy="824207"/>
              <a:chOff x="2704465" y="452755"/>
              <a:chExt cx="4296410" cy="824207"/>
            </a:xfrm>
          </p:grpSpPr>
          <p:sp>
            <p:nvSpPr>
              <p:cNvPr id="95" name="Right Triangle 94">
                <a:extLst>
                  <a:ext uri="{FF2B5EF4-FFF2-40B4-BE49-F238E27FC236}">
                    <a16:creationId xmlns:a16="http://schemas.microsoft.com/office/drawing/2014/main" id="{0B2AF932-D277-4EB8-901F-1452BB7DAE98}"/>
                  </a:ext>
                </a:extLst>
              </p:cNvPr>
              <p:cNvSpPr/>
              <p:nvPr/>
            </p:nvSpPr>
            <p:spPr>
              <a:xfrm rot="20518956" flipH="1">
                <a:off x="2943768" y="1060654"/>
                <a:ext cx="646676" cy="216308"/>
              </a:xfrm>
              <a:prstGeom prst="rtTriangle">
                <a:avLst/>
              </a:prstGeom>
              <a:solidFill>
                <a:srgbClr val="9BA8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KE" dirty="0"/>
              </a:p>
            </p:txBody>
          </p:sp>
          <p:sp>
            <p:nvSpPr>
              <p:cNvPr id="96" name="Rectangle 95">
                <a:extLst>
                  <a:ext uri="{FF2B5EF4-FFF2-40B4-BE49-F238E27FC236}">
                    <a16:creationId xmlns:a16="http://schemas.microsoft.com/office/drawing/2014/main" id="{079F84FC-0831-463B-B0D3-2EA468277AC0}"/>
                  </a:ext>
                </a:extLst>
              </p:cNvPr>
              <p:cNvSpPr/>
              <p:nvPr/>
            </p:nvSpPr>
            <p:spPr>
              <a:xfrm>
                <a:off x="2704465" y="452755"/>
                <a:ext cx="4296410" cy="499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97" name="Freeform: Shape 96">
                <a:extLst>
                  <a:ext uri="{FF2B5EF4-FFF2-40B4-BE49-F238E27FC236}">
                    <a16:creationId xmlns:a16="http://schemas.microsoft.com/office/drawing/2014/main" id="{9C3EE556-D132-433C-A003-EA49D2069767}"/>
                  </a:ext>
                </a:extLst>
              </p:cNvPr>
              <p:cNvSpPr/>
              <p:nvPr/>
            </p:nvSpPr>
            <p:spPr>
              <a:xfrm>
                <a:off x="2704465" y="452755"/>
                <a:ext cx="1816008" cy="499745"/>
              </a:xfrm>
              <a:custGeom>
                <a:avLst/>
                <a:gdLst>
                  <a:gd name="connsiteX0" fmla="*/ 0 w 2082800"/>
                  <a:gd name="connsiteY0" fmla="*/ 0 h 680720"/>
                  <a:gd name="connsiteX1" fmla="*/ 1473200 w 2082800"/>
                  <a:gd name="connsiteY1" fmla="*/ 0 h 680720"/>
                  <a:gd name="connsiteX2" fmla="*/ 2082800 w 2082800"/>
                  <a:gd name="connsiteY2" fmla="*/ 680720 h 680720"/>
                  <a:gd name="connsiteX3" fmla="*/ 1473200 w 2082800"/>
                  <a:gd name="connsiteY3" fmla="*/ 680720 h 680720"/>
                  <a:gd name="connsiteX4" fmla="*/ 0 w 2082800"/>
                  <a:gd name="connsiteY4" fmla="*/ 680720 h 68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2800" h="680720">
                    <a:moveTo>
                      <a:pt x="0" y="0"/>
                    </a:moveTo>
                    <a:lnTo>
                      <a:pt x="1473200" y="0"/>
                    </a:lnTo>
                    <a:lnTo>
                      <a:pt x="2082800" y="680720"/>
                    </a:lnTo>
                    <a:lnTo>
                      <a:pt x="1473200" y="680720"/>
                    </a:lnTo>
                    <a:lnTo>
                      <a:pt x="0" y="6807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98" name="Right Triangle 97">
                <a:extLst>
                  <a:ext uri="{FF2B5EF4-FFF2-40B4-BE49-F238E27FC236}">
                    <a16:creationId xmlns:a16="http://schemas.microsoft.com/office/drawing/2014/main" id="{858CF032-F11D-4F43-9C1C-C869A1D01D69}"/>
                  </a:ext>
                </a:extLst>
              </p:cNvPr>
              <p:cNvSpPr/>
              <p:nvPr/>
            </p:nvSpPr>
            <p:spPr>
              <a:xfrm flipH="1" flipV="1">
                <a:off x="2704465" y="952500"/>
                <a:ext cx="903575" cy="216308"/>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KE" dirty="0"/>
              </a:p>
            </p:txBody>
          </p:sp>
        </p:grpSp>
        <p:sp>
          <p:nvSpPr>
            <p:cNvPr id="92" name="Rectangle 91">
              <a:extLst>
                <a:ext uri="{FF2B5EF4-FFF2-40B4-BE49-F238E27FC236}">
                  <a16:creationId xmlns:a16="http://schemas.microsoft.com/office/drawing/2014/main" id="{A831D8A6-4AD7-4A8C-A397-90A86F5266BF}"/>
                </a:ext>
              </a:extLst>
            </p:cNvPr>
            <p:cNvSpPr/>
            <p:nvPr/>
          </p:nvSpPr>
          <p:spPr>
            <a:xfrm>
              <a:off x="2704465" y="452755"/>
              <a:ext cx="4296410" cy="499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93" name="Freeform: Shape 92">
              <a:extLst>
                <a:ext uri="{FF2B5EF4-FFF2-40B4-BE49-F238E27FC236}">
                  <a16:creationId xmlns:a16="http://schemas.microsoft.com/office/drawing/2014/main" id="{299381DA-3BBE-4B32-98EF-052ECBC3B4F9}"/>
                </a:ext>
              </a:extLst>
            </p:cNvPr>
            <p:cNvSpPr/>
            <p:nvPr/>
          </p:nvSpPr>
          <p:spPr>
            <a:xfrm>
              <a:off x="2704465" y="452755"/>
              <a:ext cx="1816008" cy="499745"/>
            </a:xfrm>
            <a:custGeom>
              <a:avLst/>
              <a:gdLst>
                <a:gd name="connsiteX0" fmla="*/ 0 w 2082800"/>
                <a:gd name="connsiteY0" fmla="*/ 0 h 680720"/>
                <a:gd name="connsiteX1" fmla="*/ 1473200 w 2082800"/>
                <a:gd name="connsiteY1" fmla="*/ 0 h 680720"/>
                <a:gd name="connsiteX2" fmla="*/ 2082800 w 2082800"/>
                <a:gd name="connsiteY2" fmla="*/ 680720 h 680720"/>
                <a:gd name="connsiteX3" fmla="*/ 1473200 w 2082800"/>
                <a:gd name="connsiteY3" fmla="*/ 680720 h 680720"/>
                <a:gd name="connsiteX4" fmla="*/ 0 w 2082800"/>
                <a:gd name="connsiteY4" fmla="*/ 680720 h 68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2800" h="680720">
                  <a:moveTo>
                    <a:pt x="0" y="0"/>
                  </a:moveTo>
                  <a:lnTo>
                    <a:pt x="1473200" y="0"/>
                  </a:lnTo>
                  <a:lnTo>
                    <a:pt x="2082800" y="680720"/>
                  </a:lnTo>
                  <a:lnTo>
                    <a:pt x="1473200" y="680720"/>
                  </a:lnTo>
                  <a:lnTo>
                    <a:pt x="0" y="6807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94" name="Right Triangle 93">
              <a:extLst>
                <a:ext uri="{FF2B5EF4-FFF2-40B4-BE49-F238E27FC236}">
                  <a16:creationId xmlns:a16="http://schemas.microsoft.com/office/drawing/2014/main" id="{867D4879-ADCF-4A52-8255-42864EFDBFA6}"/>
                </a:ext>
              </a:extLst>
            </p:cNvPr>
            <p:cNvSpPr/>
            <p:nvPr/>
          </p:nvSpPr>
          <p:spPr>
            <a:xfrm flipH="1" flipV="1">
              <a:off x="2704465" y="952500"/>
              <a:ext cx="903575" cy="216308"/>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KE" dirty="0"/>
            </a:p>
          </p:txBody>
        </p:sp>
      </p:grpSp>
      <p:sp>
        <p:nvSpPr>
          <p:cNvPr id="4" name="TextBox 3">
            <a:extLst>
              <a:ext uri="{FF2B5EF4-FFF2-40B4-BE49-F238E27FC236}">
                <a16:creationId xmlns:a16="http://schemas.microsoft.com/office/drawing/2014/main" id="{D2113072-465D-4DBF-A66D-CAB96B72F7DA}"/>
              </a:ext>
            </a:extLst>
          </p:cNvPr>
          <p:cNvSpPr txBox="1"/>
          <p:nvPr/>
        </p:nvSpPr>
        <p:spPr>
          <a:xfrm>
            <a:off x="1372081" y="1820859"/>
            <a:ext cx="596145" cy="276999"/>
          </a:xfrm>
          <a:prstGeom prst="rect">
            <a:avLst/>
          </a:prstGeom>
          <a:noFill/>
        </p:spPr>
        <p:txBody>
          <a:bodyPr wrap="square" rtlCol="0">
            <a:spAutoFit/>
          </a:bodyPr>
          <a:lstStyle/>
          <a:p>
            <a:r>
              <a:rPr lang="en-US" sz="1200" dirty="0"/>
              <a:t>STEP</a:t>
            </a:r>
            <a:endParaRPr lang="en-KE" sz="1200" dirty="0"/>
          </a:p>
        </p:txBody>
      </p:sp>
      <p:sp>
        <p:nvSpPr>
          <p:cNvPr id="99" name="TextBox 98">
            <a:extLst>
              <a:ext uri="{FF2B5EF4-FFF2-40B4-BE49-F238E27FC236}">
                <a16:creationId xmlns:a16="http://schemas.microsoft.com/office/drawing/2014/main" id="{BC26AC0B-F3E6-4A42-8758-6B80DB5277C4}"/>
              </a:ext>
            </a:extLst>
          </p:cNvPr>
          <p:cNvSpPr txBox="1"/>
          <p:nvPr/>
        </p:nvSpPr>
        <p:spPr>
          <a:xfrm>
            <a:off x="1314960" y="1972098"/>
            <a:ext cx="596145" cy="369332"/>
          </a:xfrm>
          <a:prstGeom prst="rect">
            <a:avLst/>
          </a:prstGeom>
          <a:noFill/>
        </p:spPr>
        <p:txBody>
          <a:bodyPr wrap="square" rtlCol="0">
            <a:spAutoFit/>
          </a:bodyPr>
          <a:lstStyle/>
          <a:p>
            <a:pPr algn="ctr"/>
            <a:r>
              <a:rPr lang="en-US" b="1" dirty="0">
                <a:solidFill>
                  <a:srgbClr val="FFC000"/>
                </a:solidFill>
              </a:rPr>
              <a:t>01</a:t>
            </a:r>
            <a:endParaRPr lang="en-KE" b="1" dirty="0">
              <a:solidFill>
                <a:srgbClr val="FFC000"/>
              </a:solidFill>
            </a:endParaRPr>
          </a:p>
        </p:txBody>
      </p:sp>
      <p:sp>
        <p:nvSpPr>
          <p:cNvPr id="100" name="TextBox 99">
            <a:extLst>
              <a:ext uri="{FF2B5EF4-FFF2-40B4-BE49-F238E27FC236}">
                <a16:creationId xmlns:a16="http://schemas.microsoft.com/office/drawing/2014/main" id="{E3BB71C5-DA5C-4A7E-9348-916248C34E5C}"/>
              </a:ext>
            </a:extLst>
          </p:cNvPr>
          <p:cNvSpPr txBox="1"/>
          <p:nvPr/>
        </p:nvSpPr>
        <p:spPr>
          <a:xfrm>
            <a:off x="1329219" y="2843460"/>
            <a:ext cx="596145" cy="276999"/>
          </a:xfrm>
          <a:prstGeom prst="rect">
            <a:avLst/>
          </a:prstGeom>
          <a:noFill/>
        </p:spPr>
        <p:txBody>
          <a:bodyPr wrap="square" rtlCol="0">
            <a:spAutoFit/>
          </a:bodyPr>
          <a:lstStyle/>
          <a:p>
            <a:r>
              <a:rPr lang="en-US" sz="1200" dirty="0"/>
              <a:t>STEP</a:t>
            </a:r>
            <a:endParaRPr lang="en-KE" sz="1200" dirty="0"/>
          </a:p>
        </p:txBody>
      </p:sp>
      <p:sp>
        <p:nvSpPr>
          <p:cNvPr id="101" name="TextBox 100">
            <a:extLst>
              <a:ext uri="{FF2B5EF4-FFF2-40B4-BE49-F238E27FC236}">
                <a16:creationId xmlns:a16="http://schemas.microsoft.com/office/drawing/2014/main" id="{E84C00FA-3BDF-442D-B689-BAD8B6D64E3A}"/>
              </a:ext>
            </a:extLst>
          </p:cNvPr>
          <p:cNvSpPr txBox="1"/>
          <p:nvPr/>
        </p:nvSpPr>
        <p:spPr>
          <a:xfrm>
            <a:off x="1314369" y="3005113"/>
            <a:ext cx="596145" cy="369332"/>
          </a:xfrm>
          <a:prstGeom prst="rect">
            <a:avLst/>
          </a:prstGeom>
          <a:noFill/>
        </p:spPr>
        <p:txBody>
          <a:bodyPr wrap="square" rtlCol="0">
            <a:spAutoFit/>
          </a:bodyPr>
          <a:lstStyle/>
          <a:p>
            <a:pPr algn="ctr"/>
            <a:r>
              <a:rPr lang="en-US" b="1" dirty="0">
                <a:solidFill>
                  <a:srgbClr val="FFC000"/>
                </a:solidFill>
              </a:rPr>
              <a:t>02</a:t>
            </a:r>
            <a:endParaRPr lang="en-KE" b="1" dirty="0">
              <a:solidFill>
                <a:srgbClr val="FFC000"/>
              </a:solidFill>
            </a:endParaRPr>
          </a:p>
        </p:txBody>
      </p:sp>
      <p:sp>
        <p:nvSpPr>
          <p:cNvPr id="102" name="TextBox 101">
            <a:extLst>
              <a:ext uri="{FF2B5EF4-FFF2-40B4-BE49-F238E27FC236}">
                <a16:creationId xmlns:a16="http://schemas.microsoft.com/office/drawing/2014/main" id="{3B6E7D90-8EA6-4995-BD7D-0F4FB532A953}"/>
              </a:ext>
            </a:extLst>
          </p:cNvPr>
          <p:cNvSpPr txBox="1"/>
          <p:nvPr/>
        </p:nvSpPr>
        <p:spPr>
          <a:xfrm>
            <a:off x="1372081" y="1820611"/>
            <a:ext cx="596145" cy="276999"/>
          </a:xfrm>
          <a:prstGeom prst="rect">
            <a:avLst/>
          </a:prstGeom>
          <a:noFill/>
        </p:spPr>
        <p:txBody>
          <a:bodyPr wrap="square" rtlCol="0">
            <a:spAutoFit/>
          </a:bodyPr>
          <a:lstStyle/>
          <a:p>
            <a:r>
              <a:rPr lang="en-US" sz="1200" dirty="0"/>
              <a:t>STEP</a:t>
            </a:r>
            <a:endParaRPr lang="en-KE" sz="1200" dirty="0"/>
          </a:p>
        </p:txBody>
      </p:sp>
      <p:sp>
        <p:nvSpPr>
          <p:cNvPr id="103" name="TextBox 102">
            <a:extLst>
              <a:ext uri="{FF2B5EF4-FFF2-40B4-BE49-F238E27FC236}">
                <a16:creationId xmlns:a16="http://schemas.microsoft.com/office/drawing/2014/main" id="{B341F777-D08C-4254-9C1D-8A9E51F75E1D}"/>
              </a:ext>
            </a:extLst>
          </p:cNvPr>
          <p:cNvSpPr txBox="1"/>
          <p:nvPr/>
        </p:nvSpPr>
        <p:spPr>
          <a:xfrm>
            <a:off x="1314369" y="3872150"/>
            <a:ext cx="596145" cy="276999"/>
          </a:xfrm>
          <a:prstGeom prst="rect">
            <a:avLst/>
          </a:prstGeom>
          <a:noFill/>
        </p:spPr>
        <p:txBody>
          <a:bodyPr wrap="square" rtlCol="0">
            <a:spAutoFit/>
          </a:bodyPr>
          <a:lstStyle/>
          <a:p>
            <a:r>
              <a:rPr lang="en-US" sz="1200" dirty="0"/>
              <a:t>STEP</a:t>
            </a:r>
            <a:endParaRPr lang="en-KE" sz="1200" dirty="0"/>
          </a:p>
        </p:txBody>
      </p:sp>
      <p:sp>
        <p:nvSpPr>
          <p:cNvPr id="104" name="TextBox 103">
            <a:extLst>
              <a:ext uri="{FF2B5EF4-FFF2-40B4-BE49-F238E27FC236}">
                <a16:creationId xmlns:a16="http://schemas.microsoft.com/office/drawing/2014/main" id="{B62316B8-F0C9-4DF8-879D-153FB2571484}"/>
              </a:ext>
            </a:extLst>
          </p:cNvPr>
          <p:cNvSpPr txBox="1"/>
          <p:nvPr/>
        </p:nvSpPr>
        <p:spPr>
          <a:xfrm>
            <a:off x="1257248" y="4042439"/>
            <a:ext cx="596145" cy="369332"/>
          </a:xfrm>
          <a:prstGeom prst="rect">
            <a:avLst/>
          </a:prstGeom>
          <a:noFill/>
        </p:spPr>
        <p:txBody>
          <a:bodyPr wrap="square" rtlCol="0">
            <a:spAutoFit/>
          </a:bodyPr>
          <a:lstStyle/>
          <a:p>
            <a:pPr algn="ctr"/>
            <a:r>
              <a:rPr lang="en-US" b="1" dirty="0">
                <a:solidFill>
                  <a:srgbClr val="FFC000"/>
                </a:solidFill>
              </a:rPr>
              <a:t>03</a:t>
            </a:r>
            <a:endParaRPr lang="en-KE" b="1" dirty="0">
              <a:solidFill>
                <a:srgbClr val="FFC000"/>
              </a:solidFill>
            </a:endParaRPr>
          </a:p>
        </p:txBody>
      </p:sp>
      <p:sp>
        <p:nvSpPr>
          <p:cNvPr id="105" name="TextBox 104">
            <a:extLst>
              <a:ext uri="{FF2B5EF4-FFF2-40B4-BE49-F238E27FC236}">
                <a16:creationId xmlns:a16="http://schemas.microsoft.com/office/drawing/2014/main" id="{724317AD-8649-4F39-B96E-C3ACEF28EA7C}"/>
              </a:ext>
            </a:extLst>
          </p:cNvPr>
          <p:cNvSpPr txBox="1"/>
          <p:nvPr/>
        </p:nvSpPr>
        <p:spPr>
          <a:xfrm>
            <a:off x="7069790" y="1827710"/>
            <a:ext cx="596145" cy="276999"/>
          </a:xfrm>
          <a:prstGeom prst="rect">
            <a:avLst/>
          </a:prstGeom>
          <a:noFill/>
        </p:spPr>
        <p:txBody>
          <a:bodyPr wrap="square" rtlCol="0">
            <a:spAutoFit/>
          </a:bodyPr>
          <a:lstStyle/>
          <a:p>
            <a:r>
              <a:rPr lang="en-US" sz="1200" dirty="0"/>
              <a:t>STEP</a:t>
            </a:r>
            <a:endParaRPr lang="en-KE" sz="1200" dirty="0"/>
          </a:p>
        </p:txBody>
      </p:sp>
      <p:sp>
        <p:nvSpPr>
          <p:cNvPr id="106" name="TextBox 105">
            <a:extLst>
              <a:ext uri="{FF2B5EF4-FFF2-40B4-BE49-F238E27FC236}">
                <a16:creationId xmlns:a16="http://schemas.microsoft.com/office/drawing/2014/main" id="{3BE94465-7329-48D2-9B5A-DF624222E6BE}"/>
              </a:ext>
            </a:extLst>
          </p:cNvPr>
          <p:cNvSpPr txBox="1"/>
          <p:nvPr/>
        </p:nvSpPr>
        <p:spPr>
          <a:xfrm>
            <a:off x="7012669" y="1997999"/>
            <a:ext cx="596145" cy="369332"/>
          </a:xfrm>
          <a:prstGeom prst="rect">
            <a:avLst/>
          </a:prstGeom>
          <a:noFill/>
        </p:spPr>
        <p:txBody>
          <a:bodyPr wrap="square" rtlCol="0">
            <a:spAutoFit/>
          </a:bodyPr>
          <a:lstStyle/>
          <a:p>
            <a:pPr algn="ctr"/>
            <a:r>
              <a:rPr lang="en-US" b="1" dirty="0">
                <a:solidFill>
                  <a:srgbClr val="FFC000"/>
                </a:solidFill>
              </a:rPr>
              <a:t>04</a:t>
            </a:r>
            <a:endParaRPr lang="en-KE" b="1" dirty="0">
              <a:solidFill>
                <a:srgbClr val="FFC000"/>
              </a:solidFill>
            </a:endParaRPr>
          </a:p>
        </p:txBody>
      </p:sp>
      <p:sp>
        <p:nvSpPr>
          <p:cNvPr id="107" name="TextBox 106">
            <a:extLst>
              <a:ext uri="{FF2B5EF4-FFF2-40B4-BE49-F238E27FC236}">
                <a16:creationId xmlns:a16="http://schemas.microsoft.com/office/drawing/2014/main" id="{2BF96A2E-45A4-4284-B3B5-67C739A1246A}"/>
              </a:ext>
            </a:extLst>
          </p:cNvPr>
          <p:cNvSpPr txBox="1"/>
          <p:nvPr/>
        </p:nvSpPr>
        <p:spPr>
          <a:xfrm>
            <a:off x="7069790" y="2809121"/>
            <a:ext cx="596145" cy="276999"/>
          </a:xfrm>
          <a:prstGeom prst="rect">
            <a:avLst/>
          </a:prstGeom>
          <a:noFill/>
        </p:spPr>
        <p:txBody>
          <a:bodyPr wrap="square" rtlCol="0">
            <a:spAutoFit/>
          </a:bodyPr>
          <a:lstStyle/>
          <a:p>
            <a:r>
              <a:rPr lang="en-US" sz="1200" dirty="0"/>
              <a:t>STEP</a:t>
            </a:r>
            <a:endParaRPr lang="en-KE" sz="1200" dirty="0"/>
          </a:p>
        </p:txBody>
      </p:sp>
      <p:sp>
        <p:nvSpPr>
          <p:cNvPr id="108" name="TextBox 107">
            <a:extLst>
              <a:ext uri="{FF2B5EF4-FFF2-40B4-BE49-F238E27FC236}">
                <a16:creationId xmlns:a16="http://schemas.microsoft.com/office/drawing/2014/main" id="{74C521AD-A379-48AD-ABC7-938D92A54699}"/>
              </a:ext>
            </a:extLst>
          </p:cNvPr>
          <p:cNvSpPr txBox="1"/>
          <p:nvPr/>
        </p:nvSpPr>
        <p:spPr>
          <a:xfrm>
            <a:off x="7012669" y="2979410"/>
            <a:ext cx="596145" cy="369332"/>
          </a:xfrm>
          <a:prstGeom prst="rect">
            <a:avLst/>
          </a:prstGeom>
          <a:noFill/>
        </p:spPr>
        <p:txBody>
          <a:bodyPr wrap="square" rtlCol="0">
            <a:spAutoFit/>
          </a:bodyPr>
          <a:lstStyle/>
          <a:p>
            <a:pPr algn="ctr"/>
            <a:r>
              <a:rPr lang="en-US" b="1" dirty="0">
                <a:solidFill>
                  <a:srgbClr val="FFC000"/>
                </a:solidFill>
              </a:rPr>
              <a:t>05</a:t>
            </a:r>
            <a:endParaRPr lang="en-KE" b="1" dirty="0">
              <a:solidFill>
                <a:srgbClr val="FFC000"/>
              </a:solidFill>
            </a:endParaRPr>
          </a:p>
        </p:txBody>
      </p:sp>
      <p:sp>
        <p:nvSpPr>
          <p:cNvPr id="109" name="TextBox 108">
            <a:extLst>
              <a:ext uri="{FF2B5EF4-FFF2-40B4-BE49-F238E27FC236}">
                <a16:creationId xmlns:a16="http://schemas.microsoft.com/office/drawing/2014/main" id="{1CDE24F3-79E0-4125-A248-1E8AAD9304BB}"/>
              </a:ext>
            </a:extLst>
          </p:cNvPr>
          <p:cNvSpPr txBox="1"/>
          <p:nvPr/>
        </p:nvSpPr>
        <p:spPr>
          <a:xfrm>
            <a:off x="7069790" y="3867288"/>
            <a:ext cx="596145" cy="276999"/>
          </a:xfrm>
          <a:prstGeom prst="rect">
            <a:avLst/>
          </a:prstGeom>
          <a:noFill/>
        </p:spPr>
        <p:txBody>
          <a:bodyPr wrap="square" rtlCol="0">
            <a:spAutoFit/>
          </a:bodyPr>
          <a:lstStyle/>
          <a:p>
            <a:r>
              <a:rPr lang="en-US" sz="1200" dirty="0"/>
              <a:t>STEP</a:t>
            </a:r>
            <a:endParaRPr lang="en-KE" sz="1200" dirty="0"/>
          </a:p>
        </p:txBody>
      </p:sp>
      <p:sp>
        <p:nvSpPr>
          <p:cNvPr id="110" name="TextBox 109">
            <a:extLst>
              <a:ext uri="{FF2B5EF4-FFF2-40B4-BE49-F238E27FC236}">
                <a16:creationId xmlns:a16="http://schemas.microsoft.com/office/drawing/2014/main" id="{71BA8C5E-5662-4622-B934-5AD3FC473C6B}"/>
              </a:ext>
            </a:extLst>
          </p:cNvPr>
          <p:cNvSpPr txBox="1"/>
          <p:nvPr/>
        </p:nvSpPr>
        <p:spPr>
          <a:xfrm>
            <a:off x="7012669" y="4037577"/>
            <a:ext cx="596145" cy="369332"/>
          </a:xfrm>
          <a:prstGeom prst="rect">
            <a:avLst/>
          </a:prstGeom>
          <a:noFill/>
        </p:spPr>
        <p:txBody>
          <a:bodyPr wrap="square" rtlCol="0">
            <a:spAutoFit/>
          </a:bodyPr>
          <a:lstStyle/>
          <a:p>
            <a:pPr algn="ctr"/>
            <a:r>
              <a:rPr lang="en-US" b="1" dirty="0">
                <a:solidFill>
                  <a:srgbClr val="FFC000"/>
                </a:solidFill>
              </a:rPr>
              <a:t>06</a:t>
            </a:r>
            <a:endParaRPr lang="en-KE" b="1" dirty="0">
              <a:solidFill>
                <a:srgbClr val="FFC000"/>
              </a:solidFill>
            </a:endParaRPr>
          </a:p>
        </p:txBody>
      </p:sp>
      <p:sp>
        <p:nvSpPr>
          <p:cNvPr id="5" name="TextBox 4">
            <a:extLst>
              <a:ext uri="{FF2B5EF4-FFF2-40B4-BE49-F238E27FC236}">
                <a16:creationId xmlns:a16="http://schemas.microsoft.com/office/drawing/2014/main" id="{9704AD36-FF69-461C-B228-DB61B2819DD0}"/>
              </a:ext>
            </a:extLst>
          </p:cNvPr>
          <p:cNvSpPr txBox="1"/>
          <p:nvPr/>
        </p:nvSpPr>
        <p:spPr>
          <a:xfrm>
            <a:off x="2559566" y="1835775"/>
            <a:ext cx="2858616"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Understanding the problem</a:t>
            </a:r>
            <a:endParaRPr lang="en-KE" sz="1600" dirty="0">
              <a:latin typeface="Arial" panose="020B0604020202020204" pitchFamily="34" charset="0"/>
              <a:cs typeface="Arial" panose="020B0604020202020204" pitchFamily="34" charset="0"/>
            </a:endParaRPr>
          </a:p>
        </p:txBody>
      </p:sp>
      <p:sp>
        <p:nvSpPr>
          <p:cNvPr id="111" name="TextBox 110">
            <a:extLst>
              <a:ext uri="{FF2B5EF4-FFF2-40B4-BE49-F238E27FC236}">
                <a16:creationId xmlns:a16="http://schemas.microsoft.com/office/drawing/2014/main" id="{B780760A-7C84-4845-BCD1-DDC4C5664B07}"/>
              </a:ext>
            </a:extLst>
          </p:cNvPr>
          <p:cNvSpPr txBox="1"/>
          <p:nvPr/>
        </p:nvSpPr>
        <p:spPr>
          <a:xfrm>
            <a:off x="2630137" y="2919409"/>
            <a:ext cx="2664876"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Collecting the Data</a:t>
            </a:r>
            <a:endParaRPr lang="en-KE" sz="1600" dirty="0">
              <a:latin typeface="Arial" panose="020B0604020202020204" pitchFamily="34" charset="0"/>
              <a:cs typeface="Arial" panose="020B0604020202020204" pitchFamily="34" charset="0"/>
            </a:endParaRPr>
          </a:p>
        </p:txBody>
      </p:sp>
      <p:sp>
        <p:nvSpPr>
          <p:cNvPr id="112" name="TextBox 111">
            <a:extLst>
              <a:ext uri="{FF2B5EF4-FFF2-40B4-BE49-F238E27FC236}">
                <a16:creationId xmlns:a16="http://schemas.microsoft.com/office/drawing/2014/main" id="{37A331DE-F822-4880-96D2-1A4E6CD20C6A}"/>
              </a:ext>
            </a:extLst>
          </p:cNvPr>
          <p:cNvSpPr txBox="1"/>
          <p:nvPr/>
        </p:nvSpPr>
        <p:spPr>
          <a:xfrm>
            <a:off x="8450463" y="2886409"/>
            <a:ext cx="2858616" cy="338554"/>
          </a:xfrm>
          <a:prstGeom prst="rect">
            <a:avLst/>
          </a:prstGeom>
          <a:noFill/>
        </p:spPr>
        <p:txBody>
          <a:bodyPr wrap="square" rtlCol="0">
            <a:spAutoFit/>
          </a:bodyPr>
          <a:lstStyle/>
          <a:p>
            <a:r>
              <a:rPr lang="en-US" sz="1600" i="0" dirty="0">
                <a:solidFill>
                  <a:srgbClr val="1B2031"/>
                </a:solidFill>
                <a:effectLst/>
                <a:latin typeface="Arial" panose="020B0604020202020204" pitchFamily="34" charset="0"/>
                <a:cs typeface="Arial" panose="020B0604020202020204" pitchFamily="34" charset="0"/>
              </a:rPr>
              <a:t>Build Visualizations</a:t>
            </a:r>
          </a:p>
        </p:txBody>
      </p:sp>
      <p:sp>
        <p:nvSpPr>
          <p:cNvPr id="113" name="TextBox 112">
            <a:extLst>
              <a:ext uri="{FF2B5EF4-FFF2-40B4-BE49-F238E27FC236}">
                <a16:creationId xmlns:a16="http://schemas.microsoft.com/office/drawing/2014/main" id="{705D90F0-6A43-4ED8-85E7-DC91E00FE35D}"/>
              </a:ext>
            </a:extLst>
          </p:cNvPr>
          <p:cNvSpPr txBox="1"/>
          <p:nvPr/>
        </p:nvSpPr>
        <p:spPr>
          <a:xfrm>
            <a:off x="8450463" y="1889676"/>
            <a:ext cx="2858616" cy="338554"/>
          </a:xfrm>
          <a:prstGeom prst="rect">
            <a:avLst/>
          </a:prstGeom>
          <a:noFill/>
        </p:spPr>
        <p:txBody>
          <a:bodyPr wrap="square" rtlCol="0">
            <a:spAutoFit/>
          </a:bodyPr>
          <a:lstStyle/>
          <a:p>
            <a:r>
              <a:rPr lang="en-US" sz="1600" dirty="0">
                <a:solidFill>
                  <a:srgbClr val="1B2031"/>
                </a:solidFill>
                <a:latin typeface="Arial" panose="020B0604020202020204" pitchFamily="34" charset="0"/>
                <a:cs typeface="Arial" panose="020B0604020202020204" pitchFamily="34" charset="0"/>
              </a:rPr>
              <a:t>Enrich your data</a:t>
            </a:r>
            <a:endParaRPr lang="en-KE" sz="1600" dirty="0">
              <a:latin typeface="Arial" panose="020B0604020202020204" pitchFamily="34" charset="0"/>
              <a:cs typeface="Arial" panose="020B0604020202020204" pitchFamily="34" charset="0"/>
            </a:endParaRPr>
          </a:p>
        </p:txBody>
      </p:sp>
      <p:sp>
        <p:nvSpPr>
          <p:cNvPr id="114" name="TextBox 113">
            <a:extLst>
              <a:ext uri="{FF2B5EF4-FFF2-40B4-BE49-F238E27FC236}">
                <a16:creationId xmlns:a16="http://schemas.microsoft.com/office/drawing/2014/main" id="{A60D2125-30D9-48C1-9372-88C6CAE33AEC}"/>
              </a:ext>
            </a:extLst>
          </p:cNvPr>
          <p:cNvSpPr txBox="1"/>
          <p:nvPr/>
        </p:nvSpPr>
        <p:spPr>
          <a:xfrm>
            <a:off x="2559565" y="3949654"/>
            <a:ext cx="3023201" cy="338554"/>
          </a:xfrm>
          <a:prstGeom prst="rect">
            <a:avLst/>
          </a:prstGeom>
          <a:noFill/>
        </p:spPr>
        <p:txBody>
          <a:bodyPr wrap="square" rtlCol="0">
            <a:spAutoFit/>
          </a:bodyPr>
          <a:lstStyle/>
          <a:p>
            <a:r>
              <a:rPr lang="en-US" sz="1600" i="0" dirty="0">
                <a:solidFill>
                  <a:srgbClr val="1B2031"/>
                </a:solidFill>
                <a:effectLst/>
                <a:latin typeface="Arial" panose="020B0604020202020204" pitchFamily="34" charset="0"/>
                <a:cs typeface="Arial" panose="020B0604020202020204" pitchFamily="34" charset="0"/>
              </a:rPr>
              <a:t>Explore and Clean Your Data</a:t>
            </a:r>
          </a:p>
        </p:txBody>
      </p:sp>
      <p:sp>
        <p:nvSpPr>
          <p:cNvPr id="115" name="TextBox 114">
            <a:extLst>
              <a:ext uri="{FF2B5EF4-FFF2-40B4-BE49-F238E27FC236}">
                <a16:creationId xmlns:a16="http://schemas.microsoft.com/office/drawing/2014/main" id="{3BBA2B13-AF0A-422E-9157-F5A2B004A5C8}"/>
              </a:ext>
            </a:extLst>
          </p:cNvPr>
          <p:cNvSpPr txBox="1"/>
          <p:nvPr/>
        </p:nvSpPr>
        <p:spPr>
          <a:xfrm>
            <a:off x="8507584" y="4020733"/>
            <a:ext cx="2619765" cy="338554"/>
          </a:xfrm>
          <a:prstGeom prst="rect">
            <a:avLst/>
          </a:prstGeom>
          <a:noFill/>
        </p:spPr>
        <p:txBody>
          <a:bodyPr wrap="square" rtlCol="0">
            <a:spAutoFit/>
          </a:bodyPr>
          <a:lstStyle/>
          <a:p>
            <a:r>
              <a:rPr lang="en-US" sz="1600" i="0" dirty="0">
                <a:solidFill>
                  <a:srgbClr val="1B2031"/>
                </a:solidFill>
                <a:effectLst/>
                <a:latin typeface="Arial" panose="020B0604020202020204" pitchFamily="34" charset="0"/>
                <a:cs typeface="Arial" panose="020B0604020202020204" pitchFamily="34" charset="0"/>
              </a:rPr>
              <a:t>Make decisions</a:t>
            </a:r>
          </a:p>
        </p:txBody>
      </p:sp>
      <p:sp>
        <p:nvSpPr>
          <p:cNvPr id="116" name="TextBox 115">
            <a:extLst>
              <a:ext uri="{FF2B5EF4-FFF2-40B4-BE49-F238E27FC236}">
                <a16:creationId xmlns:a16="http://schemas.microsoft.com/office/drawing/2014/main" id="{F3DE73F5-70D1-49EB-966D-7EC32255C6FF}"/>
              </a:ext>
            </a:extLst>
          </p:cNvPr>
          <p:cNvSpPr txBox="1"/>
          <p:nvPr/>
        </p:nvSpPr>
        <p:spPr>
          <a:xfrm>
            <a:off x="1257248" y="844487"/>
            <a:ext cx="9277350" cy="523220"/>
          </a:xfrm>
          <a:prstGeom prst="rect">
            <a:avLst/>
          </a:prstGeom>
          <a:noFill/>
        </p:spPr>
        <p:txBody>
          <a:bodyPr wrap="square" rtlCol="0">
            <a:spAutoFit/>
          </a:bodyPr>
          <a:lstStyle/>
          <a:p>
            <a:pPr algn="ctr"/>
            <a:r>
              <a:rPr lang="en-US" sz="2800" dirty="0"/>
              <a:t>Data Science Process</a:t>
            </a:r>
            <a:endParaRPr lang="en-KE" sz="2800" dirty="0"/>
          </a:p>
        </p:txBody>
      </p:sp>
      <p:pic>
        <p:nvPicPr>
          <p:cNvPr id="7" name="Graphic 6" descr="Bar chart outline">
            <a:extLst>
              <a:ext uri="{FF2B5EF4-FFF2-40B4-BE49-F238E27FC236}">
                <a16:creationId xmlns:a16="http://schemas.microsoft.com/office/drawing/2014/main" id="{536315A2-378B-47FB-90F0-D87DFED49F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2856" y="715865"/>
            <a:ext cx="700741" cy="700741"/>
          </a:xfrm>
          <a:prstGeom prst="rect">
            <a:avLst/>
          </a:prstGeom>
        </p:spPr>
      </p:pic>
    </p:spTree>
    <p:extLst>
      <p:ext uri="{BB962C8B-B14F-4D97-AF65-F5344CB8AC3E}">
        <p14:creationId xmlns:p14="http://schemas.microsoft.com/office/powerpoint/2010/main" val="982363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BA8B7"/>
        </a:solidFill>
        <a:effectLst/>
      </p:bgPr>
    </p:bg>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312A8E17-7CCD-4A13-A6BB-4FD751B068C3}"/>
              </a:ext>
            </a:extLst>
          </p:cNvPr>
          <p:cNvSpPr txBox="1">
            <a:spLocks/>
          </p:cNvSpPr>
          <p:nvPr/>
        </p:nvSpPr>
        <p:spPr>
          <a:xfrm>
            <a:off x="1095375" y="1730502"/>
            <a:ext cx="10271502" cy="3184398"/>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i="0" dirty="0">
              <a:solidFill>
                <a:srgbClr val="1B2031"/>
              </a:solidFill>
              <a:effectLst/>
            </a:endParaRPr>
          </a:p>
          <a:p>
            <a:endParaRPr lang="en-US" i="0" dirty="0">
              <a:solidFill>
                <a:srgbClr val="1B2031"/>
              </a:solidFill>
              <a:effectLst/>
            </a:endParaRPr>
          </a:p>
          <a:p>
            <a:endParaRPr lang="en-KE" dirty="0"/>
          </a:p>
        </p:txBody>
      </p:sp>
      <p:sp>
        <p:nvSpPr>
          <p:cNvPr id="3" name="TextBox 2">
            <a:extLst>
              <a:ext uri="{FF2B5EF4-FFF2-40B4-BE49-F238E27FC236}">
                <a16:creationId xmlns:a16="http://schemas.microsoft.com/office/drawing/2014/main" id="{01A04D11-F00B-4259-9493-4B4F5833E7DF}"/>
              </a:ext>
            </a:extLst>
          </p:cNvPr>
          <p:cNvSpPr txBox="1"/>
          <p:nvPr/>
        </p:nvSpPr>
        <p:spPr>
          <a:xfrm>
            <a:off x="1990725" y="753129"/>
            <a:ext cx="9277350" cy="523220"/>
          </a:xfrm>
          <a:prstGeom prst="rect">
            <a:avLst/>
          </a:prstGeom>
          <a:noFill/>
        </p:spPr>
        <p:txBody>
          <a:bodyPr wrap="square" rtlCol="0">
            <a:spAutoFit/>
          </a:bodyPr>
          <a:lstStyle/>
          <a:p>
            <a:r>
              <a:rPr lang="en-US" sz="2800" dirty="0"/>
              <a:t>What is Data Collection?</a:t>
            </a:r>
            <a:endParaRPr lang="en-KE" sz="2800" dirty="0"/>
          </a:p>
        </p:txBody>
      </p:sp>
      <p:sp>
        <p:nvSpPr>
          <p:cNvPr id="4" name="TextBox 3">
            <a:extLst>
              <a:ext uri="{FF2B5EF4-FFF2-40B4-BE49-F238E27FC236}">
                <a16:creationId xmlns:a16="http://schemas.microsoft.com/office/drawing/2014/main" id="{DA11CB2C-6869-4FE8-BBE3-C3984986540E}"/>
              </a:ext>
            </a:extLst>
          </p:cNvPr>
          <p:cNvSpPr txBox="1"/>
          <p:nvPr/>
        </p:nvSpPr>
        <p:spPr>
          <a:xfrm>
            <a:off x="2078226" y="1858822"/>
            <a:ext cx="8305800" cy="1323439"/>
          </a:xfrm>
          <a:prstGeom prst="rect">
            <a:avLst/>
          </a:prstGeom>
          <a:noFill/>
        </p:spPr>
        <p:txBody>
          <a:bodyPr wrap="square" rtlCol="0">
            <a:spAutoFit/>
          </a:bodyPr>
          <a:lstStyle/>
          <a:p>
            <a:r>
              <a:rPr lang="en-US" sz="2000" b="0" i="0" dirty="0">
                <a:solidFill>
                  <a:srgbClr val="222222"/>
                </a:solidFill>
                <a:effectLst/>
                <a:latin typeface="Arial" panose="020B0604020202020204" pitchFamily="34" charset="0"/>
                <a:cs typeface="Arial" panose="020B0604020202020204" pitchFamily="34" charset="0"/>
              </a:rPr>
              <a:t>Data collection can be understood as a procedure of collecting, gauging, and analyzing the exact insights to do effective research with the help of best-suited techniques that help researchers evaluate their hypothesis.</a:t>
            </a:r>
            <a:endParaRPr lang="en-KE" sz="2000" dirty="0">
              <a:latin typeface="Arial" panose="020B0604020202020204" pitchFamily="34" charset="0"/>
              <a:cs typeface="Arial" panose="020B0604020202020204" pitchFamily="34" charset="0"/>
            </a:endParaRPr>
          </a:p>
        </p:txBody>
      </p:sp>
      <p:pic>
        <p:nvPicPr>
          <p:cNvPr id="6" name="Graphic 5" descr="Research with solid fill">
            <a:extLst>
              <a:ext uri="{FF2B5EF4-FFF2-40B4-BE49-F238E27FC236}">
                <a16:creationId xmlns:a16="http://schemas.microsoft.com/office/drawing/2014/main" id="{5443F173-8520-4CB5-A323-91BD14A1D3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7775" y="653513"/>
            <a:ext cx="828675" cy="828675"/>
          </a:xfrm>
          <a:prstGeom prst="rect">
            <a:avLst/>
          </a:prstGeom>
        </p:spPr>
      </p:pic>
      <p:sp>
        <p:nvSpPr>
          <p:cNvPr id="7" name="TextBox 6">
            <a:extLst>
              <a:ext uri="{FF2B5EF4-FFF2-40B4-BE49-F238E27FC236}">
                <a16:creationId xmlns:a16="http://schemas.microsoft.com/office/drawing/2014/main" id="{7B5E65E6-E798-44FE-AF6F-7E95F3059BD2}"/>
              </a:ext>
            </a:extLst>
          </p:cNvPr>
          <p:cNvSpPr txBox="1"/>
          <p:nvPr/>
        </p:nvSpPr>
        <p:spPr>
          <a:xfrm>
            <a:off x="2078226" y="3675739"/>
            <a:ext cx="8305800" cy="1323439"/>
          </a:xfrm>
          <a:prstGeom prst="rect">
            <a:avLst/>
          </a:prstGeom>
          <a:noFill/>
        </p:spPr>
        <p:txBody>
          <a:bodyPr wrap="square" rtlCol="0">
            <a:spAutoFit/>
          </a:bodyPr>
          <a:lstStyle/>
          <a:p>
            <a:r>
              <a:rPr lang="en-US" sz="2000" b="0" i="0" dirty="0">
                <a:solidFill>
                  <a:srgbClr val="222222"/>
                </a:solidFill>
                <a:effectLst/>
                <a:latin typeface="Arial" panose="020B0604020202020204" pitchFamily="34" charset="0"/>
                <a:cs typeface="Arial" panose="020B0604020202020204" pitchFamily="34" charset="0"/>
              </a:rPr>
              <a:t>Data collection is the process of gathering and measuring information for variables of interest  in an established and systematic fashion enabling one  to answer queries, state research questions ,test hypothesis and evaluate the outcomes. </a:t>
            </a:r>
            <a:endParaRPr lang="en-KE" sz="2000" dirty="0">
              <a:latin typeface="Arial" panose="020B0604020202020204" pitchFamily="34" charset="0"/>
              <a:cs typeface="Arial" panose="020B0604020202020204" pitchFamily="34" charset="0"/>
            </a:endParaRPr>
          </a:p>
        </p:txBody>
      </p:sp>
      <p:pic>
        <p:nvPicPr>
          <p:cNvPr id="8" name="Graphic 7" descr="Target outline">
            <a:extLst>
              <a:ext uri="{FF2B5EF4-FFF2-40B4-BE49-F238E27FC236}">
                <a16:creationId xmlns:a16="http://schemas.microsoft.com/office/drawing/2014/main" id="{C6242DA1-144D-4465-9017-F94BD9BFBD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62347" y="1858821"/>
            <a:ext cx="457767" cy="457767"/>
          </a:xfrm>
          <a:prstGeom prst="rect">
            <a:avLst/>
          </a:prstGeom>
        </p:spPr>
      </p:pic>
      <p:pic>
        <p:nvPicPr>
          <p:cNvPr id="9" name="Graphic 8" descr="Target outline">
            <a:extLst>
              <a:ext uri="{FF2B5EF4-FFF2-40B4-BE49-F238E27FC236}">
                <a16:creationId xmlns:a16="http://schemas.microsoft.com/office/drawing/2014/main" id="{B643B807-6E53-48AC-A310-F1F790C37CF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62346" y="3717246"/>
            <a:ext cx="457768" cy="457768"/>
          </a:xfrm>
          <a:prstGeom prst="rect">
            <a:avLst/>
          </a:prstGeom>
        </p:spPr>
      </p:pic>
    </p:spTree>
    <p:extLst>
      <p:ext uri="{BB962C8B-B14F-4D97-AF65-F5344CB8AC3E}">
        <p14:creationId xmlns:p14="http://schemas.microsoft.com/office/powerpoint/2010/main" val="373170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BA8B7"/>
        </a:solidFill>
        <a:effectLst/>
      </p:bgPr>
    </p:bg>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312A8E17-7CCD-4A13-A6BB-4FD751B068C3}"/>
              </a:ext>
            </a:extLst>
          </p:cNvPr>
          <p:cNvSpPr txBox="1">
            <a:spLocks/>
          </p:cNvSpPr>
          <p:nvPr/>
        </p:nvSpPr>
        <p:spPr>
          <a:xfrm>
            <a:off x="1095375" y="1720977"/>
            <a:ext cx="10271502" cy="3184398"/>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i="0" dirty="0">
              <a:solidFill>
                <a:srgbClr val="1B2031"/>
              </a:solidFill>
              <a:effectLst/>
            </a:endParaRPr>
          </a:p>
          <a:p>
            <a:endParaRPr lang="en-US" i="0" dirty="0">
              <a:solidFill>
                <a:srgbClr val="1B2031"/>
              </a:solidFill>
              <a:effectLst/>
            </a:endParaRPr>
          </a:p>
          <a:p>
            <a:endParaRPr lang="en-KE" dirty="0"/>
          </a:p>
        </p:txBody>
      </p:sp>
      <p:sp>
        <p:nvSpPr>
          <p:cNvPr id="5" name="TextBox 4">
            <a:extLst>
              <a:ext uri="{FF2B5EF4-FFF2-40B4-BE49-F238E27FC236}">
                <a16:creationId xmlns:a16="http://schemas.microsoft.com/office/drawing/2014/main" id="{7C8C47EB-D6D8-498E-91F8-FB0E29DF6723}"/>
              </a:ext>
            </a:extLst>
          </p:cNvPr>
          <p:cNvSpPr txBox="1"/>
          <p:nvPr/>
        </p:nvSpPr>
        <p:spPr>
          <a:xfrm>
            <a:off x="2270760" y="1101891"/>
            <a:ext cx="6197600" cy="461665"/>
          </a:xfrm>
          <a:prstGeom prst="rect">
            <a:avLst/>
          </a:prstGeom>
          <a:noFill/>
        </p:spPr>
        <p:txBody>
          <a:bodyPr wrap="square" rtlCol="0">
            <a:spAutoFit/>
          </a:bodyPr>
          <a:lstStyle/>
          <a:p>
            <a:r>
              <a:rPr lang="en-US" sz="2400" dirty="0"/>
              <a:t>IMPORTANCE OF DATA AND DATA COLLECTION</a:t>
            </a:r>
            <a:endParaRPr lang="en-KE" sz="2400" dirty="0"/>
          </a:p>
        </p:txBody>
      </p:sp>
      <p:pic>
        <p:nvPicPr>
          <p:cNvPr id="6" name="Graphic 5" descr="Document outline">
            <a:extLst>
              <a:ext uri="{FF2B5EF4-FFF2-40B4-BE49-F238E27FC236}">
                <a16:creationId xmlns:a16="http://schemas.microsoft.com/office/drawing/2014/main" id="{005D7816-7F74-4F29-A122-44C03981A7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10335" y="1018560"/>
            <a:ext cx="601345" cy="601345"/>
          </a:xfrm>
          <a:prstGeom prst="rect">
            <a:avLst/>
          </a:prstGeom>
        </p:spPr>
      </p:pic>
      <p:sp>
        <p:nvSpPr>
          <p:cNvPr id="7" name="TextBox 6">
            <a:extLst>
              <a:ext uri="{FF2B5EF4-FFF2-40B4-BE49-F238E27FC236}">
                <a16:creationId xmlns:a16="http://schemas.microsoft.com/office/drawing/2014/main" id="{8144BE61-7D6E-497D-BA5C-997355D800CD}"/>
              </a:ext>
            </a:extLst>
          </p:cNvPr>
          <p:cNvSpPr txBox="1"/>
          <p:nvPr/>
        </p:nvSpPr>
        <p:spPr>
          <a:xfrm>
            <a:off x="1330960" y="1619905"/>
            <a:ext cx="8975090" cy="2776914"/>
          </a:xfrm>
          <a:prstGeom prst="rect">
            <a:avLst/>
          </a:prstGeom>
          <a:noFill/>
        </p:spPr>
        <p:txBody>
          <a:bodyPr wrap="square" rtlCol="0">
            <a:spAutoFit/>
          </a:bodyPr>
          <a:lstStyle/>
          <a:p>
            <a:pPr marL="342900" indent="-342900">
              <a:lnSpc>
                <a:spcPct val="200000"/>
              </a:lnSpc>
              <a:buFont typeface="+mj-lt"/>
              <a:buAutoNum type="arabicPeriod"/>
            </a:pPr>
            <a:r>
              <a:rPr lang="en-US" i="0" dirty="0">
                <a:effectLst/>
              </a:rPr>
              <a:t>The trustworthiness of The Research</a:t>
            </a:r>
          </a:p>
          <a:p>
            <a:pPr marL="342900" indent="-342900">
              <a:lnSpc>
                <a:spcPct val="200000"/>
              </a:lnSpc>
              <a:buFont typeface="+mj-lt"/>
              <a:buAutoNum type="arabicPeriod"/>
            </a:pPr>
            <a:r>
              <a:rPr lang="en-US" i="0" dirty="0">
                <a:effectLst/>
              </a:rPr>
              <a:t>Diminish the probability of blunders or errors</a:t>
            </a:r>
            <a:endParaRPr lang="en-US" dirty="0"/>
          </a:p>
          <a:p>
            <a:pPr marL="342900" indent="-342900">
              <a:lnSpc>
                <a:spcPct val="200000"/>
              </a:lnSpc>
              <a:buFont typeface="+mj-lt"/>
              <a:buAutoNum type="arabicPeriod"/>
            </a:pPr>
            <a:r>
              <a:rPr lang="en-US" i="0" dirty="0">
                <a:effectLst/>
              </a:rPr>
              <a:t>Effective and accurate </a:t>
            </a:r>
            <a:r>
              <a:rPr lang="en-US" dirty="0"/>
              <a:t>decision making</a:t>
            </a:r>
            <a:endParaRPr lang="en-US" i="0" dirty="0">
              <a:effectLst/>
            </a:endParaRPr>
          </a:p>
          <a:p>
            <a:pPr marL="342900" indent="-342900">
              <a:lnSpc>
                <a:spcPct val="200000"/>
              </a:lnSpc>
              <a:buFont typeface="+mj-lt"/>
              <a:buAutoNum type="arabicPeriod"/>
            </a:pPr>
            <a:r>
              <a:rPr lang="en-US" i="0" dirty="0">
                <a:effectLst/>
              </a:rPr>
              <a:t>Save Cost and Time</a:t>
            </a:r>
            <a:endParaRPr lang="en-US" dirty="0"/>
          </a:p>
          <a:p>
            <a:pPr marL="342900" indent="-342900">
              <a:lnSpc>
                <a:spcPct val="200000"/>
              </a:lnSpc>
              <a:buFont typeface="+mj-lt"/>
              <a:buAutoNum type="arabicPeriod"/>
            </a:pPr>
            <a:r>
              <a:rPr lang="en-US" dirty="0"/>
              <a:t>Empowers </a:t>
            </a:r>
            <a:r>
              <a:rPr lang="en-US" i="0" dirty="0">
                <a:effectLst/>
              </a:rPr>
              <a:t> a new idea or change </a:t>
            </a:r>
            <a:endParaRPr lang="en-KE" dirty="0"/>
          </a:p>
        </p:txBody>
      </p:sp>
      <p:sp>
        <p:nvSpPr>
          <p:cNvPr id="8" name="Rectangle 7">
            <a:extLst>
              <a:ext uri="{FF2B5EF4-FFF2-40B4-BE49-F238E27FC236}">
                <a16:creationId xmlns:a16="http://schemas.microsoft.com/office/drawing/2014/main" id="{7B978858-91DF-4DEA-BDBC-02F001FCC451}"/>
              </a:ext>
            </a:extLst>
          </p:cNvPr>
          <p:cNvSpPr/>
          <p:nvPr/>
        </p:nvSpPr>
        <p:spPr>
          <a:xfrm>
            <a:off x="0" y="5425440"/>
            <a:ext cx="12192000" cy="9753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KE"/>
          </a:p>
        </p:txBody>
      </p:sp>
    </p:spTree>
    <p:extLst>
      <p:ext uri="{BB962C8B-B14F-4D97-AF65-F5344CB8AC3E}">
        <p14:creationId xmlns:p14="http://schemas.microsoft.com/office/powerpoint/2010/main" val="1281607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BA8B7">
            <a:alpha val="86000"/>
          </a:srgb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C95793-88E0-4D76-84FF-ADB75BA657B0}"/>
              </a:ext>
            </a:extLst>
          </p:cNvPr>
          <p:cNvSpPr txBox="1"/>
          <p:nvPr/>
        </p:nvSpPr>
        <p:spPr>
          <a:xfrm>
            <a:off x="2893695" y="412141"/>
            <a:ext cx="5831840" cy="461665"/>
          </a:xfrm>
          <a:prstGeom prst="rect">
            <a:avLst/>
          </a:prstGeom>
          <a:noFill/>
        </p:spPr>
        <p:txBody>
          <a:bodyPr wrap="square" rtlCol="0">
            <a:spAutoFit/>
          </a:bodyPr>
          <a:lstStyle/>
          <a:p>
            <a:pPr algn="ctr"/>
            <a:r>
              <a:rPr lang="en-US" sz="2400" dirty="0"/>
              <a:t>COMPONENTS OF GOOD DATA</a:t>
            </a:r>
            <a:endParaRPr lang="en-KE" sz="2400" dirty="0"/>
          </a:p>
        </p:txBody>
      </p:sp>
      <p:grpSp>
        <p:nvGrpSpPr>
          <p:cNvPr id="16" name="Group 15">
            <a:extLst>
              <a:ext uri="{FF2B5EF4-FFF2-40B4-BE49-F238E27FC236}">
                <a16:creationId xmlns:a16="http://schemas.microsoft.com/office/drawing/2014/main" id="{991959BE-6E05-4F29-AF74-6F83A31D95D2}"/>
              </a:ext>
            </a:extLst>
          </p:cNvPr>
          <p:cNvGrpSpPr/>
          <p:nvPr/>
        </p:nvGrpSpPr>
        <p:grpSpPr>
          <a:xfrm>
            <a:off x="1096804" y="1216024"/>
            <a:ext cx="1982391" cy="4425949"/>
            <a:chOff x="3676650" y="1879600"/>
            <a:chExt cx="1866900" cy="4425949"/>
          </a:xfrm>
        </p:grpSpPr>
        <p:sp>
          <p:nvSpPr>
            <p:cNvPr id="4" name="Rectangle: Top Corners One Rounded and One Snipped 3">
              <a:extLst>
                <a:ext uri="{FF2B5EF4-FFF2-40B4-BE49-F238E27FC236}">
                  <a16:creationId xmlns:a16="http://schemas.microsoft.com/office/drawing/2014/main" id="{C3E6A561-D8C8-4DFB-8249-71FA32A23452}"/>
                </a:ext>
              </a:extLst>
            </p:cNvPr>
            <p:cNvSpPr/>
            <p:nvPr/>
          </p:nvSpPr>
          <p:spPr>
            <a:xfrm flipH="1">
              <a:off x="3676650" y="1879600"/>
              <a:ext cx="1866900" cy="4425949"/>
            </a:xfrm>
            <a:prstGeom prst="snipRoundRect">
              <a:avLst>
                <a:gd name="adj1" fmla="val 9067"/>
                <a:gd name="adj2" fmla="val 46939"/>
              </a:avLst>
            </a:prstGeom>
            <a:gradFill flip="none" rotWithShape="1">
              <a:gsLst>
                <a:gs pos="0">
                  <a:schemeClr val="tx1">
                    <a:lumMod val="85000"/>
                    <a:lumOff val="15000"/>
                  </a:schemeClr>
                </a:gs>
                <a:gs pos="79000">
                  <a:srgbClr val="363B40"/>
                </a:gs>
                <a:gs pos="6000">
                  <a:schemeClr val="accent1">
                    <a:lumMod val="70000"/>
                  </a:schemeClr>
                </a:gs>
                <a:gs pos="0">
                  <a:schemeClr val="accent1">
                    <a:lumMod val="89000"/>
                  </a:schemeClr>
                </a:gs>
                <a:gs pos="8000">
                  <a:schemeClr val="accent1">
                    <a:lumMod val="70000"/>
                  </a:schemeClr>
                </a:gs>
              </a:gsLst>
              <a:lin ang="54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KE" dirty="0"/>
            </a:p>
          </p:txBody>
        </p:sp>
        <p:sp>
          <p:nvSpPr>
            <p:cNvPr id="9" name="Freeform: Shape 8">
              <a:extLst>
                <a:ext uri="{FF2B5EF4-FFF2-40B4-BE49-F238E27FC236}">
                  <a16:creationId xmlns:a16="http://schemas.microsoft.com/office/drawing/2014/main" id="{2C058F5D-35B2-4EEC-8136-FB18D987FFDD}"/>
                </a:ext>
              </a:extLst>
            </p:cNvPr>
            <p:cNvSpPr/>
            <p:nvPr/>
          </p:nvSpPr>
          <p:spPr>
            <a:xfrm flipH="1">
              <a:off x="3743325" y="1879600"/>
              <a:ext cx="942975" cy="1019798"/>
            </a:xfrm>
            <a:custGeom>
              <a:avLst/>
              <a:gdLst>
                <a:gd name="connsiteX0" fmla="*/ 0 w 869950"/>
                <a:gd name="connsiteY0" fmla="*/ 0 h 888996"/>
                <a:gd name="connsiteX1" fmla="*/ 0 w 869950"/>
                <a:gd name="connsiteY1" fmla="*/ 888996 h 888996"/>
                <a:gd name="connsiteX2" fmla="*/ 869950 w 869950"/>
                <a:gd name="connsiteY2" fmla="*/ 888996 h 888996"/>
                <a:gd name="connsiteX3" fmla="*/ 869950 w 869950"/>
                <a:gd name="connsiteY3" fmla="*/ 869950 h 888996"/>
              </a:gdLst>
              <a:ahLst/>
              <a:cxnLst>
                <a:cxn ang="0">
                  <a:pos x="connsiteX0" y="connsiteY0"/>
                </a:cxn>
                <a:cxn ang="0">
                  <a:pos x="connsiteX1" y="connsiteY1"/>
                </a:cxn>
                <a:cxn ang="0">
                  <a:pos x="connsiteX2" y="connsiteY2"/>
                </a:cxn>
                <a:cxn ang="0">
                  <a:pos x="connsiteX3" y="connsiteY3"/>
                </a:cxn>
              </a:cxnLst>
              <a:rect l="l" t="t" r="r" b="b"/>
              <a:pathLst>
                <a:path w="869950" h="888996">
                  <a:moveTo>
                    <a:pt x="0" y="0"/>
                  </a:moveTo>
                  <a:lnTo>
                    <a:pt x="0" y="888996"/>
                  </a:lnTo>
                  <a:lnTo>
                    <a:pt x="869950" y="888996"/>
                  </a:lnTo>
                  <a:lnTo>
                    <a:pt x="869950" y="869950"/>
                  </a:lnTo>
                  <a:close/>
                </a:path>
              </a:pathLst>
            </a:custGeom>
            <a:solidFill>
              <a:schemeClr val="tx1">
                <a:lumMod val="95000"/>
                <a:lumOff val="5000"/>
              </a:schemeClr>
            </a:solidFill>
            <a:ln>
              <a:noFill/>
            </a:ln>
            <a:effectLst>
              <a:softEdge rad="88900"/>
            </a:effectLst>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KE"/>
            </a:p>
          </p:txBody>
        </p:sp>
        <p:sp>
          <p:nvSpPr>
            <p:cNvPr id="8" name="Freeform: Shape 7">
              <a:extLst>
                <a:ext uri="{FF2B5EF4-FFF2-40B4-BE49-F238E27FC236}">
                  <a16:creationId xmlns:a16="http://schemas.microsoft.com/office/drawing/2014/main" id="{726F4951-7D5F-46CB-B994-E4F63EAA3C6F}"/>
                </a:ext>
              </a:extLst>
            </p:cNvPr>
            <p:cNvSpPr/>
            <p:nvPr/>
          </p:nvSpPr>
          <p:spPr>
            <a:xfrm flipH="1">
              <a:off x="3676650" y="1879600"/>
              <a:ext cx="869950" cy="888996"/>
            </a:xfrm>
            <a:custGeom>
              <a:avLst/>
              <a:gdLst>
                <a:gd name="connsiteX0" fmla="*/ 0 w 869950"/>
                <a:gd name="connsiteY0" fmla="*/ 0 h 888996"/>
                <a:gd name="connsiteX1" fmla="*/ 0 w 869950"/>
                <a:gd name="connsiteY1" fmla="*/ 888996 h 888996"/>
                <a:gd name="connsiteX2" fmla="*/ 869950 w 869950"/>
                <a:gd name="connsiteY2" fmla="*/ 888996 h 888996"/>
                <a:gd name="connsiteX3" fmla="*/ 869950 w 869950"/>
                <a:gd name="connsiteY3" fmla="*/ 869950 h 888996"/>
              </a:gdLst>
              <a:ahLst/>
              <a:cxnLst>
                <a:cxn ang="0">
                  <a:pos x="connsiteX0" y="connsiteY0"/>
                </a:cxn>
                <a:cxn ang="0">
                  <a:pos x="connsiteX1" y="connsiteY1"/>
                </a:cxn>
                <a:cxn ang="0">
                  <a:pos x="connsiteX2" y="connsiteY2"/>
                </a:cxn>
                <a:cxn ang="0">
                  <a:pos x="connsiteX3" y="connsiteY3"/>
                </a:cxn>
              </a:cxnLst>
              <a:rect l="l" t="t" r="r" b="b"/>
              <a:pathLst>
                <a:path w="869950" h="888996">
                  <a:moveTo>
                    <a:pt x="0" y="0"/>
                  </a:moveTo>
                  <a:lnTo>
                    <a:pt x="0" y="888996"/>
                  </a:lnTo>
                  <a:lnTo>
                    <a:pt x="869950" y="888996"/>
                  </a:lnTo>
                  <a:lnTo>
                    <a:pt x="869950" y="869950"/>
                  </a:lnTo>
                  <a:close/>
                </a:path>
              </a:pathLst>
            </a:cu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KE"/>
            </a:p>
          </p:txBody>
        </p:sp>
        <p:sp>
          <p:nvSpPr>
            <p:cNvPr id="10" name="TextBox 9">
              <a:extLst>
                <a:ext uri="{FF2B5EF4-FFF2-40B4-BE49-F238E27FC236}">
                  <a16:creationId xmlns:a16="http://schemas.microsoft.com/office/drawing/2014/main" id="{C901209F-EF5F-42F7-B439-94E7879A1728}"/>
                </a:ext>
              </a:extLst>
            </p:cNvPr>
            <p:cNvSpPr txBox="1"/>
            <p:nvPr/>
          </p:nvSpPr>
          <p:spPr>
            <a:xfrm>
              <a:off x="4686300" y="2124043"/>
              <a:ext cx="787402" cy="523220"/>
            </a:xfrm>
            <a:prstGeom prst="rect">
              <a:avLst/>
            </a:prstGeom>
            <a:noFill/>
          </p:spPr>
          <p:txBody>
            <a:bodyPr wrap="square" rtlCol="0">
              <a:spAutoFit/>
            </a:bodyPr>
            <a:lstStyle/>
            <a:p>
              <a:pPr algn="ctr"/>
              <a:r>
                <a:rPr lang="en-US" sz="2800" dirty="0">
                  <a:solidFill>
                    <a:schemeClr val="bg1"/>
                  </a:solidFill>
                  <a:latin typeface="Century Gothic" panose="020B0502020202020204" pitchFamily="34" charset="0"/>
                </a:rPr>
                <a:t>01</a:t>
              </a:r>
              <a:endParaRPr lang="en-KE" sz="2800" dirty="0">
                <a:solidFill>
                  <a:schemeClr val="bg1"/>
                </a:solidFill>
                <a:latin typeface="Century Gothic" panose="020B0502020202020204" pitchFamily="34" charset="0"/>
              </a:endParaRPr>
            </a:p>
          </p:txBody>
        </p:sp>
        <p:sp>
          <p:nvSpPr>
            <p:cNvPr id="11" name="TextBox 10">
              <a:extLst>
                <a:ext uri="{FF2B5EF4-FFF2-40B4-BE49-F238E27FC236}">
                  <a16:creationId xmlns:a16="http://schemas.microsoft.com/office/drawing/2014/main" id="{19871874-3AE8-47EA-9F21-CA3971CC3520}"/>
                </a:ext>
              </a:extLst>
            </p:cNvPr>
            <p:cNvSpPr txBox="1"/>
            <p:nvPr/>
          </p:nvSpPr>
          <p:spPr>
            <a:xfrm>
              <a:off x="3676650" y="2989481"/>
              <a:ext cx="1866900" cy="400110"/>
            </a:xfrm>
            <a:prstGeom prst="rect">
              <a:avLst/>
            </a:prstGeom>
            <a:noFill/>
          </p:spPr>
          <p:txBody>
            <a:bodyPr wrap="square" rtlCol="0">
              <a:spAutoFit/>
            </a:bodyPr>
            <a:lstStyle/>
            <a:p>
              <a:pPr algn="ctr"/>
              <a:r>
                <a:rPr lang="en-US" sz="2000" dirty="0">
                  <a:solidFill>
                    <a:srgbClr val="FFC000"/>
                  </a:solidFill>
                </a:rPr>
                <a:t>Accuracy</a:t>
              </a:r>
              <a:r>
                <a:rPr lang="en-US" dirty="0"/>
                <a:t> </a:t>
              </a:r>
              <a:endParaRPr lang="en-KE" dirty="0"/>
            </a:p>
          </p:txBody>
        </p:sp>
      </p:grpSp>
      <p:grpSp>
        <p:nvGrpSpPr>
          <p:cNvPr id="17" name="Group 16">
            <a:extLst>
              <a:ext uri="{FF2B5EF4-FFF2-40B4-BE49-F238E27FC236}">
                <a16:creationId xmlns:a16="http://schemas.microsoft.com/office/drawing/2014/main" id="{90D7066B-5A3B-41A8-9C2C-6399633FEEA7}"/>
              </a:ext>
            </a:extLst>
          </p:cNvPr>
          <p:cNvGrpSpPr/>
          <p:nvPr/>
        </p:nvGrpSpPr>
        <p:grpSpPr>
          <a:xfrm>
            <a:off x="5008958" y="1216024"/>
            <a:ext cx="1982391" cy="4425949"/>
            <a:chOff x="3676650" y="1879600"/>
            <a:chExt cx="1866900" cy="4425949"/>
          </a:xfrm>
        </p:grpSpPr>
        <p:sp>
          <p:nvSpPr>
            <p:cNvPr id="18" name="Rectangle: Top Corners One Rounded and One Snipped 17">
              <a:extLst>
                <a:ext uri="{FF2B5EF4-FFF2-40B4-BE49-F238E27FC236}">
                  <a16:creationId xmlns:a16="http://schemas.microsoft.com/office/drawing/2014/main" id="{6B538CD5-B4EA-443D-9FA2-3AF47DFEEECD}"/>
                </a:ext>
              </a:extLst>
            </p:cNvPr>
            <p:cNvSpPr/>
            <p:nvPr/>
          </p:nvSpPr>
          <p:spPr>
            <a:xfrm flipH="1">
              <a:off x="3676650" y="1879600"/>
              <a:ext cx="1866900" cy="4425949"/>
            </a:xfrm>
            <a:prstGeom prst="snipRoundRect">
              <a:avLst>
                <a:gd name="adj1" fmla="val 9067"/>
                <a:gd name="adj2" fmla="val 46939"/>
              </a:avLst>
            </a:prstGeom>
            <a:gradFill flip="none" rotWithShape="1">
              <a:gsLst>
                <a:gs pos="0">
                  <a:schemeClr val="tx1">
                    <a:lumMod val="85000"/>
                    <a:lumOff val="15000"/>
                  </a:schemeClr>
                </a:gs>
                <a:gs pos="79000">
                  <a:srgbClr val="363B40"/>
                </a:gs>
                <a:gs pos="6000">
                  <a:schemeClr val="accent1">
                    <a:lumMod val="70000"/>
                  </a:schemeClr>
                </a:gs>
                <a:gs pos="0">
                  <a:schemeClr val="accent1">
                    <a:lumMod val="89000"/>
                  </a:schemeClr>
                </a:gs>
                <a:gs pos="8000">
                  <a:schemeClr val="accent1">
                    <a:lumMod val="70000"/>
                  </a:schemeClr>
                </a:gs>
              </a:gsLst>
              <a:lin ang="54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KE" dirty="0"/>
            </a:p>
          </p:txBody>
        </p:sp>
        <p:sp>
          <p:nvSpPr>
            <p:cNvPr id="19" name="Freeform: Shape 18">
              <a:extLst>
                <a:ext uri="{FF2B5EF4-FFF2-40B4-BE49-F238E27FC236}">
                  <a16:creationId xmlns:a16="http://schemas.microsoft.com/office/drawing/2014/main" id="{415611A4-A96D-420B-B105-3FD30A33F263}"/>
                </a:ext>
              </a:extLst>
            </p:cNvPr>
            <p:cNvSpPr/>
            <p:nvPr/>
          </p:nvSpPr>
          <p:spPr>
            <a:xfrm flipH="1">
              <a:off x="3743325" y="1879600"/>
              <a:ext cx="942975" cy="1019798"/>
            </a:xfrm>
            <a:custGeom>
              <a:avLst/>
              <a:gdLst>
                <a:gd name="connsiteX0" fmla="*/ 0 w 869950"/>
                <a:gd name="connsiteY0" fmla="*/ 0 h 888996"/>
                <a:gd name="connsiteX1" fmla="*/ 0 w 869950"/>
                <a:gd name="connsiteY1" fmla="*/ 888996 h 888996"/>
                <a:gd name="connsiteX2" fmla="*/ 869950 w 869950"/>
                <a:gd name="connsiteY2" fmla="*/ 888996 h 888996"/>
                <a:gd name="connsiteX3" fmla="*/ 869950 w 869950"/>
                <a:gd name="connsiteY3" fmla="*/ 869950 h 888996"/>
              </a:gdLst>
              <a:ahLst/>
              <a:cxnLst>
                <a:cxn ang="0">
                  <a:pos x="connsiteX0" y="connsiteY0"/>
                </a:cxn>
                <a:cxn ang="0">
                  <a:pos x="connsiteX1" y="connsiteY1"/>
                </a:cxn>
                <a:cxn ang="0">
                  <a:pos x="connsiteX2" y="connsiteY2"/>
                </a:cxn>
                <a:cxn ang="0">
                  <a:pos x="connsiteX3" y="connsiteY3"/>
                </a:cxn>
              </a:cxnLst>
              <a:rect l="l" t="t" r="r" b="b"/>
              <a:pathLst>
                <a:path w="869950" h="888996">
                  <a:moveTo>
                    <a:pt x="0" y="0"/>
                  </a:moveTo>
                  <a:lnTo>
                    <a:pt x="0" y="888996"/>
                  </a:lnTo>
                  <a:lnTo>
                    <a:pt x="869950" y="888996"/>
                  </a:lnTo>
                  <a:lnTo>
                    <a:pt x="869950" y="869950"/>
                  </a:lnTo>
                  <a:close/>
                </a:path>
              </a:pathLst>
            </a:custGeom>
            <a:solidFill>
              <a:schemeClr val="tx1">
                <a:lumMod val="95000"/>
                <a:lumOff val="5000"/>
              </a:schemeClr>
            </a:solidFill>
            <a:ln>
              <a:noFill/>
            </a:ln>
            <a:effectLst>
              <a:softEdge rad="88900"/>
            </a:effectLst>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KE"/>
            </a:p>
          </p:txBody>
        </p:sp>
        <p:sp>
          <p:nvSpPr>
            <p:cNvPr id="20" name="Freeform: Shape 19">
              <a:extLst>
                <a:ext uri="{FF2B5EF4-FFF2-40B4-BE49-F238E27FC236}">
                  <a16:creationId xmlns:a16="http://schemas.microsoft.com/office/drawing/2014/main" id="{718C86F5-F939-436C-B2B1-D87AFB845C26}"/>
                </a:ext>
              </a:extLst>
            </p:cNvPr>
            <p:cNvSpPr/>
            <p:nvPr/>
          </p:nvSpPr>
          <p:spPr>
            <a:xfrm flipH="1">
              <a:off x="3676650" y="1879600"/>
              <a:ext cx="869950" cy="888996"/>
            </a:xfrm>
            <a:custGeom>
              <a:avLst/>
              <a:gdLst>
                <a:gd name="connsiteX0" fmla="*/ 0 w 869950"/>
                <a:gd name="connsiteY0" fmla="*/ 0 h 888996"/>
                <a:gd name="connsiteX1" fmla="*/ 0 w 869950"/>
                <a:gd name="connsiteY1" fmla="*/ 888996 h 888996"/>
                <a:gd name="connsiteX2" fmla="*/ 869950 w 869950"/>
                <a:gd name="connsiteY2" fmla="*/ 888996 h 888996"/>
                <a:gd name="connsiteX3" fmla="*/ 869950 w 869950"/>
                <a:gd name="connsiteY3" fmla="*/ 869950 h 888996"/>
              </a:gdLst>
              <a:ahLst/>
              <a:cxnLst>
                <a:cxn ang="0">
                  <a:pos x="connsiteX0" y="connsiteY0"/>
                </a:cxn>
                <a:cxn ang="0">
                  <a:pos x="connsiteX1" y="connsiteY1"/>
                </a:cxn>
                <a:cxn ang="0">
                  <a:pos x="connsiteX2" y="connsiteY2"/>
                </a:cxn>
                <a:cxn ang="0">
                  <a:pos x="connsiteX3" y="connsiteY3"/>
                </a:cxn>
              </a:cxnLst>
              <a:rect l="l" t="t" r="r" b="b"/>
              <a:pathLst>
                <a:path w="869950" h="888996">
                  <a:moveTo>
                    <a:pt x="0" y="0"/>
                  </a:moveTo>
                  <a:lnTo>
                    <a:pt x="0" y="888996"/>
                  </a:lnTo>
                  <a:lnTo>
                    <a:pt x="869950" y="888996"/>
                  </a:lnTo>
                  <a:lnTo>
                    <a:pt x="869950" y="869950"/>
                  </a:lnTo>
                  <a:close/>
                </a:path>
              </a:pathLst>
            </a:cu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KE"/>
            </a:p>
          </p:txBody>
        </p:sp>
        <p:sp>
          <p:nvSpPr>
            <p:cNvPr id="21" name="TextBox 20">
              <a:extLst>
                <a:ext uri="{FF2B5EF4-FFF2-40B4-BE49-F238E27FC236}">
                  <a16:creationId xmlns:a16="http://schemas.microsoft.com/office/drawing/2014/main" id="{5A2544BF-3182-4257-BED1-0212A6144CF9}"/>
                </a:ext>
              </a:extLst>
            </p:cNvPr>
            <p:cNvSpPr txBox="1"/>
            <p:nvPr/>
          </p:nvSpPr>
          <p:spPr>
            <a:xfrm>
              <a:off x="4686300" y="2124043"/>
              <a:ext cx="787402" cy="523220"/>
            </a:xfrm>
            <a:prstGeom prst="rect">
              <a:avLst/>
            </a:prstGeom>
            <a:noFill/>
          </p:spPr>
          <p:txBody>
            <a:bodyPr wrap="square" rtlCol="0">
              <a:spAutoFit/>
            </a:bodyPr>
            <a:lstStyle/>
            <a:p>
              <a:pPr algn="ctr"/>
              <a:r>
                <a:rPr lang="en-US" sz="2800" dirty="0">
                  <a:solidFill>
                    <a:schemeClr val="bg1"/>
                  </a:solidFill>
                  <a:latin typeface="Century Gothic" panose="020B0502020202020204" pitchFamily="34" charset="0"/>
                </a:rPr>
                <a:t>02</a:t>
              </a:r>
              <a:endParaRPr lang="en-KE" sz="2800" dirty="0">
                <a:solidFill>
                  <a:schemeClr val="bg1"/>
                </a:solidFill>
                <a:latin typeface="Century Gothic" panose="020B0502020202020204" pitchFamily="34" charset="0"/>
              </a:endParaRPr>
            </a:p>
          </p:txBody>
        </p:sp>
        <p:sp>
          <p:nvSpPr>
            <p:cNvPr id="22" name="TextBox 21">
              <a:extLst>
                <a:ext uri="{FF2B5EF4-FFF2-40B4-BE49-F238E27FC236}">
                  <a16:creationId xmlns:a16="http://schemas.microsoft.com/office/drawing/2014/main" id="{8DD7CF6F-1552-46A2-8CE9-AB368D2D6546}"/>
                </a:ext>
              </a:extLst>
            </p:cNvPr>
            <p:cNvSpPr txBox="1"/>
            <p:nvPr/>
          </p:nvSpPr>
          <p:spPr>
            <a:xfrm>
              <a:off x="3676650" y="2989479"/>
              <a:ext cx="1866900" cy="400110"/>
            </a:xfrm>
            <a:prstGeom prst="rect">
              <a:avLst/>
            </a:prstGeom>
            <a:noFill/>
          </p:spPr>
          <p:txBody>
            <a:bodyPr wrap="square" rtlCol="0">
              <a:spAutoFit/>
            </a:bodyPr>
            <a:lstStyle/>
            <a:p>
              <a:pPr algn="ctr"/>
              <a:r>
                <a:rPr lang="en-US" sz="2000" dirty="0">
                  <a:solidFill>
                    <a:srgbClr val="FFC000"/>
                  </a:solidFill>
                </a:rPr>
                <a:t>Reliability</a:t>
              </a:r>
              <a:r>
                <a:rPr lang="en-US" dirty="0">
                  <a:solidFill>
                    <a:srgbClr val="FFC000"/>
                  </a:solidFill>
                </a:rPr>
                <a:t> </a:t>
              </a:r>
              <a:endParaRPr lang="en-KE" dirty="0">
                <a:solidFill>
                  <a:srgbClr val="FFC000"/>
                </a:solidFill>
              </a:endParaRPr>
            </a:p>
          </p:txBody>
        </p:sp>
      </p:grpSp>
      <p:grpSp>
        <p:nvGrpSpPr>
          <p:cNvPr id="23" name="Group 22">
            <a:extLst>
              <a:ext uri="{FF2B5EF4-FFF2-40B4-BE49-F238E27FC236}">
                <a16:creationId xmlns:a16="http://schemas.microsoft.com/office/drawing/2014/main" id="{1C2EF983-BFF1-456B-A048-456A26F47975}"/>
              </a:ext>
            </a:extLst>
          </p:cNvPr>
          <p:cNvGrpSpPr/>
          <p:nvPr/>
        </p:nvGrpSpPr>
        <p:grpSpPr>
          <a:xfrm>
            <a:off x="8805623" y="1216024"/>
            <a:ext cx="1982391" cy="4425949"/>
            <a:chOff x="3676650" y="1879600"/>
            <a:chExt cx="1866900" cy="4425949"/>
          </a:xfrm>
        </p:grpSpPr>
        <p:sp>
          <p:nvSpPr>
            <p:cNvPr id="24" name="Rectangle: Top Corners One Rounded and One Snipped 23">
              <a:extLst>
                <a:ext uri="{FF2B5EF4-FFF2-40B4-BE49-F238E27FC236}">
                  <a16:creationId xmlns:a16="http://schemas.microsoft.com/office/drawing/2014/main" id="{811E08B4-1D56-4186-86BE-B7F64DD5A27B}"/>
                </a:ext>
              </a:extLst>
            </p:cNvPr>
            <p:cNvSpPr/>
            <p:nvPr/>
          </p:nvSpPr>
          <p:spPr>
            <a:xfrm flipH="1">
              <a:off x="3676650" y="1879600"/>
              <a:ext cx="1866900" cy="4425949"/>
            </a:xfrm>
            <a:prstGeom prst="snipRoundRect">
              <a:avLst>
                <a:gd name="adj1" fmla="val 9067"/>
                <a:gd name="adj2" fmla="val 46939"/>
              </a:avLst>
            </a:prstGeom>
            <a:gradFill flip="none" rotWithShape="1">
              <a:gsLst>
                <a:gs pos="0">
                  <a:schemeClr val="tx1">
                    <a:lumMod val="85000"/>
                    <a:lumOff val="15000"/>
                  </a:schemeClr>
                </a:gs>
                <a:gs pos="79000">
                  <a:srgbClr val="363B40"/>
                </a:gs>
                <a:gs pos="6000">
                  <a:schemeClr val="accent1">
                    <a:lumMod val="70000"/>
                  </a:schemeClr>
                </a:gs>
                <a:gs pos="0">
                  <a:schemeClr val="accent1">
                    <a:lumMod val="89000"/>
                  </a:schemeClr>
                </a:gs>
                <a:gs pos="8000">
                  <a:schemeClr val="accent1">
                    <a:lumMod val="70000"/>
                  </a:schemeClr>
                </a:gs>
              </a:gsLst>
              <a:lin ang="54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KE" dirty="0"/>
            </a:p>
          </p:txBody>
        </p:sp>
        <p:sp>
          <p:nvSpPr>
            <p:cNvPr id="25" name="Freeform: Shape 24">
              <a:extLst>
                <a:ext uri="{FF2B5EF4-FFF2-40B4-BE49-F238E27FC236}">
                  <a16:creationId xmlns:a16="http://schemas.microsoft.com/office/drawing/2014/main" id="{1FE13DB5-3682-4D37-90DC-CF769A81F828}"/>
                </a:ext>
              </a:extLst>
            </p:cNvPr>
            <p:cNvSpPr/>
            <p:nvPr/>
          </p:nvSpPr>
          <p:spPr>
            <a:xfrm flipH="1">
              <a:off x="3743325" y="1879600"/>
              <a:ext cx="942975" cy="1019798"/>
            </a:xfrm>
            <a:custGeom>
              <a:avLst/>
              <a:gdLst>
                <a:gd name="connsiteX0" fmla="*/ 0 w 869950"/>
                <a:gd name="connsiteY0" fmla="*/ 0 h 888996"/>
                <a:gd name="connsiteX1" fmla="*/ 0 w 869950"/>
                <a:gd name="connsiteY1" fmla="*/ 888996 h 888996"/>
                <a:gd name="connsiteX2" fmla="*/ 869950 w 869950"/>
                <a:gd name="connsiteY2" fmla="*/ 888996 h 888996"/>
                <a:gd name="connsiteX3" fmla="*/ 869950 w 869950"/>
                <a:gd name="connsiteY3" fmla="*/ 869950 h 888996"/>
              </a:gdLst>
              <a:ahLst/>
              <a:cxnLst>
                <a:cxn ang="0">
                  <a:pos x="connsiteX0" y="connsiteY0"/>
                </a:cxn>
                <a:cxn ang="0">
                  <a:pos x="connsiteX1" y="connsiteY1"/>
                </a:cxn>
                <a:cxn ang="0">
                  <a:pos x="connsiteX2" y="connsiteY2"/>
                </a:cxn>
                <a:cxn ang="0">
                  <a:pos x="connsiteX3" y="connsiteY3"/>
                </a:cxn>
              </a:cxnLst>
              <a:rect l="l" t="t" r="r" b="b"/>
              <a:pathLst>
                <a:path w="869950" h="888996">
                  <a:moveTo>
                    <a:pt x="0" y="0"/>
                  </a:moveTo>
                  <a:lnTo>
                    <a:pt x="0" y="888996"/>
                  </a:lnTo>
                  <a:lnTo>
                    <a:pt x="869950" y="888996"/>
                  </a:lnTo>
                  <a:lnTo>
                    <a:pt x="869950" y="869950"/>
                  </a:lnTo>
                  <a:close/>
                </a:path>
              </a:pathLst>
            </a:custGeom>
            <a:solidFill>
              <a:schemeClr val="tx1">
                <a:lumMod val="95000"/>
                <a:lumOff val="5000"/>
              </a:schemeClr>
            </a:solidFill>
            <a:ln>
              <a:noFill/>
            </a:ln>
            <a:effectLst>
              <a:softEdge rad="88900"/>
            </a:effectLst>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KE"/>
            </a:p>
          </p:txBody>
        </p:sp>
        <p:sp>
          <p:nvSpPr>
            <p:cNvPr id="26" name="Freeform: Shape 25">
              <a:extLst>
                <a:ext uri="{FF2B5EF4-FFF2-40B4-BE49-F238E27FC236}">
                  <a16:creationId xmlns:a16="http://schemas.microsoft.com/office/drawing/2014/main" id="{60BBDD42-7F5B-41C5-8DF8-E7897649736B}"/>
                </a:ext>
              </a:extLst>
            </p:cNvPr>
            <p:cNvSpPr/>
            <p:nvPr/>
          </p:nvSpPr>
          <p:spPr>
            <a:xfrm flipH="1">
              <a:off x="3676650" y="1879600"/>
              <a:ext cx="869950" cy="888996"/>
            </a:xfrm>
            <a:custGeom>
              <a:avLst/>
              <a:gdLst>
                <a:gd name="connsiteX0" fmla="*/ 0 w 869950"/>
                <a:gd name="connsiteY0" fmla="*/ 0 h 888996"/>
                <a:gd name="connsiteX1" fmla="*/ 0 w 869950"/>
                <a:gd name="connsiteY1" fmla="*/ 888996 h 888996"/>
                <a:gd name="connsiteX2" fmla="*/ 869950 w 869950"/>
                <a:gd name="connsiteY2" fmla="*/ 888996 h 888996"/>
                <a:gd name="connsiteX3" fmla="*/ 869950 w 869950"/>
                <a:gd name="connsiteY3" fmla="*/ 869950 h 888996"/>
              </a:gdLst>
              <a:ahLst/>
              <a:cxnLst>
                <a:cxn ang="0">
                  <a:pos x="connsiteX0" y="connsiteY0"/>
                </a:cxn>
                <a:cxn ang="0">
                  <a:pos x="connsiteX1" y="connsiteY1"/>
                </a:cxn>
                <a:cxn ang="0">
                  <a:pos x="connsiteX2" y="connsiteY2"/>
                </a:cxn>
                <a:cxn ang="0">
                  <a:pos x="connsiteX3" y="connsiteY3"/>
                </a:cxn>
              </a:cxnLst>
              <a:rect l="l" t="t" r="r" b="b"/>
              <a:pathLst>
                <a:path w="869950" h="888996">
                  <a:moveTo>
                    <a:pt x="0" y="0"/>
                  </a:moveTo>
                  <a:lnTo>
                    <a:pt x="0" y="888996"/>
                  </a:lnTo>
                  <a:lnTo>
                    <a:pt x="869950" y="888996"/>
                  </a:lnTo>
                  <a:lnTo>
                    <a:pt x="869950" y="869950"/>
                  </a:lnTo>
                  <a:close/>
                </a:path>
              </a:pathLst>
            </a:cu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KE"/>
            </a:p>
          </p:txBody>
        </p:sp>
        <p:sp>
          <p:nvSpPr>
            <p:cNvPr id="27" name="TextBox 26">
              <a:extLst>
                <a:ext uri="{FF2B5EF4-FFF2-40B4-BE49-F238E27FC236}">
                  <a16:creationId xmlns:a16="http://schemas.microsoft.com/office/drawing/2014/main" id="{8CA4D171-494C-4FBD-956D-7F74C43E3481}"/>
                </a:ext>
              </a:extLst>
            </p:cNvPr>
            <p:cNvSpPr txBox="1"/>
            <p:nvPr/>
          </p:nvSpPr>
          <p:spPr>
            <a:xfrm>
              <a:off x="4686300" y="2124043"/>
              <a:ext cx="787402" cy="523220"/>
            </a:xfrm>
            <a:prstGeom prst="rect">
              <a:avLst/>
            </a:prstGeom>
            <a:noFill/>
          </p:spPr>
          <p:txBody>
            <a:bodyPr wrap="square" rtlCol="0">
              <a:spAutoFit/>
            </a:bodyPr>
            <a:lstStyle/>
            <a:p>
              <a:pPr algn="ctr"/>
              <a:r>
                <a:rPr lang="en-US" sz="2800" dirty="0">
                  <a:solidFill>
                    <a:schemeClr val="bg1"/>
                  </a:solidFill>
                  <a:latin typeface="Century Gothic" panose="020B0502020202020204" pitchFamily="34" charset="0"/>
                </a:rPr>
                <a:t>03</a:t>
              </a:r>
              <a:endParaRPr lang="en-KE" sz="2800" dirty="0">
                <a:solidFill>
                  <a:schemeClr val="bg1"/>
                </a:solidFill>
                <a:latin typeface="Century Gothic" panose="020B0502020202020204" pitchFamily="34" charset="0"/>
              </a:endParaRPr>
            </a:p>
          </p:txBody>
        </p:sp>
        <p:sp>
          <p:nvSpPr>
            <p:cNvPr id="28" name="TextBox 27">
              <a:extLst>
                <a:ext uri="{FF2B5EF4-FFF2-40B4-BE49-F238E27FC236}">
                  <a16:creationId xmlns:a16="http://schemas.microsoft.com/office/drawing/2014/main" id="{BCF98260-A88A-42A5-86E0-A2483CE79D82}"/>
                </a:ext>
              </a:extLst>
            </p:cNvPr>
            <p:cNvSpPr txBox="1"/>
            <p:nvPr/>
          </p:nvSpPr>
          <p:spPr>
            <a:xfrm>
              <a:off x="3684270" y="2989481"/>
              <a:ext cx="1859280" cy="400110"/>
            </a:xfrm>
            <a:prstGeom prst="rect">
              <a:avLst/>
            </a:prstGeom>
            <a:noFill/>
          </p:spPr>
          <p:txBody>
            <a:bodyPr wrap="square" rtlCol="0">
              <a:spAutoFit/>
            </a:bodyPr>
            <a:lstStyle/>
            <a:p>
              <a:pPr algn="ctr"/>
              <a:r>
                <a:rPr lang="en-US" sz="2000" dirty="0">
                  <a:solidFill>
                    <a:srgbClr val="FFC000"/>
                  </a:solidFill>
                </a:rPr>
                <a:t>Validity</a:t>
              </a:r>
              <a:r>
                <a:rPr lang="en-US" dirty="0"/>
                <a:t> </a:t>
              </a:r>
              <a:endParaRPr lang="en-KE" dirty="0"/>
            </a:p>
          </p:txBody>
        </p:sp>
      </p:grpSp>
      <p:pic>
        <p:nvPicPr>
          <p:cNvPr id="34" name="Graphic 33" descr="Presentation with pie chart with solid fill">
            <a:extLst>
              <a:ext uri="{FF2B5EF4-FFF2-40B4-BE49-F238E27FC236}">
                <a16:creationId xmlns:a16="http://schemas.microsoft.com/office/drawing/2014/main" id="{990198F1-73D4-4121-B3FC-3A49CB47D4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93695" y="335727"/>
            <a:ext cx="647393" cy="647393"/>
          </a:xfrm>
          <a:prstGeom prst="rect">
            <a:avLst/>
          </a:prstGeom>
        </p:spPr>
      </p:pic>
      <p:sp>
        <p:nvSpPr>
          <p:cNvPr id="3" name="TextBox 2">
            <a:extLst>
              <a:ext uri="{FF2B5EF4-FFF2-40B4-BE49-F238E27FC236}">
                <a16:creationId xmlns:a16="http://schemas.microsoft.com/office/drawing/2014/main" id="{C7E7A4CE-3B4A-4F40-8B5A-1F963E133601}"/>
              </a:ext>
            </a:extLst>
          </p:cNvPr>
          <p:cNvSpPr txBox="1"/>
          <p:nvPr/>
        </p:nvSpPr>
        <p:spPr>
          <a:xfrm>
            <a:off x="1297134" y="3075885"/>
            <a:ext cx="1581730" cy="1754326"/>
          </a:xfrm>
          <a:prstGeom prst="rect">
            <a:avLst/>
          </a:prstGeom>
          <a:noFill/>
        </p:spPr>
        <p:txBody>
          <a:bodyPr wrap="square" rtlCol="0">
            <a:spAutoFit/>
          </a:bodyPr>
          <a:lstStyle/>
          <a:p>
            <a:pPr algn="ctr"/>
            <a:r>
              <a:rPr lang="en-US" dirty="0">
                <a:solidFill>
                  <a:schemeClr val="bg1">
                    <a:lumMod val="95000"/>
                  </a:schemeClr>
                </a:solidFill>
                <a:latin typeface="Century Schoolbook" panose="02040604050505020304" pitchFamily="18" charset="0"/>
              </a:rPr>
              <a:t>Accuracy of Data is when the observer values match the true values. </a:t>
            </a:r>
            <a:endParaRPr lang="en-KE" dirty="0">
              <a:solidFill>
                <a:schemeClr val="bg1">
                  <a:lumMod val="95000"/>
                </a:schemeClr>
              </a:solidFill>
              <a:latin typeface="Century Schoolbook" panose="02040604050505020304" pitchFamily="18" charset="0"/>
            </a:endParaRPr>
          </a:p>
        </p:txBody>
      </p:sp>
      <p:sp>
        <p:nvSpPr>
          <p:cNvPr id="29" name="TextBox 28">
            <a:extLst>
              <a:ext uri="{FF2B5EF4-FFF2-40B4-BE49-F238E27FC236}">
                <a16:creationId xmlns:a16="http://schemas.microsoft.com/office/drawing/2014/main" id="{7B871D7E-470A-46D0-A701-29A9B8F1ADA6}"/>
              </a:ext>
            </a:extLst>
          </p:cNvPr>
          <p:cNvSpPr txBox="1"/>
          <p:nvPr/>
        </p:nvSpPr>
        <p:spPr>
          <a:xfrm>
            <a:off x="5120767" y="2946896"/>
            <a:ext cx="1758771" cy="2308324"/>
          </a:xfrm>
          <a:prstGeom prst="rect">
            <a:avLst/>
          </a:prstGeom>
          <a:noFill/>
        </p:spPr>
        <p:txBody>
          <a:bodyPr wrap="square" rtlCol="0">
            <a:spAutoFit/>
          </a:bodyPr>
          <a:lstStyle/>
          <a:p>
            <a:pPr algn="ctr"/>
            <a:r>
              <a:rPr lang="en-US" dirty="0">
                <a:solidFill>
                  <a:schemeClr val="bg1">
                    <a:lumMod val="95000"/>
                  </a:schemeClr>
                </a:solidFill>
                <a:latin typeface="Century Schoolbook" panose="02040604050505020304" pitchFamily="18" charset="0"/>
              </a:rPr>
              <a:t>Reliability of data is same values are determined after repeated measurements </a:t>
            </a:r>
          </a:p>
          <a:p>
            <a:pPr algn="ctr"/>
            <a:r>
              <a:rPr lang="en-US" dirty="0">
                <a:solidFill>
                  <a:schemeClr val="bg1">
                    <a:lumMod val="95000"/>
                  </a:schemeClr>
                </a:solidFill>
                <a:latin typeface="Century Schoolbook" panose="02040604050505020304" pitchFamily="18" charset="0"/>
              </a:rPr>
              <a:t>all variables held constant. </a:t>
            </a:r>
            <a:endParaRPr lang="en-KE" dirty="0">
              <a:solidFill>
                <a:schemeClr val="bg1">
                  <a:lumMod val="95000"/>
                </a:schemeClr>
              </a:solidFill>
              <a:latin typeface="Century Schoolbook" panose="02040604050505020304" pitchFamily="18" charset="0"/>
            </a:endParaRPr>
          </a:p>
        </p:txBody>
      </p:sp>
      <p:sp>
        <p:nvSpPr>
          <p:cNvPr id="30" name="TextBox 29">
            <a:extLst>
              <a:ext uri="{FF2B5EF4-FFF2-40B4-BE49-F238E27FC236}">
                <a16:creationId xmlns:a16="http://schemas.microsoft.com/office/drawing/2014/main" id="{B5172128-9BE7-4F00-A335-64A22129F892}"/>
              </a:ext>
            </a:extLst>
          </p:cNvPr>
          <p:cNvSpPr txBox="1"/>
          <p:nvPr/>
        </p:nvSpPr>
        <p:spPr>
          <a:xfrm>
            <a:off x="8921112" y="2977824"/>
            <a:ext cx="1758771" cy="2308324"/>
          </a:xfrm>
          <a:prstGeom prst="rect">
            <a:avLst/>
          </a:prstGeom>
          <a:noFill/>
        </p:spPr>
        <p:txBody>
          <a:bodyPr wrap="square" rtlCol="0">
            <a:spAutoFit/>
          </a:bodyPr>
          <a:lstStyle/>
          <a:p>
            <a:pPr algn="ctr"/>
            <a:r>
              <a:rPr lang="en-US" dirty="0">
                <a:solidFill>
                  <a:schemeClr val="bg1">
                    <a:lumMod val="95000"/>
                  </a:schemeClr>
                </a:solidFill>
                <a:latin typeface="Century Schoolbook" panose="02040604050505020304" pitchFamily="18" charset="0"/>
              </a:rPr>
              <a:t>Validity of Data is when your findings truly represent the phenomenon you claim to measure. </a:t>
            </a:r>
            <a:endParaRPr lang="en-KE" dirty="0">
              <a:solidFill>
                <a:schemeClr val="bg1">
                  <a:lumMod val="95000"/>
                </a:schemeClr>
              </a:solidFill>
              <a:latin typeface="Century Schoolbook" panose="02040604050505020304" pitchFamily="18" charset="0"/>
            </a:endParaRPr>
          </a:p>
        </p:txBody>
      </p:sp>
    </p:spTree>
    <p:extLst>
      <p:ext uri="{BB962C8B-B14F-4D97-AF65-F5344CB8AC3E}">
        <p14:creationId xmlns:p14="http://schemas.microsoft.com/office/powerpoint/2010/main" val="772413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34000">
              <a:srgbClr val="9BA8B7"/>
            </a:gs>
            <a:gs pos="71000">
              <a:schemeClr val="accent1">
                <a:lumMod val="45000"/>
                <a:lumOff val="55000"/>
              </a:schemeClr>
            </a:gs>
            <a:gs pos="100000">
              <a:schemeClr val="accent1">
                <a:lumMod val="30000"/>
                <a:lumOff val="70000"/>
              </a:schemeClr>
            </a:gs>
          </a:gsLst>
          <a:lin ang="18900000" scaled="0"/>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C95793-88E0-4D76-84FF-ADB75BA657B0}"/>
              </a:ext>
            </a:extLst>
          </p:cNvPr>
          <p:cNvSpPr txBox="1"/>
          <p:nvPr/>
        </p:nvSpPr>
        <p:spPr>
          <a:xfrm>
            <a:off x="2551948" y="149476"/>
            <a:ext cx="5831840" cy="461665"/>
          </a:xfrm>
          <a:prstGeom prst="rect">
            <a:avLst/>
          </a:prstGeom>
          <a:noFill/>
        </p:spPr>
        <p:txBody>
          <a:bodyPr wrap="square" rtlCol="0">
            <a:spAutoFit/>
          </a:bodyPr>
          <a:lstStyle/>
          <a:p>
            <a:pPr algn="ctr"/>
            <a:r>
              <a:rPr lang="en-US" sz="2400" dirty="0"/>
              <a:t>TYPES OF DATA</a:t>
            </a:r>
            <a:endParaRPr lang="en-KE" sz="2400" dirty="0"/>
          </a:p>
        </p:txBody>
      </p:sp>
      <p:grpSp>
        <p:nvGrpSpPr>
          <p:cNvPr id="36" name="Group 35">
            <a:extLst>
              <a:ext uri="{FF2B5EF4-FFF2-40B4-BE49-F238E27FC236}">
                <a16:creationId xmlns:a16="http://schemas.microsoft.com/office/drawing/2014/main" id="{5617E659-C827-4F56-A72D-F611D5DE1464}"/>
              </a:ext>
            </a:extLst>
          </p:cNvPr>
          <p:cNvGrpSpPr/>
          <p:nvPr/>
        </p:nvGrpSpPr>
        <p:grpSpPr>
          <a:xfrm>
            <a:off x="2911503" y="1028158"/>
            <a:ext cx="6489973" cy="1735595"/>
            <a:chOff x="1579417" y="1551171"/>
            <a:chExt cx="7841673" cy="2134137"/>
          </a:xfrm>
        </p:grpSpPr>
        <p:grpSp>
          <p:nvGrpSpPr>
            <p:cNvPr id="33" name="Group 32">
              <a:extLst>
                <a:ext uri="{FF2B5EF4-FFF2-40B4-BE49-F238E27FC236}">
                  <a16:creationId xmlns:a16="http://schemas.microsoft.com/office/drawing/2014/main" id="{99C005D3-2695-481B-BFB1-3D80C0BA627D}"/>
                </a:ext>
              </a:extLst>
            </p:cNvPr>
            <p:cNvGrpSpPr/>
            <p:nvPr/>
          </p:nvGrpSpPr>
          <p:grpSpPr>
            <a:xfrm>
              <a:off x="1579417" y="1565563"/>
              <a:ext cx="7841673" cy="2119745"/>
              <a:chOff x="1233958" y="1488354"/>
              <a:chExt cx="6041484" cy="1626924"/>
            </a:xfrm>
          </p:grpSpPr>
          <p:sp>
            <p:nvSpPr>
              <p:cNvPr id="32" name="Rectangle 31">
                <a:extLst>
                  <a:ext uri="{FF2B5EF4-FFF2-40B4-BE49-F238E27FC236}">
                    <a16:creationId xmlns:a16="http://schemas.microsoft.com/office/drawing/2014/main" id="{A7BDB698-A052-4DD1-A45E-184BEED8B459}"/>
                  </a:ext>
                </a:extLst>
              </p:cNvPr>
              <p:cNvSpPr/>
              <p:nvPr/>
            </p:nvSpPr>
            <p:spPr>
              <a:xfrm>
                <a:off x="1282640" y="2039307"/>
                <a:ext cx="5035033" cy="1075971"/>
              </a:xfrm>
              <a:prstGeom prst="rect">
                <a:avLst/>
              </a:prstGeom>
              <a:gradFill>
                <a:gsLst>
                  <a:gs pos="34000">
                    <a:schemeClr val="tx1">
                      <a:lumMod val="95000"/>
                      <a:lumOff val="5000"/>
                    </a:schemeClr>
                  </a:gs>
                  <a:gs pos="71000">
                    <a:schemeClr val="accent1">
                      <a:lumMod val="45000"/>
                      <a:lumOff val="55000"/>
                    </a:schemeClr>
                  </a:gs>
                  <a:gs pos="100000">
                    <a:schemeClr val="accent1">
                      <a:lumMod val="30000"/>
                      <a:lumOff val="70000"/>
                    </a:schemeClr>
                  </a:gs>
                </a:gsLst>
                <a:lin ang="16200000" scaled="0"/>
              </a:gradFill>
              <a:effectLst>
                <a:softEdge rad="444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1" name="Freeform: Shape 20">
                <a:extLst>
                  <a:ext uri="{FF2B5EF4-FFF2-40B4-BE49-F238E27FC236}">
                    <a16:creationId xmlns:a16="http://schemas.microsoft.com/office/drawing/2014/main" id="{468CC1AA-946A-45CB-97F2-B3834AFE820D}"/>
                  </a:ext>
                </a:extLst>
              </p:cNvPr>
              <p:cNvSpPr/>
              <p:nvPr/>
            </p:nvSpPr>
            <p:spPr>
              <a:xfrm rot="16200000">
                <a:off x="3152813" y="-430500"/>
                <a:ext cx="1004455" cy="4842165"/>
              </a:xfrm>
              <a:custGeom>
                <a:avLst/>
                <a:gdLst>
                  <a:gd name="connsiteX0" fmla="*/ 1004455 w 1004455"/>
                  <a:gd name="connsiteY0" fmla="*/ 502227 h 4842165"/>
                  <a:gd name="connsiteX1" fmla="*/ 1004454 w 1004455"/>
                  <a:gd name="connsiteY1" fmla="*/ 4842165 h 4842165"/>
                  <a:gd name="connsiteX2" fmla="*/ 862793 w 1004455"/>
                  <a:gd name="connsiteY2" fmla="*/ 4842165 h 4842165"/>
                  <a:gd name="connsiteX3" fmla="*/ 862793 w 1004455"/>
                  <a:gd name="connsiteY3" fmla="*/ 4073690 h 4842165"/>
                  <a:gd name="connsiteX4" fmla="*/ 778310 w 1004455"/>
                  <a:gd name="connsiteY4" fmla="*/ 3989207 h 4842165"/>
                  <a:gd name="connsiteX5" fmla="*/ 693827 w 1004455"/>
                  <a:gd name="connsiteY5" fmla="*/ 4073690 h 4842165"/>
                  <a:gd name="connsiteX6" fmla="*/ 693827 w 1004455"/>
                  <a:gd name="connsiteY6" fmla="*/ 4842165 h 4842165"/>
                  <a:gd name="connsiteX7" fmla="*/ 565437 w 1004455"/>
                  <a:gd name="connsiteY7" fmla="*/ 4842165 h 4842165"/>
                  <a:gd name="connsiteX8" fmla="*/ 565437 w 1004455"/>
                  <a:gd name="connsiteY8" fmla="*/ 3770547 h 4842165"/>
                  <a:gd name="connsiteX9" fmla="*/ 480954 w 1004455"/>
                  <a:gd name="connsiteY9" fmla="*/ 3686064 h 4842165"/>
                  <a:gd name="connsiteX10" fmla="*/ 396471 w 1004455"/>
                  <a:gd name="connsiteY10" fmla="*/ 3770547 h 4842165"/>
                  <a:gd name="connsiteX11" fmla="*/ 396471 w 1004455"/>
                  <a:gd name="connsiteY11" fmla="*/ 4842165 h 4842165"/>
                  <a:gd name="connsiteX12" fmla="*/ 268081 w 1004455"/>
                  <a:gd name="connsiteY12" fmla="*/ 4842165 h 4842165"/>
                  <a:gd name="connsiteX13" fmla="*/ 268081 w 1004455"/>
                  <a:gd name="connsiteY13" fmla="*/ 4186332 h 4842165"/>
                  <a:gd name="connsiteX14" fmla="*/ 183598 w 1004455"/>
                  <a:gd name="connsiteY14" fmla="*/ 4101849 h 4842165"/>
                  <a:gd name="connsiteX15" fmla="*/ 99115 w 1004455"/>
                  <a:gd name="connsiteY15" fmla="*/ 4186332 h 4842165"/>
                  <a:gd name="connsiteX16" fmla="*/ 99115 w 1004455"/>
                  <a:gd name="connsiteY16" fmla="*/ 4842165 h 4842165"/>
                  <a:gd name="connsiteX17" fmla="*/ 0 w 1004455"/>
                  <a:gd name="connsiteY17" fmla="*/ 4842165 h 4842165"/>
                  <a:gd name="connsiteX18" fmla="*/ 0 w 1004455"/>
                  <a:gd name="connsiteY18" fmla="*/ 502227 h 4842165"/>
                  <a:gd name="connsiteX19" fmla="*/ 502228 w 1004455"/>
                  <a:gd name="connsiteY19" fmla="*/ 0 h 4842165"/>
                  <a:gd name="connsiteX20" fmla="*/ 1004455 w 1004455"/>
                  <a:gd name="connsiteY20" fmla="*/ 502227 h 4842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04455" h="4842165">
                    <a:moveTo>
                      <a:pt x="1004455" y="502227"/>
                    </a:moveTo>
                    <a:lnTo>
                      <a:pt x="1004454" y="4842165"/>
                    </a:lnTo>
                    <a:lnTo>
                      <a:pt x="862793" y="4842165"/>
                    </a:lnTo>
                    <a:lnTo>
                      <a:pt x="862793" y="4073690"/>
                    </a:lnTo>
                    <a:cubicBezTo>
                      <a:pt x="862793" y="4027031"/>
                      <a:pt x="824969" y="3989207"/>
                      <a:pt x="778310" y="3989207"/>
                    </a:cubicBezTo>
                    <a:cubicBezTo>
                      <a:pt x="731651" y="3989207"/>
                      <a:pt x="693827" y="4027031"/>
                      <a:pt x="693827" y="4073690"/>
                    </a:cubicBezTo>
                    <a:lnTo>
                      <a:pt x="693827" y="4842165"/>
                    </a:lnTo>
                    <a:lnTo>
                      <a:pt x="565437" y="4842165"/>
                    </a:lnTo>
                    <a:lnTo>
                      <a:pt x="565437" y="3770547"/>
                    </a:lnTo>
                    <a:cubicBezTo>
                      <a:pt x="565437" y="3723888"/>
                      <a:pt x="527613" y="3686064"/>
                      <a:pt x="480954" y="3686064"/>
                    </a:cubicBezTo>
                    <a:cubicBezTo>
                      <a:pt x="434295" y="3686064"/>
                      <a:pt x="396471" y="3723888"/>
                      <a:pt x="396471" y="3770547"/>
                    </a:cubicBezTo>
                    <a:lnTo>
                      <a:pt x="396471" y="4842165"/>
                    </a:lnTo>
                    <a:lnTo>
                      <a:pt x="268081" y="4842165"/>
                    </a:lnTo>
                    <a:lnTo>
                      <a:pt x="268081" y="4186332"/>
                    </a:lnTo>
                    <a:cubicBezTo>
                      <a:pt x="268081" y="4139673"/>
                      <a:pt x="230257" y="4101849"/>
                      <a:pt x="183598" y="4101849"/>
                    </a:cubicBezTo>
                    <a:cubicBezTo>
                      <a:pt x="136939" y="4101849"/>
                      <a:pt x="99115" y="4139673"/>
                      <a:pt x="99115" y="4186332"/>
                    </a:cubicBezTo>
                    <a:lnTo>
                      <a:pt x="99115" y="4842165"/>
                    </a:lnTo>
                    <a:lnTo>
                      <a:pt x="0" y="4842165"/>
                    </a:lnTo>
                    <a:lnTo>
                      <a:pt x="0" y="502227"/>
                    </a:lnTo>
                    <a:cubicBezTo>
                      <a:pt x="0" y="224855"/>
                      <a:pt x="224856" y="0"/>
                      <a:pt x="502228" y="0"/>
                    </a:cubicBezTo>
                    <a:cubicBezTo>
                      <a:pt x="779600" y="0"/>
                      <a:pt x="1004455" y="224855"/>
                      <a:pt x="1004455" y="502227"/>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 </a:t>
                </a:r>
                <a:endParaRPr lang="en-KE" dirty="0"/>
              </a:p>
            </p:txBody>
          </p:sp>
          <p:sp>
            <p:nvSpPr>
              <p:cNvPr id="10" name="Rectangle: Rounded Corners 9">
                <a:extLst>
                  <a:ext uri="{FF2B5EF4-FFF2-40B4-BE49-F238E27FC236}">
                    <a16:creationId xmlns:a16="http://schemas.microsoft.com/office/drawing/2014/main" id="{BF719804-8FEF-4197-985F-3EBEB3326429}"/>
                  </a:ext>
                </a:extLst>
              </p:cNvPr>
              <p:cNvSpPr/>
              <p:nvPr/>
            </p:nvSpPr>
            <p:spPr>
              <a:xfrm>
                <a:off x="6164561" y="1488354"/>
                <a:ext cx="715617" cy="168966"/>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 name="Rectangle: Rounded Corners 27">
                <a:extLst>
                  <a:ext uri="{FF2B5EF4-FFF2-40B4-BE49-F238E27FC236}">
                    <a16:creationId xmlns:a16="http://schemas.microsoft.com/office/drawing/2014/main" id="{98E8BC1F-39EC-49B1-80CB-483B1A7E3B27}"/>
                  </a:ext>
                </a:extLst>
              </p:cNvPr>
              <p:cNvSpPr/>
              <p:nvPr/>
            </p:nvSpPr>
            <p:spPr>
              <a:xfrm>
                <a:off x="6201499" y="1779375"/>
                <a:ext cx="358327" cy="168966"/>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 name="Rectangle: Rounded Corners 28">
                <a:extLst>
                  <a:ext uri="{FF2B5EF4-FFF2-40B4-BE49-F238E27FC236}">
                    <a16:creationId xmlns:a16="http://schemas.microsoft.com/office/drawing/2014/main" id="{BAFA0A9F-126C-46FA-B9AD-D875DA805CC6}"/>
                  </a:ext>
                </a:extLst>
              </p:cNvPr>
              <p:cNvSpPr/>
              <p:nvPr/>
            </p:nvSpPr>
            <p:spPr>
              <a:xfrm>
                <a:off x="6559825" y="2070395"/>
                <a:ext cx="715617" cy="168967"/>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 name="Rectangle: Rounded Corners 29">
                <a:extLst>
                  <a:ext uri="{FF2B5EF4-FFF2-40B4-BE49-F238E27FC236}">
                    <a16:creationId xmlns:a16="http://schemas.microsoft.com/office/drawing/2014/main" id="{57FCDDE9-1746-45D7-9AA6-A1A37889CCDD}"/>
                  </a:ext>
                </a:extLst>
              </p:cNvPr>
              <p:cNvSpPr/>
              <p:nvPr/>
            </p:nvSpPr>
            <p:spPr>
              <a:xfrm>
                <a:off x="6201499" y="2323842"/>
                <a:ext cx="865223" cy="168967"/>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1" name="Oval 30">
                <a:extLst>
                  <a:ext uri="{FF2B5EF4-FFF2-40B4-BE49-F238E27FC236}">
                    <a16:creationId xmlns:a16="http://schemas.microsoft.com/office/drawing/2014/main" id="{D97CF256-50FE-4C7C-8E5F-F712BA5ECF9D}"/>
                  </a:ext>
                </a:extLst>
              </p:cNvPr>
              <p:cNvSpPr/>
              <p:nvPr/>
            </p:nvSpPr>
            <p:spPr>
              <a:xfrm>
                <a:off x="1341782" y="1572837"/>
                <a:ext cx="834887" cy="842372"/>
              </a:xfrm>
              <a:prstGeom prst="ellipse">
                <a:avLst/>
              </a:prstGeom>
              <a:solidFill>
                <a:srgbClr val="9BA8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grpSp>
        <p:sp>
          <p:nvSpPr>
            <p:cNvPr id="34" name="TextBox 33">
              <a:extLst>
                <a:ext uri="{FF2B5EF4-FFF2-40B4-BE49-F238E27FC236}">
                  <a16:creationId xmlns:a16="http://schemas.microsoft.com/office/drawing/2014/main" id="{D44A40D5-9F41-431B-A98B-8AED1623C499}"/>
                </a:ext>
              </a:extLst>
            </p:cNvPr>
            <p:cNvSpPr txBox="1"/>
            <p:nvPr/>
          </p:nvSpPr>
          <p:spPr>
            <a:xfrm>
              <a:off x="1819235" y="1872500"/>
              <a:ext cx="855587" cy="584774"/>
            </a:xfrm>
            <a:prstGeom prst="rect">
              <a:avLst/>
            </a:prstGeom>
            <a:noFill/>
          </p:spPr>
          <p:txBody>
            <a:bodyPr wrap="square" rtlCol="0">
              <a:spAutoFit/>
            </a:bodyPr>
            <a:lstStyle/>
            <a:p>
              <a:pPr algn="ctr"/>
              <a:r>
                <a:rPr lang="en-US" sz="3200" b="1" dirty="0">
                  <a:latin typeface="Cambria Math" panose="02040503050406030204" pitchFamily="18" charset="0"/>
                  <a:ea typeface="Cambria Math" panose="02040503050406030204" pitchFamily="18" charset="0"/>
                  <a:cs typeface="Biome" panose="020B0502040204020203" pitchFamily="34" charset="0"/>
                </a:rPr>
                <a:t>01</a:t>
              </a:r>
              <a:endParaRPr lang="en-KE" sz="3200" b="1" dirty="0">
                <a:latin typeface="Cambria Math" panose="02040503050406030204" pitchFamily="18" charset="0"/>
                <a:ea typeface="Cambria Math" panose="02040503050406030204" pitchFamily="18" charset="0"/>
                <a:cs typeface="Biome" panose="020B0502040204020203" pitchFamily="34" charset="0"/>
              </a:endParaRPr>
            </a:p>
          </p:txBody>
        </p:sp>
        <p:sp>
          <p:nvSpPr>
            <p:cNvPr id="35" name="TextBox 34">
              <a:extLst>
                <a:ext uri="{FF2B5EF4-FFF2-40B4-BE49-F238E27FC236}">
                  <a16:creationId xmlns:a16="http://schemas.microsoft.com/office/drawing/2014/main" id="{626311B4-360F-4C74-835A-1FC25D8443D0}"/>
                </a:ext>
              </a:extLst>
            </p:cNvPr>
            <p:cNvSpPr txBox="1"/>
            <p:nvPr/>
          </p:nvSpPr>
          <p:spPr>
            <a:xfrm>
              <a:off x="3003297" y="1551171"/>
              <a:ext cx="3075709" cy="461665"/>
            </a:xfrm>
            <a:prstGeom prst="rect">
              <a:avLst/>
            </a:prstGeom>
            <a:noFill/>
          </p:spPr>
          <p:txBody>
            <a:bodyPr wrap="square" rtlCol="0">
              <a:spAutoFit/>
            </a:bodyPr>
            <a:lstStyle/>
            <a:p>
              <a:r>
                <a:rPr lang="en-US" dirty="0">
                  <a:solidFill>
                    <a:schemeClr val="bg1">
                      <a:lumMod val="95000"/>
                    </a:schemeClr>
                  </a:solidFill>
                </a:rPr>
                <a:t>Structured Data</a:t>
              </a:r>
              <a:endParaRPr lang="en-KE" dirty="0">
                <a:solidFill>
                  <a:schemeClr val="bg1">
                    <a:lumMod val="95000"/>
                  </a:schemeClr>
                </a:solidFill>
              </a:endParaRPr>
            </a:p>
          </p:txBody>
        </p:sp>
      </p:grpSp>
      <p:sp>
        <p:nvSpPr>
          <p:cNvPr id="38" name="TextBox 37">
            <a:extLst>
              <a:ext uri="{FF2B5EF4-FFF2-40B4-BE49-F238E27FC236}">
                <a16:creationId xmlns:a16="http://schemas.microsoft.com/office/drawing/2014/main" id="{6DA3FDC5-F5ED-43D9-AE47-1FAC24347108}"/>
              </a:ext>
            </a:extLst>
          </p:cNvPr>
          <p:cNvSpPr txBox="1"/>
          <p:nvPr/>
        </p:nvSpPr>
        <p:spPr>
          <a:xfrm>
            <a:off x="4089943" y="1455075"/>
            <a:ext cx="2809610" cy="461665"/>
          </a:xfrm>
          <a:prstGeom prst="rect">
            <a:avLst/>
          </a:prstGeom>
          <a:noFill/>
        </p:spPr>
        <p:txBody>
          <a:bodyPr wrap="square" rtlCol="0">
            <a:spAutoFit/>
          </a:bodyPr>
          <a:lstStyle/>
          <a:p>
            <a:r>
              <a:rPr lang="en-US" sz="1200" dirty="0">
                <a:solidFill>
                  <a:schemeClr val="bg1">
                    <a:lumMod val="95000"/>
                  </a:schemeClr>
                </a:solidFill>
              </a:rPr>
              <a:t>Data stored in Databases . The data is organized. Mostly in RDBMS</a:t>
            </a:r>
            <a:endParaRPr lang="en-KE" sz="1200" dirty="0">
              <a:solidFill>
                <a:schemeClr val="bg1">
                  <a:lumMod val="95000"/>
                </a:schemeClr>
              </a:solidFill>
            </a:endParaRPr>
          </a:p>
        </p:txBody>
      </p:sp>
      <p:grpSp>
        <p:nvGrpSpPr>
          <p:cNvPr id="51" name="Group 50">
            <a:extLst>
              <a:ext uri="{FF2B5EF4-FFF2-40B4-BE49-F238E27FC236}">
                <a16:creationId xmlns:a16="http://schemas.microsoft.com/office/drawing/2014/main" id="{E4BC7DEA-DAE4-4C7D-9457-20F78EEE9E9F}"/>
              </a:ext>
            </a:extLst>
          </p:cNvPr>
          <p:cNvGrpSpPr/>
          <p:nvPr/>
        </p:nvGrpSpPr>
        <p:grpSpPr>
          <a:xfrm>
            <a:off x="2911502" y="4092075"/>
            <a:ext cx="6486115" cy="1726062"/>
            <a:chOff x="1648306" y="1262438"/>
            <a:chExt cx="7829934" cy="2133904"/>
          </a:xfrm>
        </p:grpSpPr>
        <p:grpSp>
          <p:nvGrpSpPr>
            <p:cNvPr id="39" name="Group 38">
              <a:extLst>
                <a:ext uri="{FF2B5EF4-FFF2-40B4-BE49-F238E27FC236}">
                  <a16:creationId xmlns:a16="http://schemas.microsoft.com/office/drawing/2014/main" id="{3F88DCAA-19E3-46E2-9D01-2B14D8CF75C8}"/>
                </a:ext>
              </a:extLst>
            </p:cNvPr>
            <p:cNvGrpSpPr/>
            <p:nvPr/>
          </p:nvGrpSpPr>
          <p:grpSpPr>
            <a:xfrm>
              <a:off x="1648306" y="1262438"/>
              <a:ext cx="7829934" cy="2133904"/>
              <a:chOff x="1591156" y="1551404"/>
              <a:chExt cx="7829934" cy="2133904"/>
            </a:xfrm>
          </p:grpSpPr>
          <p:grpSp>
            <p:nvGrpSpPr>
              <p:cNvPr id="40" name="Group 39">
                <a:extLst>
                  <a:ext uri="{FF2B5EF4-FFF2-40B4-BE49-F238E27FC236}">
                    <a16:creationId xmlns:a16="http://schemas.microsoft.com/office/drawing/2014/main" id="{8A964BEE-A69F-4687-8AC8-24D443A0775D}"/>
                  </a:ext>
                </a:extLst>
              </p:cNvPr>
              <p:cNvGrpSpPr/>
              <p:nvPr/>
            </p:nvGrpSpPr>
            <p:grpSpPr>
              <a:xfrm>
                <a:off x="1591156" y="1565563"/>
                <a:ext cx="7829934" cy="2119745"/>
                <a:chOff x="1243002" y="1488354"/>
                <a:chExt cx="6032440" cy="1626924"/>
              </a:xfrm>
            </p:grpSpPr>
            <p:sp>
              <p:nvSpPr>
                <p:cNvPr id="43" name="Rectangle 42">
                  <a:extLst>
                    <a:ext uri="{FF2B5EF4-FFF2-40B4-BE49-F238E27FC236}">
                      <a16:creationId xmlns:a16="http://schemas.microsoft.com/office/drawing/2014/main" id="{2F1E870D-4667-4577-98D7-218807B02170}"/>
                    </a:ext>
                  </a:extLst>
                </p:cNvPr>
                <p:cNvSpPr/>
                <p:nvPr/>
              </p:nvSpPr>
              <p:spPr>
                <a:xfrm>
                  <a:off x="1282640" y="2039307"/>
                  <a:ext cx="5035033" cy="1075971"/>
                </a:xfrm>
                <a:prstGeom prst="rect">
                  <a:avLst/>
                </a:prstGeom>
                <a:gradFill>
                  <a:gsLst>
                    <a:gs pos="34000">
                      <a:schemeClr val="tx1">
                        <a:lumMod val="95000"/>
                        <a:lumOff val="5000"/>
                      </a:schemeClr>
                    </a:gs>
                    <a:gs pos="71000">
                      <a:schemeClr val="accent1">
                        <a:lumMod val="45000"/>
                        <a:lumOff val="55000"/>
                      </a:schemeClr>
                    </a:gs>
                    <a:gs pos="100000">
                      <a:schemeClr val="accent1">
                        <a:lumMod val="30000"/>
                        <a:lumOff val="70000"/>
                      </a:schemeClr>
                    </a:gs>
                  </a:gsLst>
                  <a:lin ang="16200000" scaled="0"/>
                </a:gradFill>
                <a:effectLst>
                  <a:softEdge rad="444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44" name="Freeform: Shape 43">
                  <a:extLst>
                    <a:ext uri="{FF2B5EF4-FFF2-40B4-BE49-F238E27FC236}">
                      <a16:creationId xmlns:a16="http://schemas.microsoft.com/office/drawing/2014/main" id="{15EA1E95-3330-4C3C-95F0-C3394DF1BA8B}"/>
                    </a:ext>
                  </a:extLst>
                </p:cNvPr>
                <p:cNvSpPr/>
                <p:nvPr/>
              </p:nvSpPr>
              <p:spPr>
                <a:xfrm rot="16200000">
                  <a:off x="3161857" y="-430501"/>
                  <a:ext cx="1004455" cy="4842165"/>
                </a:xfrm>
                <a:custGeom>
                  <a:avLst/>
                  <a:gdLst>
                    <a:gd name="connsiteX0" fmla="*/ 1004455 w 1004455"/>
                    <a:gd name="connsiteY0" fmla="*/ 502227 h 4842165"/>
                    <a:gd name="connsiteX1" fmla="*/ 1004454 w 1004455"/>
                    <a:gd name="connsiteY1" fmla="*/ 4842165 h 4842165"/>
                    <a:gd name="connsiteX2" fmla="*/ 862793 w 1004455"/>
                    <a:gd name="connsiteY2" fmla="*/ 4842165 h 4842165"/>
                    <a:gd name="connsiteX3" fmla="*/ 862793 w 1004455"/>
                    <a:gd name="connsiteY3" fmla="*/ 4073690 h 4842165"/>
                    <a:gd name="connsiteX4" fmla="*/ 778310 w 1004455"/>
                    <a:gd name="connsiteY4" fmla="*/ 3989207 h 4842165"/>
                    <a:gd name="connsiteX5" fmla="*/ 693827 w 1004455"/>
                    <a:gd name="connsiteY5" fmla="*/ 4073690 h 4842165"/>
                    <a:gd name="connsiteX6" fmla="*/ 693827 w 1004455"/>
                    <a:gd name="connsiteY6" fmla="*/ 4842165 h 4842165"/>
                    <a:gd name="connsiteX7" fmla="*/ 565437 w 1004455"/>
                    <a:gd name="connsiteY7" fmla="*/ 4842165 h 4842165"/>
                    <a:gd name="connsiteX8" fmla="*/ 565437 w 1004455"/>
                    <a:gd name="connsiteY8" fmla="*/ 3770547 h 4842165"/>
                    <a:gd name="connsiteX9" fmla="*/ 480954 w 1004455"/>
                    <a:gd name="connsiteY9" fmla="*/ 3686064 h 4842165"/>
                    <a:gd name="connsiteX10" fmla="*/ 396471 w 1004455"/>
                    <a:gd name="connsiteY10" fmla="*/ 3770547 h 4842165"/>
                    <a:gd name="connsiteX11" fmla="*/ 396471 w 1004455"/>
                    <a:gd name="connsiteY11" fmla="*/ 4842165 h 4842165"/>
                    <a:gd name="connsiteX12" fmla="*/ 268081 w 1004455"/>
                    <a:gd name="connsiteY12" fmla="*/ 4842165 h 4842165"/>
                    <a:gd name="connsiteX13" fmla="*/ 268081 w 1004455"/>
                    <a:gd name="connsiteY13" fmla="*/ 4186332 h 4842165"/>
                    <a:gd name="connsiteX14" fmla="*/ 183598 w 1004455"/>
                    <a:gd name="connsiteY14" fmla="*/ 4101849 h 4842165"/>
                    <a:gd name="connsiteX15" fmla="*/ 99115 w 1004455"/>
                    <a:gd name="connsiteY15" fmla="*/ 4186332 h 4842165"/>
                    <a:gd name="connsiteX16" fmla="*/ 99115 w 1004455"/>
                    <a:gd name="connsiteY16" fmla="*/ 4842165 h 4842165"/>
                    <a:gd name="connsiteX17" fmla="*/ 0 w 1004455"/>
                    <a:gd name="connsiteY17" fmla="*/ 4842165 h 4842165"/>
                    <a:gd name="connsiteX18" fmla="*/ 0 w 1004455"/>
                    <a:gd name="connsiteY18" fmla="*/ 502227 h 4842165"/>
                    <a:gd name="connsiteX19" fmla="*/ 502228 w 1004455"/>
                    <a:gd name="connsiteY19" fmla="*/ 0 h 4842165"/>
                    <a:gd name="connsiteX20" fmla="*/ 1004455 w 1004455"/>
                    <a:gd name="connsiteY20" fmla="*/ 502227 h 4842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04455" h="4842165">
                      <a:moveTo>
                        <a:pt x="1004455" y="502227"/>
                      </a:moveTo>
                      <a:lnTo>
                        <a:pt x="1004454" y="4842165"/>
                      </a:lnTo>
                      <a:lnTo>
                        <a:pt x="862793" y="4842165"/>
                      </a:lnTo>
                      <a:lnTo>
                        <a:pt x="862793" y="4073690"/>
                      </a:lnTo>
                      <a:cubicBezTo>
                        <a:pt x="862793" y="4027031"/>
                        <a:pt x="824969" y="3989207"/>
                        <a:pt x="778310" y="3989207"/>
                      </a:cubicBezTo>
                      <a:cubicBezTo>
                        <a:pt x="731651" y="3989207"/>
                        <a:pt x="693827" y="4027031"/>
                        <a:pt x="693827" y="4073690"/>
                      </a:cubicBezTo>
                      <a:lnTo>
                        <a:pt x="693827" y="4842165"/>
                      </a:lnTo>
                      <a:lnTo>
                        <a:pt x="565437" y="4842165"/>
                      </a:lnTo>
                      <a:lnTo>
                        <a:pt x="565437" y="3770547"/>
                      </a:lnTo>
                      <a:cubicBezTo>
                        <a:pt x="565437" y="3723888"/>
                        <a:pt x="527613" y="3686064"/>
                        <a:pt x="480954" y="3686064"/>
                      </a:cubicBezTo>
                      <a:cubicBezTo>
                        <a:pt x="434295" y="3686064"/>
                        <a:pt x="396471" y="3723888"/>
                        <a:pt x="396471" y="3770547"/>
                      </a:cubicBezTo>
                      <a:lnTo>
                        <a:pt x="396471" y="4842165"/>
                      </a:lnTo>
                      <a:lnTo>
                        <a:pt x="268081" y="4842165"/>
                      </a:lnTo>
                      <a:lnTo>
                        <a:pt x="268081" y="4186332"/>
                      </a:lnTo>
                      <a:cubicBezTo>
                        <a:pt x="268081" y="4139673"/>
                        <a:pt x="230257" y="4101849"/>
                        <a:pt x="183598" y="4101849"/>
                      </a:cubicBezTo>
                      <a:cubicBezTo>
                        <a:pt x="136939" y="4101849"/>
                        <a:pt x="99115" y="4139673"/>
                        <a:pt x="99115" y="4186332"/>
                      </a:cubicBezTo>
                      <a:lnTo>
                        <a:pt x="99115" y="4842165"/>
                      </a:lnTo>
                      <a:lnTo>
                        <a:pt x="0" y="4842165"/>
                      </a:lnTo>
                      <a:lnTo>
                        <a:pt x="0" y="502227"/>
                      </a:lnTo>
                      <a:cubicBezTo>
                        <a:pt x="0" y="224855"/>
                        <a:pt x="224856" y="0"/>
                        <a:pt x="502228" y="0"/>
                      </a:cubicBezTo>
                      <a:cubicBezTo>
                        <a:pt x="779600" y="0"/>
                        <a:pt x="1004455" y="224855"/>
                        <a:pt x="1004455" y="502227"/>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 </a:t>
                  </a:r>
                  <a:endParaRPr lang="en-KE" dirty="0"/>
                </a:p>
              </p:txBody>
            </p:sp>
            <p:sp>
              <p:nvSpPr>
                <p:cNvPr id="45" name="Rectangle: Rounded Corners 44">
                  <a:extLst>
                    <a:ext uri="{FF2B5EF4-FFF2-40B4-BE49-F238E27FC236}">
                      <a16:creationId xmlns:a16="http://schemas.microsoft.com/office/drawing/2014/main" id="{BC29197C-C246-4A1C-83C6-967D215AE160}"/>
                    </a:ext>
                  </a:extLst>
                </p:cNvPr>
                <p:cNvSpPr/>
                <p:nvPr/>
              </p:nvSpPr>
              <p:spPr>
                <a:xfrm>
                  <a:off x="6164561" y="1488354"/>
                  <a:ext cx="715617" cy="168966"/>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46" name="Rectangle: Rounded Corners 45">
                  <a:extLst>
                    <a:ext uri="{FF2B5EF4-FFF2-40B4-BE49-F238E27FC236}">
                      <a16:creationId xmlns:a16="http://schemas.microsoft.com/office/drawing/2014/main" id="{9D5253BB-646C-49C7-91A2-DFB1509E71F1}"/>
                    </a:ext>
                  </a:extLst>
                </p:cNvPr>
                <p:cNvSpPr/>
                <p:nvPr/>
              </p:nvSpPr>
              <p:spPr>
                <a:xfrm>
                  <a:off x="6201499" y="1779375"/>
                  <a:ext cx="358327" cy="168966"/>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47" name="Rectangle: Rounded Corners 46">
                  <a:extLst>
                    <a:ext uri="{FF2B5EF4-FFF2-40B4-BE49-F238E27FC236}">
                      <a16:creationId xmlns:a16="http://schemas.microsoft.com/office/drawing/2014/main" id="{4F45DB59-02AA-4038-B8F8-D6ABB948838D}"/>
                    </a:ext>
                  </a:extLst>
                </p:cNvPr>
                <p:cNvSpPr/>
                <p:nvPr/>
              </p:nvSpPr>
              <p:spPr>
                <a:xfrm>
                  <a:off x="6559825" y="2070395"/>
                  <a:ext cx="715617" cy="168967"/>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48" name="Rectangle: Rounded Corners 47">
                  <a:extLst>
                    <a:ext uri="{FF2B5EF4-FFF2-40B4-BE49-F238E27FC236}">
                      <a16:creationId xmlns:a16="http://schemas.microsoft.com/office/drawing/2014/main" id="{2E0BD250-4A54-4F5A-A1E4-5128A05908FB}"/>
                    </a:ext>
                  </a:extLst>
                </p:cNvPr>
                <p:cNvSpPr/>
                <p:nvPr/>
              </p:nvSpPr>
              <p:spPr>
                <a:xfrm>
                  <a:off x="6201499" y="2323842"/>
                  <a:ext cx="865223" cy="168967"/>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49" name="Oval 48">
                  <a:extLst>
                    <a:ext uri="{FF2B5EF4-FFF2-40B4-BE49-F238E27FC236}">
                      <a16:creationId xmlns:a16="http://schemas.microsoft.com/office/drawing/2014/main" id="{0D269BE8-CCD9-474A-9780-A2EC5FF90D6F}"/>
                    </a:ext>
                  </a:extLst>
                </p:cNvPr>
                <p:cNvSpPr/>
                <p:nvPr/>
              </p:nvSpPr>
              <p:spPr>
                <a:xfrm>
                  <a:off x="1341782" y="1572837"/>
                  <a:ext cx="834887" cy="842372"/>
                </a:xfrm>
                <a:prstGeom prst="ellipse">
                  <a:avLst/>
                </a:prstGeom>
                <a:solidFill>
                  <a:srgbClr val="9BA8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grpSp>
          <p:sp>
            <p:nvSpPr>
              <p:cNvPr id="41" name="TextBox 40">
                <a:extLst>
                  <a:ext uri="{FF2B5EF4-FFF2-40B4-BE49-F238E27FC236}">
                    <a16:creationId xmlns:a16="http://schemas.microsoft.com/office/drawing/2014/main" id="{5DBB2120-6ED9-4277-BAD8-6F6BC7730828}"/>
                  </a:ext>
                </a:extLst>
              </p:cNvPr>
              <p:cNvSpPr txBox="1"/>
              <p:nvPr/>
            </p:nvSpPr>
            <p:spPr>
              <a:xfrm>
                <a:off x="1830759" y="1849213"/>
                <a:ext cx="855587" cy="722948"/>
              </a:xfrm>
              <a:prstGeom prst="rect">
                <a:avLst/>
              </a:prstGeom>
              <a:noFill/>
            </p:spPr>
            <p:txBody>
              <a:bodyPr wrap="square" rtlCol="0">
                <a:spAutoFit/>
              </a:bodyPr>
              <a:lstStyle/>
              <a:p>
                <a:pPr algn="ctr"/>
                <a:r>
                  <a:rPr lang="en-US" sz="3200" b="1" dirty="0">
                    <a:latin typeface="Cambria Math" panose="02040503050406030204" pitchFamily="18" charset="0"/>
                    <a:ea typeface="Cambria Math" panose="02040503050406030204" pitchFamily="18" charset="0"/>
                    <a:cs typeface="Biome" panose="020B0502040204020203" pitchFamily="34" charset="0"/>
                  </a:rPr>
                  <a:t>03</a:t>
                </a:r>
                <a:endParaRPr lang="en-KE" sz="3200" b="1" dirty="0">
                  <a:latin typeface="Cambria Math" panose="02040503050406030204" pitchFamily="18" charset="0"/>
                  <a:ea typeface="Cambria Math" panose="02040503050406030204" pitchFamily="18" charset="0"/>
                  <a:cs typeface="Biome" panose="020B0502040204020203" pitchFamily="34" charset="0"/>
                </a:endParaRPr>
              </a:p>
            </p:txBody>
          </p:sp>
          <p:sp>
            <p:nvSpPr>
              <p:cNvPr id="42" name="TextBox 41">
                <a:extLst>
                  <a:ext uri="{FF2B5EF4-FFF2-40B4-BE49-F238E27FC236}">
                    <a16:creationId xmlns:a16="http://schemas.microsoft.com/office/drawing/2014/main" id="{D6729676-D366-4A97-85AE-B2161B38F6DB}"/>
                  </a:ext>
                </a:extLst>
              </p:cNvPr>
              <p:cNvSpPr txBox="1"/>
              <p:nvPr/>
            </p:nvSpPr>
            <p:spPr>
              <a:xfrm>
                <a:off x="3043397" y="1551404"/>
                <a:ext cx="3075709" cy="532941"/>
              </a:xfrm>
              <a:prstGeom prst="rect">
                <a:avLst/>
              </a:prstGeom>
              <a:noFill/>
            </p:spPr>
            <p:txBody>
              <a:bodyPr wrap="square" rtlCol="0">
                <a:spAutoFit/>
              </a:bodyPr>
              <a:lstStyle/>
              <a:p>
                <a:r>
                  <a:rPr lang="en-US" dirty="0">
                    <a:solidFill>
                      <a:schemeClr val="bg1">
                        <a:lumMod val="95000"/>
                      </a:schemeClr>
                    </a:solidFill>
                  </a:rPr>
                  <a:t>Unstructured Data</a:t>
                </a:r>
                <a:endParaRPr lang="en-KE" dirty="0">
                  <a:solidFill>
                    <a:schemeClr val="bg1">
                      <a:lumMod val="95000"/>
                    </a:schemeClr>
                  </a:solidFill>
                </a:endParaRPr>
              </a:p>
            </p:txBody>
          </p:sp>
        </p:grpSp>
        <p:sp>
          <p:nvSpPr>
            <p:cNvPr id="50" name="TextBox 49">
              <a:extLst>
                <a:ext uri="{FF2B5EF4-FFF2-40B4-BE49-F238E27FC236}">
                  <a16:creationId xmlns:a16="http://schemas.microsoft.com/office/drawing/2014/main" id="{0E3CCF0A-5552-438D-B7F9-EE5B28D69AA8}"/>
                </a:ext>
              </a:extLst>
            </p:cNvPr>
            <p:cNvSpPr txBox="1"/>
            <p:nvPr/>
          </p:nvSpPr>
          <p:spPr>
            <a:xfrm>
              <a:off x="3041822" y="1912081"/>
              <a:ext cx="3345848" cy="570749"/>
            </a:xfrm>
            <a:prstGeom prst="rect">
              <a:avLst/>
            </a:prstGeom>
            <a:noFill/>
          </p:spPr>
          <p:txBody>
            <a:bodyPr wrap="square" rtlCol="0">
              <a:spAutoFit/>
            </a:bodyPr>
            <a:lstStyle/>
            <a:p>
              <a:r>
                <a:rPr lang="en-US" sz="1200" dirty="0">
                  <a:solidFill>
                    <a:schemeClr val="bg1">
                      <a:lumMod val="95000"/>
                    </a:schemeClr>
                  </a:solidFill>
                </a:rPr>
                <a:t>Data without a schema .This entails text files data, videos, voice data, music, </a:t>
              </a:r>
              <a:endParaRPr lang="en-KE" sz="1200" dirty="0">
                <a:solidFill>
                  <a:schemeClr val="bg1">
                    <a:lumMod val="95000"/>
                  </a:schemeClr>
                </a:solidFill>
              </a:endParaRPr>
            </a:p>
          </p:txBody>
        </p:sp>
      </p:grpSp>
      <p:grpSp>
        <p:nvGrpSpPr>
          <p:cNvPr id="52" name="Group 51">
            <a:extLst>
              <a:ext uri="{FF2B5EF4-FFF2-40B4-BE49-F238E27FC236}">
                <a16:creationId xmlns:a16="http://schemas.microsoft.com/office/drawing/2014/main" id="{5977A7DA-C6D2-440B-9935-8DEF42D671EF}"/>
              </a:ext>
            </a:extLst>
          </p:cNvPr>
          <p:cNvGrpSpPr/>
          <p:nvPr/>
        </p:nvGrpSpPr>
        <p:grpSpPr>
          <a:xfrm>
            <a:off x="2839915" y="2483625"/>
            <a:ext cx="6557702" cy="1812924"/>
            <a:chOff x="1636567" y="1262438"/>
            <a:chExt cx="7841673" cy="2133904"/>
          </a:xfrm>
        </p:grpSpPr>
        <p:grpSp>
          <p:nvGrpSpPr>
            <p:cNvPr id="53" name="Group 52">
              <a:extLst>
                <a:ext uri="{FF2B5EF4-FFF2-40B4-BE49-F238E27FC236}">
                  <a16:creationId xmlns:a16="http://schemas.microsoft.com/office/drawing/2014/main" id="{526A0D14-D99D-4EF4-9A40-1F3A9CBBD6A6}"/>
                </a:ext>
              </a:extLst>
            </p:cNvPr>
            <p:cNvGrpSpPr/>
            <p:nvPr/>
          </p:nvGrpSpPr>
          <p:grpSpPr>
            <a:xfrm>
              <a:off x="1636567" y="1262438"/>
              <a:ext cx="7841673" cy="2133904"/>
              <a:chOff x="1579417" y="1551404"/>
              <a:chExt cx="7841673" cy="2133904"/>
            </a:xfrm>
          </p:grpSpPr>
          <p:grpSp>
            <p:nvGrpSpPr>
              <p:cNvPr id="55" name="Group 54">
                <a:extLst>
                  <a:ext uri="{FF2B5EF4-FFF2-40B4-BE49-F238E27FC236}">
                    <a16:creationId xmlns:a16="http://schemas.microsoft.com/office/drawing/2014/main" id="{D58E2534-6080-4B72-B71C-E36A3B402180}"/>
                  </a:ext>
                </a:extLst>
              </p:cNvPr>
              <p:cNvGrpSpPr/>
              <p:nvPr/>
            </p:nvGrpSpPr>
            <p:grpSpPr>
              <a:xfrm>
                <a:off x="1579417" y="1565563"/>
                <a:ext cx="7841673" cy="2119745"/>
                <a:chOff x="1233958" y="1488354"/>
                <a:chExt cx="6041484" cy="1626924"/>
              </a:xfrm>
            </p:grpSpPr>
            <p:sp>
              <p:nvSpPr>
                <p:cNvPr id="58" name="Rectangle 57">
                  <a:extLst>
                    <a:ext uri="{FF2B5EF4-FFF2-40B4-BE49-F238E27FC236}">
                      <a16:creationId xmlns:a16="http://schemas.microsoft.com/office/drawing/2014/main" id="{AE1051C2-9570-4C19-898C-012FCB30C940}"/>
                    </a:ext>
                  </a:extLst>
                </p:cNvPr>
                <p:cNvSpPr/>
                <p:nvPr/>
              </p:nvSpPr>
              <p:spPr>
                <a:xfrm>
                  <a:off x="1282640" y="2039307"/>
                  <a:ext cx="5035033" cy="1075971"/>
                </a:xfrm>
                <a:prstGeom prst="rect">
                  <a:avLst/>
                </a:prstGeom>
                <a:gradFill>
                  <a:gsLst>
                    <a:gs pos="34000">
                      <a:schemeClr val="tx1">
                        <a:lumMod val="95000"/>
                        <a:lumOff val="5000"/>
                      </a:schemeClr>
                    </a:gs>
                    <a:gs pos="71000">
                      <a:schemeClr val="accent1">
                        <a:lumMod val="45000"/>
                        <a:lumOff val="55000"/>
                      </a:schemeClr>
                    </a:gs>
                    <a:gs pos="100000">
                      <a:schemeClr val="accent1">
                        <a:lumMod val="30000"/>
                        <a:lumOff val="70000"/>
                      </a:schemeClr>
                    </a:gs>
                  </a:gsLst>
                  <a:lin ang="16200000" scaled="0"/>
                </a:gradFill>
                <a:effectLst>
                  <a:softEdge rad="444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59" name="Freeform: Shape 58">
                  <a:extLst>
                    <a:ext uri="{FF2B5EF4-FFF2-40B4-BE49-F238E27FC236}">
                      <a16:creationId xmlns:a16="http://schemas.microsoft.com/office/drawing/2014/main" id="{3609EF67-74A0-4EDF-A55A-BE2A702B47CF}"/>
                    </a:ext>
                  </a:extLst>
                </p:cNvPr>
                <p:cNvSpPr/>
                <p:nvPr/>
              </p:nvSpPr>
              <p:spPr>
                <a:xfrm rot="16200000">
                  <a:off x="3152813" y="-430500"/>
                  <a:ext cx="1004455" cy="4842165"/>
                </a:xfrm>
                <a:custGeom>
                  <a:avLst/>
                  <a:gdLst>
                    <a:gd name="connsiteX0" fmla="*/ 1004455 w 1004455"/>
                    <a:gd name="connsiteY0" fmla="*/ 502227 h 4842165"/>
                    <a:gd name="connsiteX1" fmla="*/ 1004454 w 1004455"/>
                    <a:gd name="connsiteY1" fmla="*/ 4842165 h 4842165"/>
                    <a:gd name="connsiteX2" fmla="*/ 862793 w 1004455"/>
                    <a:gd name="connsiteY2" fmla="*/ 4842165 h 4842165"/>
                    <a:gd name="connsiteX3" fmla="*/ 862793 w 1004455"/>
                    <a:gd name="connsiteY3" fmla="*/ 4073690 h 4842165"/>
                    <a:gd name="connsiteX4" fmla="*/ 778310 w 1004455"/>
                    <a:gd name="connsiteY4" fmla="*/ 3989207 h 4842165"/>
                    <a:gd name="connsiteX5" fmla="*/ 693827 w 1004455"/>
                    <a:gd name="connsiteY5" fmla="*/ 4073690 h 4842165"/>
                    <a:gd name="connsiteX6" fmla="*/ 693827 w 1004455"/>
                    <a:gd name="connsiteY6" fmla="*/ 4842165 h 4842165"/>
                    <a:gd name="connsiteX7" fmla="*/ 565437 w 1004455"/>
                    <a:gd name="connsiteY7" fmla="*/ 4842165 h 4842165"/>
                    <a:gd name="connsiteX8" fmla="*/ 565437 w 1004455"/>
                    <a:gd name="connsiteY8" fmla="*/ 3770547 h 4842165"/>
                    <a:gd name="connsiteX9" fmla="*/ 480954 w 1004455"/>
                    <a:gd name="connsiteY9" fmla="*/ 3686064 h 4842165"/>
                    <a:gd name="connsiteX10" fmla="*/ 396471 w 1004455"/>
                    <a:gd name="connsiteY10" fmla="*/ 3770547 h 4842165"/>
                    <a:gd name="connsiteX11" fmla="*/ 396471 w 1004455"/>
                    <a:gd name="connsiteY11" fmla="*/ 4842165 h 4842165"/>
                    <a:gd name="connsiteX12" fmla="*/ 268081 w 1004455"/>
                    <a:gd name="connsiteY12" fmla="*/ 4842165 h 4842165"/>
                    <a:gd name="connsiteX13" fmla="*/ 268081 w 1004455"/>
                    <a:gd name="connsiteY13" fmla="*/ 4186332 h 4842165"/>
                    <a:gd name="connsiteX14" fmla="*/ 183598 w 1004455"/>
                    <a:gd name="connsiteY14" fmla="*/ 4101849 h 4842165"/>
                    <a:gd name="connsiteX15" fmla="*/ 99115 w 1004455"/>
                    <a:gd name="connsiteY15" fmla="*/ 4186332 h 4842165"/>
                    <a:gd name="connsiteX16" fmla="*/ 99115 w 1004455"/>
                    <a:gd name="connsiteY16" fmla="*/ 4842165 h 4842165"/>
                    <a:gd name="connsiteX17" fmla="*/ 0 w 1004455"/>
                    <a:gd name="connsiteY17" fmla="*/ 4842165 h 4842165"/>
                    <a:gd name="connsiteX18" fmla="*/ 0 w 1004455"/>
                    <a:gd name="connsiteY18" fmla="*/ 502227 h 4842165"/>
                    <a:gd name="connsiteX19" fmla="*/ 502228 w 1004455"/>
                    <a:gd name="connsiteY19" fmla="*/ 0 h 4842165"/>
                    <a:gd name="connsiteX20" fmla="*/ 1004455 w 1004455"/>
                    <a:gd name="connsiteY20" fmla="*/ 502227 h 4842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04455" h="4842165">
                      <a:moveTo>
                        <a:pt x="1004455" y="502227"/>
                      </a:moveTo>
                      <a:lnTo>
                        <a:pt x="1004454" y="4842165"/>
                      </a:lnTo>
                      <a:lnTo>
                        <a:pt x="862793" y="4842165"/>
                      </a:lnTo>
                      <a:lnTo>
                        <a:pt x="862793" y="4073690"/>
                      </a:lnTo>
                      <a:cubicBezTo>
                        <a:pt x="862793" y="4027031"/>
                        <a:pt x="824969" y="3989207"/>
                        <a:pt x="778310" y="3989207"/>
                      </a:cubicBezTo>
                      <a:cubicBezTo>
                        <a:pt x="731651" y="3989207"/>
                        <a:pt x="693827" y="4027031"/>
                        <a:pt x="693827" y="4073690"/>
                      </a:cubicBezTo>
                      <a:lnTo>
                        <a:pt x="693827" y="4842165"/>
                      </a:lnTo>
                      <a:lnTo>
                        <a:pt x="565437" y="4842165"/>
                      </a:lnTo>
                      <a:lnTo>
                        <a:pt x="565437" y="3770547"/>
                      </a:lnTo>
                      <a:cubicBezTo>
                        <a:pt x="565437" y="3723888"/>
                        <a:pt x="527613" y="3686064"/>
                        <a:pt x="480954" y="3686064"/>
                      </a:cubicBezTo>
                      <a:cubicBezTo>
                        <a:pt x="434295" y="3686064"/>
                        <a:pt x="396471" y="3723888"/>
                        <a:pt x="396471" y="3770547"/>
                      </a:cubicBezTo>
                      <a:lnTo>
                        <a:pt x="396471" y="4842165"/>
                      </a:lnTo>
                      <a:lnTo>
                        <a:pt x="268081" y="4842165"/>
                      </a:lnTo>
                      <a:lnTo>
                        <a:pt x="268081" y="4186332"/>
                      </a:lnTo>
                      <a:cubicBezTo>
                        <a:pt x="268081" y="4139673"/>
                        <a:pt x="230257" y="4101849"/>
                        <a:pt x="183598" y="4101849"/>
                      </a:cubicBezTo>
                      <a:cubicBezTo>
                        <a:pt x="136939" y="4101849"/>
                        <a:pt x="99115" y="4139673"/>
                        <a:pt x="99115" y="4186332"/>
                      </a:cubicBezTo>
                      <a:lnTo>
                        <a:pt x="99115" y="4842165"/>
                      </a:lnTo>
                      <a:lnTo>
                        <a:pt x="0" y="4842165"/>
                      </a:lnTo>
                      <a:lnTo>
                        <a:pt x="0" y="502227"/>
                      </a:lnTo>
                      <a:cubicBezTo>
                        <a:pt x="0" y="224855"/>
                        <a:pt x="224856" y="0"/>
                        <a:pt x="502228" y="0"/>
                      </a:cubicBezTo>
                      <a:cubicBezTo>
                        <a:pt x="779600" y="0"/>
                        <a:pt x="1004455" y="224855"/>
                        <a:pt x="1004455" y="502227"/>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 </a:t>
                  </a:r>
                  <a:endParaRPr lang="en-KE" dirty="0"/>
                </a:p>
              </p:txBody>
            </p:sp>
            <p:sp>
              <p:nvSpPr>
                <p:cNvPr id="60" name="Rectangle: Rounded Corners 59">
                  <a:extLst>
                    <a:ext uri="{FF2B5EF4-FFF2-40B4-BE49-F238E27FC236}">
                      <a16:creationId xmlns:a16="http://schemas.microsoft.com/office/drawing/2014/main" id="{BF7F8209-181A-4136-A1AA-F8D3A2F2B88B}"/>
                    </a:ext>
                  </a:extLst>
                </p:cNvPr>
                <p:cNvSpPr/>
                <p:nvPr/>
              </p:nvSpPr>
              <p:spPr>
                <a:xfrm>
                  <a:off x="6164561" y="1488354"/>
                  <a:ext cx="715617" cy="168966"/>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61" name="Rectangle: Rounded Corners 60">
                  <a:extLst>
                    <a:ext uri="{FF2B5EF4-FFF2-40B4-BE49-F238E27FC236}">
                      <a16:creationId xmlns:a16="http://schemas.microsoft.com/office/drawing/2014/main" id="{80933D55-2925-48CE-B549-C04A391FD32F}"/>
                    </a:ext>
                  </a:extLst>
                </p:cNvPr>
                <p:cNvSpPr/>
                <p:nvPr/>
              </p:nvSpPr>
              <p:spPr>
                <a:xfrm>
                  <a:off x="6201499" y="1779375"/>
                  <a:ext cx="358327" cy="168966"/>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62" name="Rectangle: Rounded Corners 61">
                  <a:extLst>
                    <a:ext uri="{FF2B5EF4-FFF2-40B4-BE49-F238E27FC236}">
                      <a16:creationId xmlns:a16="http://schemas.microsoft.com/office/drawing/2014/main" id="{DB45FE1D-E210-4381-B4DA-C13459980F7D}"/>
                    </a:ext>
                  </a:extLst>
                </p:cNvPr>
                <p:cNvSpPr/>
                <p:nvPr/>
              </p:nvSpPr>
              <p:spPr>
                <a:xfrm>
                  <a:off x="6559825" y="2070395"/>
                  <a:ext cx="715617" cy="168967"/>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63" name="Rectangle: Rounded Corners 62">
                  <a:extLst>
                    <a:ext uri="{FF2B5EF4-FFF2-40B4-BE49-F238E27FC236}">
                      <a16:creationId xmlns:a16="http://schemas.microsoft.com/office/drawing/2014/main" id="{18C9ABDD-EEBA-4D67-A6C7-865D7BAAAA9E}"/>
                    </a:ext>
                  </a:extLst>
                </p:cNvPr>
                <p:cNvSpPr/>
                <p:nvPr/>
              </p:nvSpPr>
              <p:spPr>
                <a:xfrm>
                  <a:off x="6201499" y="2323842"/>
                  <a:ext cx="865223" cy="168967"/>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64" name="Oval 63">
                  <a:extLst>
                    <a:ext uri="{FF2B5EF4-FFF2-40B4-BE49-F238E27FC236}">
                      <a16:creationId xmlns:a16="http://schemas.microsoft.com/office/drawing/2014/main" id="{D2C2ADC1-4555-49F8-99C9-5A62B9469D17}"/>
                    </a:ext>
                  </a:extLst>
                </p:cNvPr>
                <p:cNvSpPr/>
                <p:nvPr/>
              </p:nvSpPr>
              <p:spPr>
                <a:xfrm>
                  <a:off x="1341782" y="1572837"/>
                  <a:ext cx="834887" cy="842372"/>
                </a:xfrm>
                <a:prstGeom prst="ellipse">
                  <a:avLst/>
                </a:prstGeom>
                <a:solidFill>
                  <a:srgbClr val="9BA8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grpSp>
          <p:sp>
            <p:nvSpPr>
              <p:cNvPr id="56" name="TextBox 55">
                <a:extLst>
                  <a:ext uri="{FF2B5EF4-FFF2-40B4-BE49-F238E27FC236}">
                    <a16:creationId xmlns:a16="http://schemas.microsoft.com/office/drawing/2014/main" id="{3E6528E8-841D-4A3A-A342-A61CEC75CCDC}"/>
                  </a:ext>
                </a:extLst>
              </p:cNvPr>
              <p:cNvSpPr txBox="1"/>
              <p:nvPr/>
            </p:nvSpPr>
            <p:spPr>
              <a:xfrm>
                <a:off x="1817957" y="1883455"/>
                <a:ext cx="855587" cy="688310"/>
              </a:xfrm>
              <a:prstGeom prst="rect">
                <a:avLst/>
              </a:prstGeom>
              <a:noFill/>
            </p:spPr>
            <p:txBody>
              <a:bodyPr wrap="square" rtlCol="0">
                <a:spAutoFit/>
              </a:bodyPr>
              <a:lstStyle/>
              <a:p>
                <a:pPr algn="ctr"/>
                <a:r>
                  <a:rPr lang="en-US" sz="3200" b="1" dirty="0">
                    <a:latin typeface="Cambria Math" panose="02040503050406030204" pitchFamily="18" charset="0"/>
                    <a:ea typeface="Cambria Math" panose="02040503050406030204" pitchFamily="18" charset="0"/>
                    <a:cs typeface="Biome" panose="020B0502040204020203" pitchFamily="34" charset="0"/>
                  </a:rPr>
                  <a:t>02</a:t>
                </a:r>
                <a:endParaRPr lang="en-KE" sz="3200" b="1" dirty="0">
                  <a:latin typeface="Cambria Math" panose="02040503050406030204" pitchFamily="18" charset="0"/>
                  <a:ea typeface="Cambria Math" panose="02040503050406030204" pitchFamily="18" charset="0"/>
                  <a:cs typeface="Biome" panose="020B0502040204020203" pitchFamily="34" charset="0"/>
                </a:endParaRPr>
              </a:p>
            </p:txBody>
          </p:sp>
          <p:sp>
            <p:nvSpPr>
              <p:cNvPr id="57" name="TextBox 56">
                <a:extLst>
                  <a:ext uri="{FF2B5EF4-FFF2-40B4-BE49-F238E27FC236}">
                    <a16:creationId xmlns:a16="http://schemas.microsoft.com/office/drawing/2014/main" id="{027978CC-BF95-4BF9-BDE9-36B8F354B94F}"/>
                  </a:ext>
                </a:extLst>
              </p:cNvPr>
              <p:cNvSpPr txBox="1"/>
              <p:nvPr/>
            </p:nvSpPr>
            <p:spPr>
              <a:xfrm>
                <a:off x="3043395" y="1551404"/>
                <a:ext cx="3601430" cy="434723"/>
              </a:xfrm>
              <a:prstGeom prst="rect">
                <a:avLst/>
              </a:prstGeom>
              <a:noFill/>
            </p:spPr>
            <p:txBody>
              <a:bodyPr wrap="square" rtlCol="0">
                <a:spAutoFit/>
              </a:bodyPr>
              <a:lstStyle/>
              <a:p>
                <a:r>
                  <a:rPr lang="en-US" dirty="0">
                    <a:solidFill>
                      <a:schemeClr val="bg1">
                        <a:lumMod val="95000"/>
                      </a:schemeClr>
                    </a:solidFill>
                  </a:rPr>
                  <a:t>Semi- structured Data</a:t>
                </a:r>
                <a:endParaRPr lang="en-KE" dirty="0">
                  <a:solidFill>
                    <a:schemeClr val="bg1">
                      <a:lumMod val="95000"/>
                    </a:schemeClr>
                  </a:solidFill>
                </a:endParaRPr>
              </a:p>
            </p:txBody>
          </p:sp>
        </p:grpSp>
        <p:sp>
          <p:nvSpPr>
            <p:cNvPr id="54" name="TextBox 53">
              <a:extLst>
                <a:ext uri="{FF2B5EF4-FFF2-40B4-BE49-F238E27FC236}">
                  <a16:creationId xmlns:a16="http://schemas.microsoft.com/office/drawing/2014/main" id="{CE4D3916-D853-47D2-B042-BB00F2A87A93}"/>
                </a:ext>
              </a:extLst>
            </p:cNvPr>
            <p:cNvSpPr txBox="1"/>
            <p:nvPr/>
          </p:nvSpPr>
          <p:spPr>
            <a:xfrm>
              <a:off x="3041822" y="1912081"/>
              <a:ext cx="3345848" cy="543403"/>
            </a:xfrm>
            <a:prstGeom prst="rect">
              <a:avLst/>
            </a:prstGeom>
            <a:noFill/>
          </p:spPr>
          <p:txBody>
            <a:bodyPr wrap="square" rtlCol="0">
              <a:spAutoFit/>
            </a:bodyPr>
            <a:lstStyle/>
            <a:p>
              <a:r>
                <a:rPr lang="en-US" sz="1200" dirty="0">
                  <a:solidFill>
                    <a:schemeClr val="bg1">
                      <a:lumMod val="95000"/>
                    </a:schemeClr>
                  </a:solidFill>
                </a:rPr>
                <a:t>Data found in CSV, DF. Have a structure but not all operations of the data. </a:t>
              </a:r>
              <a:endParaRPr lang="en-KE" sz="1200" dirty="0">
                <a:solidFill>
                  <a:schemeClr val="bg1">
                    <a:lumMod val="95000"/>
                  </a:schemeClr>
                </a:solidFill>
              </a:endParaRPr>
            </a:p>
          </p:txBody>
        </p:sp>
      </p:grpSp>
      <p:pic>
        <p:nvPicPr>
          <p:cNvPr id="4" name="Graphic 3" descr="Business Growth with solid fill">
            <a:extLst>
              <a:ext uri="{FF2B5EF4-FFF2-40B4-BE49-F238E27FC236}">
                <a16:creationId xmlns:a16="http://schemas.microsoft.com/office/drawing/2014/main" id="{322AD07B-D597-419F-ABC1-7FC22893F1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41196" y="91746"/>
            <a:ext cx="576509" cy="568678"/>
          </a:xfrm>
          <a:prstGeom prst="rect">
            <a:avLst/>
          </a:prstGeom>
        </p:spPr>
      </p:pic>
    </p:spTree>
    <p:extLst>
      <p:ext uri="{BB962C8B-B14F-4D97-AF65-F5344CB8AC3E}">
        <p14:creationId xmlns:p14="http://schemas.microsoft.com/office/powerpoint/2010/main" val="4157905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BA8B7"/>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7A8368-2E48-4F63-BCC0-6ADC0440A777}"/>
              </a:ext>
            </a:extLst>
          </p:cNvPr>
          <p:cNvSpPr txBox="1"/>
          <p:nvPr/>
        </p:nvSpPr>
        <p:spPr>
          <a:xfrm>
            <a:off x="2283669" y="680424"/>
            <a:ext cx="7269855" cy="523220"/>
          </a:xfrm>
          <a:prstGeom prst="rect">
            <a:avLst/>
          </a:prstGeom>
          <a:noFill/>
        </p:spPr>
        <p:txBody>
          <a:bodyPr wrap="square" rtlCol="0">
            <a:spAutoFit/>
          </a:bodyPr>
          <a:lstStyle/>
          <a:p>
            <a:pPr algn="ctr"/>
            <a:r>
              <a:rPr lang="en-US" sz="2800" dirty="0"/>
              <a:t>TRADITIONAL DATA COLLECTION METHODS</a:t>
            </a:r>
            <a:endParaRPr lang="en-KE" sz="2800" dirty="0"/>
          </a:p>
        </p:txBody>
      </p:sp>
      <p:sp>
        <p:nvSpPr>
          <p:cNvPr id="26" name="Freeform: Shape 25">
            <a:extLst>
              <a:ext uri="{FF2B5EF4-FFF2-40B4-BE49-F238E27FC236}">
                <a16:creationId xmlns:a16="http://schemas.microsoft.com/office/drawing/2014/main" id="{3CCA7F02-A2C8-4361-9DDD-1E4F5744E954}"/>
              </a:ext>
            </a:extLst>
          </p:cNvPr>
          <p:cNvSpPr/>
          <p:nvPr/>
        </p:nvSpPr>
        <p:spPr>
          <a:xfrm>
            <a:off x="6204197" y="1723624"/>
            <a:ext cx="1345353" cy="799233"/>
          </a:xfrm>
          <a:custGeom>
            <a:avLst/>
            <a:gdLst>
              <a:gd name="connsiteX0" fmla="*/ 329783 w 1345353"/>
              <a:gd name="connsiteY0" fmla="*/ 0 h 799233"/>
              <a:gd name="connsiteX1" fmla="*/ 478633 w 1345353"/>
              <a:gd name="connsiteY1" fmla="*/ 53266 h 799233"/>
              <a:gd name="connsiteX2" fmla="*/ 1285486 w 1345353"/>
              <a:gd name="connsiteY2" fmla="*/ 702885 h 799233"/>
              <a:gd name="connsiteX3" fmla="*/ 1345353 w 1345353"/>
              <a:gd name="connsiteY3" fmla="*/ 799233 h 799233"/>
              <a:gd name="connsiteX4" fmla="*/ 403021 w 1345353"/>
              <a:gd name="connsiteY4" fmla="*/ 799233 h 799233"/>
              <a:gd name="connsiteX5" fmla="*/ 8188 w 1345353"/>
              <a:gd name="connsiteY5" fmla="*/ 477435 h 799233"/>
              <a:gd name="connsiteX6" fmla="*/ 0 w 1345353"/>
              <a:gd name="connsiteY6" fmla="*/ 396212 h 799233"/>
              <a:gd name="connsiteX7" fmla="*/ 8188 w 1345353"/>
              <a:gd name="connsiteY7" fmla="*/ 314990 h 799233"/>
              <a:gd name="connsiteX8" fmla="*/ 264449 w 1345353"/>
              <a:gd name="connsiteY8" fmla="*/ 17647 h 799233"/>
              <a:gd name="connsiteX9" fmla="*/ 329783 w 1345353"/>
              <a:gd name="connsiteY9" fmla="*/ 0 h 799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45353" h="799233">
                <a:moveTo>
                  <a:pt x="329783" y="0"/>
                </a:moveTo>
                <a:lnTo>
                  <a:pt x="478633" y="53266"/>
                </a:lnTo>
                <a:cubicBezTo>
                  <a:pt x="807737" y="189363"/>
                  <a:pt x="1087749" y="416718"/>
                  <a:pt x="1285486" y="702885"/>
                </a:cubicBezTo>
                <a:lnTo>
                  <a:pt x="1345353" y="799233"/>
                </a:lnTo>
                <a:lnTo>
                  <a:pt x="403021" y="799233"/>
                </a:lnTo>
                <a:cubicBezTo>
                  <a:pt x="208262" y="799233"/>
                  <a:pt x="45768" y="661084"/>
                  <a:pt x="8188" y="477435"/>
                </a:cubicBezTo>
                <a:lnTo>
                  <a:pt x="0" y="396212"/>
                </a:lnTo>
                <a:lnTo>
                  <a:pt x="8188" y="314990"/>
                </a:lnTo>
                <a:cubicBezTo>
                  <a:pt x="36373" y="177253"/>
                  <a:pt x="134822" y="65110"/>
                  <a:pt x="264449" y="17647"/>
                </a:cubicBezTo>
                <a:lnTo>
                  <a:pt x="329783" y="0"/>
                </a:lnTo>
                <a:close/>
              </a:path>
            </a:pathLst>
          </a:custGeom>
          <a:solidFill>
            <a:schemeClr val="accent3">
              <a:lumMod val="75000"/>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5" name="Freeform: Shape 24">
            <a:extLst>
              <a:ext uri="{FF2B5EF4-FFF2-40B4-BE49-F238E27FC236}">
                <a16:creationId xmlns:a16="http://schemas.microsoft.com/office/drawing/2014/main" id="{F134273C-BD6D-4BB7-AA22-F15A7712F358}"/>
              </a:ext>
            </a:extLst>
          </p:cNvPr>
          <p:cNvSpPr/>
          <p:nvPr/>
        </p:nvSpPr>
        <p:spPr>
          <a:xfrm>
            <a:off x="4388451" y="1724073"/>
            <a:ext cx="1345353" cy="798785"/>
          </a:xfrm>
          <a:custGeom>
            <a:avLst/>
            <a:gdLst>
              <a:gd name="connsiteX0" fmla="*/ 1014316 w 1345353"/>
              <a:gd name="connsiteY0" fmla="*/ 0 h 798785"/>
              <a:gd name="connsiteX1" fmla="*/ 1023555 w 1345353"/>
              <a:gd name="connsiteY1" fmla="*/ 931 h 798785"/>
              <a:gd name="connsiteX2" fmla="*/ 1345353 w 1345353"/>
              <a:gd name="connsiteY2" fmla="*/ 395764 h 798785"/>
              <a:gd name="connsiteX3" fmla="*/ 1345352 w 1345353"/>
              <a:gd name="connsiteY3" fmla="*/ 395764 h 798785"/>
              <a:gd name="connsiteX4" fmla="*/ 942331 w 1345353"/>
              <a:gd name="connsiteY4" fmla="*/ 798785 h 798785"/>
              <a:gd name="connsiteX5" fmla="*/ 0 w 1345353"/>
              <a:gd name="connsiteY5" fmla="*/ 798784 h 798785"/>
              <a:gd name="connsiteX6" fmla="*/ 59868 w 1345353"/>
              <a:gd name="connsiteY6" fmla="*/ 702436 h 798785"/>
              <a:gd name="connsiteX7" fmla="*/ 866721 w 1345353"/>
              <a:gd name="connsiteY7" fmla="*/ 52817 h 798785"/>
              <a:gd name="connsiteX8" fmla="*/ 1014316 w 1345353"/>
              <a:gd name="connsiteY8" fmla="*/ 0 h 798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5353" h="798785">
                <a:moveTo>
                  <a:pt x="1014316" y="0"/>
                </a:moveTo>
                <a:lnTo>
                  <a:pt x="1023555" y="931"/>
                </a:lnTo>
                <a:cubicBezTo>
                  <a:pt x="1207204" y="38511"/>
                  <a:pt x="1345353" y="201005"/>
                  <a:pt x="1345353" y="395764"/>
                </a:cubicBezTo>
                <a:lnTo>
                  <a:pt x="1345352" y="395764"/>
                </a:lnTo>
                <a:cubicBezTo>
                  <a:pt x="1345352" y="618346"/>
                  <a:pt x="1164913" y="798785"/>
                  <a:pt x="942331" y="798785"/>
                </a:cubicBezTo>
                <a:lnTo>
                  <a:pt x="0" y="798784"/>
                </a:lnTo>
                <a:lnTo>
                  <a:pt x="59868" y="702436"/>
                </a:lnTo>
                <a:cubicBezTo>
                  <a:pt x="257605" y="416269"/>
                  <a:pt x="537617" y="188914"/>
                  <a:pt x="866721" y="52817"/>
                </a:cubicBezTo>
                <a:lnTo>
                  <a:pt x="1014316" y="0"/>
                </a:lnTo>
                <a:close/>
              </a:path>
            </a:pathLst>
          </a:custGeom>
          <a:solidFill>
            <a:srgbClr val="00B0F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3" name="Freeform: Shape 22">
            <a:extLst>
              <a:ext uri="{FF2B5EF4-FFF2-40B4-BE49-F238E27FC236}">
                <a16:creationId xmlns:a16="http://schemas.microsoft.com/office/drawing/2014/main" id="{D5FCBF41-422C-49D3-B9CD-5344ADCEBC33}"/>
              </a:ext>
            </a:extLst>
          </p:cNvPr>
          <p:cNvSpPr/>
          <p:nvPr/>
        </p:nvSpPr>
        <p:spPr>
          <a:xfrm>
            <a:off x="4356631" y="4283934"/>
            <a:ext cx="1382252" cy="806042"/>
          </a:xfrm>
          <a:custGeom>
            <a:avLst/>
            <a:gdLst>
              <a:gd name="connsiteX0" fmla="*/ 0 w 1382252"/>
              <a:gd name="connsiteY0" fmla="*/ 0 h 806042"/>
              <a:gd name="connsiteX1" fmla="*/ 979231 w 1382252"/>
              <a:gd name="connsiteY1" fmla="*/ 0 h 806042"/>
              <a:gd name="connsiteX2" fmla="*/ 1382252 w 1382252"/>
              <a:gd name="connsiteY2" fmla="*/ 403021 h 806042"/>
              <a:gd name="connsiteX3" fmla="*/ 1382251 w 1382252"/>
              <a:gd name="connsiteY3" fmla="*/ 403021 h 806042"/>
              <a:gd name="connsiteX4" fmla="*/ 979230 w 1382252"/>
              <a:gd name="connsiteY4" fmla="*/ 806042 h 806042"/>
              <a:gd name="connsiteX5" fmla="*/ 923313 w 1382252"/>
              <a:gd name="connsiteY5" fmla="*/ 806042 h 806042"/>
              <a:gd name="connsiteX6" fmla="*/ 898540 w 1382252"/>
              <a:gd name="connsiteY6" fmla="*/ 797177 h 806042"/>
              <a:gd name="connsiteX7" fmla="*/ 91687 w 1382252"/>
              <a:gd name="connsiteY7" fmla="*/ 147558 h 806042"/>
              <a:gd name="connsiteX8" fmla="*/ 0 w 1382252"/>
              <a:gd name="connsiteY8" fmla="*/ 0 h 806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2252" h="806042">
                <a:moveTo>
                  <a:pt x="0" y="0"/>
                </a:moveTo>
                <a:lnTo>
                  <a:pt x="979231" y="0"/>
                </a:lnTo>
                <a:cubicBezTo>
                  <a:pt x="1201813" y="0"/>
                  <a:pt x="1382252" y="180439"/>
                  <a:pt x="1382252" y="403021"/>
                </a:cubicBezTo>
                <a:lnTo>
                  <a:pt x="1382251" y="403021"/>
                </a:lnTo>
                <a:cubicBezTo>
                  <a:pt x="1382251" y="625603"/>
                  <a:pt x="1201812" y="806042"/>
                  <a:pt x="979230" y="806042"/>
                </a:cubicBezTo>
                <a:lnTo>
                  <a:pt x="923313" y="806042"/>
                </a:lnTo>
                <a:lnTo>
                  <a:pt x="898540" y="797177"/>
                </a:lnTo>
                <a:cubicBezTo>
                  <a:pt x="569436" y="661080"/>
                  <a:pt x="289424" y="433725"/>
                  <a:pt x="91687" y="147558"/>
                </a:cubicBezTo>
                <a:lnTo>
                  <a:pt x="0" y="0"/>
                </a:lnTo>
                <a:close/>
              </a:path>
            </a:pathLst>
          </a:custGeom>
          <a:solidFill>
            <a:srgbClr val="7030A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2" name="Freeform: Shape 21">
            <a:extLst>
              <a:ext uri="{FF2B5EF4-FFF2-40B4-BE49-F238E27FC236}">
                <a16:creationId xmlns:a16="http://schemas.microsoft.com/office/drawing/2014/main" id="{74B92FFF-C396-49E1-9750-DC6840823EC5}"/>
              </a:ext>
            </a:extLst>
          </p:cNvPr>
          <p:cNvSpPr/>
          <p:nvPr/>
        </p:nvSpPr>
        <p:spPr>
          <a:xfrm>
            <a:off x="6266815" y="4283934"/>
            <a:ext cx="1314555" cy="805208"/>
          </a:xfrm>
          <a:custGeom>
            <a:avLst/>
            <a:gdLst>
              <a:gd name="connsiteX0" fmla="*/ 403021 w 1314555"/>
              <a:gd name="connsiteY0" fmla="*/ 0 h 805208"/>
              <a:gd name="connsiteX1" fmla="*/ 1314555 w 1314555"/>
              <a:gd name="connsiteY1" fmla="*/ 0 h 805208"/>
              <a:gd name="connsiteX2" fmla="*/ 1222868 w 1314555"/>
              <a:gd name="connsiteY2" fmla="*/ 147558 h 805208"/>
              <a:gd name="connsiteX3" fmla="*/ 416015 w 1314555"/>
              <a:gd name="connsiteY3" fmla="*/ 797177 h 805208"/>
              <a:gd name="connsiteX4" fmla="*/ 393575 w 1314555"/>
              <a:gd name="connsiteY4" fmla="*/ 805208 h 805208"/>
              <a:gd name="connsiteX5" fmla="*/ 331680 w 1314555"/>
              <a:gd name="connsiteY5" fmla="*/ 799746 h 805208"/>
              <a:gd name="connsiteX6" fmla="*/ 8188 w 1314555"/>
              <a:gd name="connsiteY6" fmla="*/ 484243 h 805208"/>
              <a:gd name="connsiteX7" fmla="*/ 0 w 1314555"/>
              <a:gd name="connsiteY7" fmla="*/ 403021 h 805208"/>
              <a:gd name="connsiteX8" fmla="*/ 8188 w 1314555"/>
              <a:gd name="connsiteY8" fmla="*/ 321798 h 805208"/>
              <a:gd name="connsiteX9" fmla="*/ 403021 w 1314555"/>
              <a:gd name="connsiteY9" fmla="*/ 0 h 80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4555" h="805208">
                <a:moveTo>
                  <a:pt x="403021" y="0"/>
                </a:moveTo>
                <a:lnTo>
                  <a:pt x="1314555" y="0"/>
                </a:lnTo>
                <a:lnTo>
                  <a:pt x="1222868" y="147558"/>
                </a:lnTo>
                <a:cubicBezTo>
                  <a:pt x="1025131" y="433725"/>
                  <a:pt x="745119" y="661080"/>
                  <a:pt x="416015" y="797177"/>
                </a:cubicBezTo>
                <a:lnTo>
                  <a:pt x="393575" y="805208"/>
                </a:lnTo>
                <a:lnTo>
                  <a:pt x="331680" y="799746"/>
                </a:lnTo>
                <a:cubicBezTo>
                  <a:pt x="169591" y="770793"/>
                  <a:pt x="41071" y="644937"/>
                  <a:pt x="8188" y="484243"/>
                </a:cubicBezTo>
                <a:lnTo>
                  <a:pt x="0" y="403021"/>
                </a:lnTo>
                <a:lnTo>
                  <a:pt x="8188" y="321798"/>
                </a:lnTo>
                <a:cubicBezTo>
                  <a:pt x="45768" y="138149"/>
                  <a:pt x="208262" y="0"/>
                  <a:pt x="403021" y="0"/>
                </a:cubicBezTo>
                <a:close/>
              </a:path>
            </a:pathLst>
          </a:custGeom>
          <a:solidFill>
            <a:schemeClr val="accent4">
              <a:lumMod val="50000"/>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0" name="Freeform: Shape 19">
            <a:extLst>
              <a:ext uri="{FF2B5EF4-FFF2-40B4-BE49-F238E27FC236}">
                <a16:creationId xmlns:a16="http://schemas.microsoft.com/office/drawing/2014/main" id="{D13ECDF6-A91D-4442-A150-A462BFCB8362}"/>
              </a:ext>
            </a:extLst>
          </p:cNvPr>
          <p:cNvSpPr/>
          <p:nvPr/>
        </p:nvSpPr>
        <p:spPr>
          <a:xfrm>
            <a:off x="2788674" y="1716816"/>
            <a:ext cx="2614093" cy="806041"/>
          </a:xfrm>
          <a:custGeom>
            <a:avLst/>
            <a:gdLst>
              <a:gd name="connsiteX0" fmla="*/ 403021 w 2614093"/>
              <a:gd name="connsiteY0" fmla="*/ 0 h 806041"/>
              <a:gd name="connsiteX1" fmla="*/ 2542109 w 2614093"/>
              <a:gd name="connsiteY1" fmla="*/ 0 h 806041"/>
              <a:gd name="connsiteX2" fmla="*/ 2614093 w 2614093"/>
              <a:gd name="connsiteY2" fmla="*/ 7257 h 806041"/>
              <a:gd name="connsiteX3" fmla="*/ 2466498 w 2614093"/>
              <a:gd name="connsiteY3" fmla="*/ 60074 h 806041"/>
              <a:gd name="connsiteX4" fmla="*/ 1659645 w 2614093"/>
              <a:gd name="connsiteY4" fmla="*/ 709693 h 806041"/>
              <a:gd name="connsiteX5" fmla="*/ 1599777 w 2614093"/>
              <a:gd name="connsiteY5" fmla="*/ 806041 h 806041"/>
              <a:gd name="connsiteX6" fmla="*/ 403021 w 2614093"/>
              <a:gd name="connsiteY6" fmla="*/ 806041 h 806041"/>
              <a:gd name="connsiteX7" fmla="*/ 8188 w 2614093"/>
              <a:gd name="connsiteY7" fmla="*/ 484243 h 806041"/>
              <a:gd name="connsiteX8" fmla="*/ 0 w 2614093"/>
              <a:gd name="connsiteY8" fmla="*/ 403020 h 806041"/>
              <a:gd name="connsiteX9" fmla="*/ 8188 w 2614093"/>
              <a:gd name="connsiteY9" fmla="*/ 321798 h 806041"/>
              <a:gd name="connsiteX10" fmla="*/ 403021 w 2614093"/>
              <a:gd name="connsiteY10" fmla="*/ 0 h 806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14093" h="806041">
                <a:moveTo>
                  <a:pt x="403021" y="0"/>
                </a:moveTo>
                <a:lnTo>
                  <a:pt x="2542109" y="0"/>
                </a:lnTo>
                <a:lnTo>
                  <a:pt x="2614093" y="7257"/>
                </a:lnTo>
                <a:lnTo>
                  <a:pt x="2466498" y="60074"/>
                </a:lnTo>
                <a:cubicBezTo>
                  <a:pt x="2137394" y="196171"/>
                  <a:pt x="1857382" y="423526"/>
                  <a:pt x="1659645" y="709693"/>
                </a:cubicBezTo>
                <a:lnTo>
                  <a:pt x="1599777" y="806041"/>
                </a:lnTo>
                <a:lnTo>
                  <a:pt x="403021" y="806041"/>
                </a:lnTo>
                <a:cubicBezTo>
                  <a:pt x="208262" y="806041"/>
                  <a:pt x="45768" y="667892"/>
                  <a:pt x="8188" y="484243"/>
                </a:cubicBezTo>
                <a:lnTo>
                  <a:pt x="0" y="403020"/>
                </a:lnTo>
                <a:lnTo>
                  <a:pt x="8188" y="321798"/>
                </a:lnTo>
                <a:cubicBezTo>
                  <a:pt x="45768" y="138149"/>
                  <a:pt x="208262" y="0"/>
                  <a:pt x="403021" y="0"/>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outerShdw blurRad="50800" dist="50800" dir="5400000" algn="ctr" rotWithShape="0">
              <a:srgbClr val="000000">
                <a:alpha val="72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19" name="Freeform: Shape 18">
            <a:extLst>
              <a:ext uri="{FF2B5EF4-FFF2-40B4-BE49-F238E27FC236}">
                <a16:creationId xmlns:a16="http://schemas.microsoft.com/office/drawing/2014/main" id="{DBC1D15E-2BEA-49A3-9DEC-D794242DA684}"/>
              </a:ext>
            </a:extLst>
          </p:cNvPr>
          <p:cNvSpPr/>
          <p:nvPr/>
        </p:nvSpPr>
        <p:spPr>
          <a:xfrm>
            <a:off x="6535234" y="1716815"/>
            <a:ext cx="2615347" cy="806042"/>
          </a:xfrm>
          <a:custGeom>
            <a:avLst/>
            <a:gdLst>
              <a:gd name="connsiteX0" fmla="*/ 73238 w 2615347"/>
              <a:gd name="connsiteY0" fmla="*/ 0 h 806042"/>
              <a:gd name="connsiteX1" fmla="*/ 2212326 w 2615347"/>
              <a:gd name="connsiteY1" fmla="*/ 0 h 806042"/>
              <a:gd name="connsiteX2" fmla="*/ 2615347 w 2615347"/>
              <a:gd name="connsiteY2" fmla="*/ 403021 h 806042"/>
              <a:gd name="connsiteX3" fmla="*/ 2615346 w 2615347"/>
              <a:gd name="connsiteY3" fmla="*/ 403021 h 806042"/>
              <a:gd name="connsiteX4" fmla="*/ 2212325 w 2615347"/>
              <a:gd name="connsiteY4" fmla="*/ 806042 h 806042"/>
              <a:gd name="connsiteX5" fmla="*/ 1015570 w 2615347"/>
              <a:gd name="connsiteY5" fmla="*/ 806041 h 806042"/>
              <a:gd name="connsiteX6" fmla="*/ 955703 w 2615347"/>
              <a:gd name="connsiteY6" fmla="*/ 709693 h 806042"/>
              <a:gd name="connsiteX7" fmla="*/ 148850 w 2615347"/>
              <a:gd name="connsiteY7" fmla="*/ 60074 h 806042"/>
              <a:gd name="connsiteX8" fmla="*/ 0 w 2615347"/>
              <a:gd name="connsiteY8" fmla="*/ 6808 h 806042"/>
              <a:gd name="connsiteX9" fmla="*/ 1897 w 2615347"/>
              <a:gd name="connsiteY9" fmla="*/ 6295 h 806042"/>
              <a:gd name="connsiteX10" fmla="*/ 73238 w 2615347"/>
              <a:gd name="connsiteY10" fmla="*/ 0 h 806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15347" h="806042">
                <a:moveTo>
                  <a:pt x="73238" y="0"/>
                </a:moveTo>
                <a:lnTo>
                  <a:pt x="2212326" y="0"/>
                </a:lnTo>
                <a:cubicBezTo>
                  <a:pt x="2434908" y="0"/>
                  <a:pt x="2615347" y="180439"/>
                  <a:pt x="2615347" y="403021"/>
                </a:cubicBezTo>
                <a:lnTo>
                  <a:pt x="2615346" y="403021"/>
                </a:lnTo>
                <a:cubicBezTo>
                  <a:pt x="2615346" y="625603"/>
                  <a:pt x="2434907" y="806042"/>
                  <a:pt x="2212325" y="806042"/>
                </a:cubicBezTo>
                <a:lnTo>
                  <a:pt x="1015570" y="806041"/>
                </a:lnTo>
                <a:lnTo>
                  <a:pt x="955703" y="709693"/>
                </a:lnTo>
                <a:cubicBezTo>
                  <a:pt x="757966" y="423526"/>
                  <a:pt x="477954" y="196171"/>
                  <a:pt x="148850" y="60074"/>
                </a:cubicBezTo>
                <a:lnTo>
                  <a:pt x="0" y="6808"/>
                </a:lnTo>
                <a:lnTo>
                  <a:pt x="1897" y="6295"/>
                </a:lnTo>
                <a:cubicBezTo>
                  <a:pt x="25053" y="2159"/>
                  <a:pt x="48893" y="0"/>
                  <a:pt x="73238" y="0"/>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outerShdw blurRad="50800" dist="50800" dir="5400000" algn="ctr" rotWithShape="0">
              <a:srgbClr val="000000">
                <a:alpha val="72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grpSp>
        <p:nvGrpSpPr>
          <p:cNvPr id="2" name="Group 1">
            <a:extLst>
              <a:ext uri="{FF2B5EF4-FFF2-40B4-BE49-F238E27FC236}">
                <a16:creationId xmlns:a16="http://schemas.microsoft.com/office/drawing/2014/main" id="{80E0AE78-ADF4-4E74-8C89-2985EFE57DB1}"/>
              </a:ext>
            </a:extLst>
          </p:cNvPr>
          <p:cNvGrpSpPr/>
          <p:nvPr/>
        </p:nvGrpSpPr>
        <p:grpSpPr>
          <a:xfrm>
            <a:off x="6924092" y="3025979"/>
            <a:ext cx="2947866" cy="806042"/>
            <a:chOff x="6924092" y="3064822"/>
            <a:chExt cx="2947866" cy="80604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50800" dir="5400000" algn="ctr" rotWithShape="0">
              <a:srgbClr val="000000">
                <a:alpha val="72000"/>
              </a:srgbClr>
            </a:outerShdw>
          </a:effectLst>
        </p:grpSpPr>
        <p:sp>
          <p:nvSpPr>
            <p:cNvPr id="24" name="Freeform: Shape 23">
              <a:extLst>
                <a:ext uri="{FF2B5EF4-FFF2-40B4-BE49-F238E27FC236}">
                  <a16:creationId xmlns:a16="http://schemas.microsoft.com/office/drawing/2014/main" id="{347C2723-CF0A-4B3A-919E-4B49D5A0F1C2}"/>
                </a:ext>
              </a:extLst>
            </p:cNvPr>
            <p:cNvSpPr/>
            <p:nvPr/>
          </p:nvSpPr>
          <p:spPr>
            <a:xfrm>
              <a:off x="6924092" y="3064823"/>
              <a:ext cx="876053" cy="806041"/>
            </a:xfrm>
            <a:custGeom>
              <a:avLst/>
              <a:gdLst>
                <a:gd name="connsiteX0" fmla="*/ 403021 w 876053"/>
                <a:gd name="connsiteY0" fmla="*/ 0 h 806041"/>
                <a:gd name="connsiteX1" fmla="*/ 838053 w 876053"/>
                <a:gd name="connsiteY1" fmla="*/ 0 h 806041"/>
                <a:gd name="connsiteX2" fmla="*/ 838795 w 876053"/>
                <a:gd name="connsiteY2" fmla="*/ 2823 h 806041"/>
                <a:gd name="connsiteX3" fmla="*/ 876053 w 876053"/>
                <a:gd name="connsiteY3" fmla="*/ 364178 h 806041"/>
                <a:gd name="connsiteX4" fmla="*/ 838795 w 876053"/>
                <a:gd name="connsiteY4" fmla="*/ 725533 h 806041"/>
                <a:gd name="connsiteX5" fmla="*/ 817623 w 876053"/>
                <a:gd name="connsiteY5" fmla="*/ 806041 h 806041"/>
                <a:gd name="connsiteX6" fmla="*/ 403021 w 876053"/>
                <a:gd name="connsiteY6" fmla="*/ 806041 h 806041"/>
                <a:gd name="connsiteX7" fmla="*/ 8188 w 876053"/>
                <a:gd name="connsiteY7" fmla="*/ 484243 h 806041"/>
                <a:gd name="connsiteX8" fmla="*/ 0 w 876053"/>
                <a:gd name="connsiteY8" fmla="*/ 403020 h 806041"/>
                <a:gd name="connsiteX9" fmla="*/ 8188 w 876053"/>
                <a:gd name="connsiteY9" fmla="*/ 321798 h 806041"/>
                <a:gd name="connsiteX10" fmla="*/ 403021 w 876053"/>
                <a:gd name="connsiteY10" fmla="*/ 0 h 806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6053" h="806041">
                  <a:moveTo>
                    <a:pt x="403021" y="0"/>
                  </a:moveTo>
                  <a:lnTo>
                    <a:pt x="838053" y="0"/>
                  </a:lnTo>
                  <a:lnTo>
                    <a:pt x="838795" y="2823"/>
                  </a:lnTo>
                  <a:cubicBezTo>
                    <a:pt x="863224" y="119544"/>
                    <a:pt x="876053" y="240396"/>
                    <a:pt x="876053" y="364178"/>
                  </a:cubicBezTo>
                  <a:cubicBezTo>
                    <a:pt x="876053" y="487960"/>
                    <a:pt x="863224" y="608812"/>
                    <a:pt x="838795" y="725533"/>
                  </a:cubicBezTo>
                  <a:lnTo>
                    <a:pt x="817623" y="806041"/>
                  </a:lnTo>
                  <a:lnTo>
                    <a:pt x="403021" y="806041"/>
                  </a:lnTo>
                  <a:cubicBezTo>
                    <a:pt x="208262" y="806041"/>
                    <a:pt x="45768" y="667892"/>
                    <a:pt x="8188" y="484243"/>
                  </a:cubicBezTo>
                  <a:lnTo>
                    <a:pt x="0" y="403020"/>
                  </a:lnTo>
                  <a:lnTo>
                    <a:pt x="8188" y="321798"/>
                  </a:lnTo>
                  <a:cubicBezTo>
                    <a:pt x="45768" y="138148"/>
                    <a:pt x="208262" y="0"/>
                    <a:pt x="403021"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18" name="Freeform: Shape 17">
              <a:extLst>
                <a:ext uri="{FF2B5EF4-FFF2-40B4-BE49-F238E27FC236}">
                  <a16:creationId xmlns:a16="http://schemas.microsoft.com/office/drawing/2014/main" id="{61A20904-D4A5-4FA6-B17D-6F85787227DF}"/>
                </a:ext>
              </a:extLst>
            </p:cNvPr>
            <p:cNvSpPr/>
            <p:nvPr/>
          </p:nvSpPr>
          <p:spPr>
            <a:xfrm>
              <a:off x="7744451" y="3064822"/>
              <a:ext cx="2127507" cy="806042"/>
            </a:xfrm>
            <a:custGeom>
              <a:avLst/>
              <a:gdLst>
                <a:gd name="connsiteX0" fmla="*/ 20430 w 2127507"/>
                <a:gd name="connsiteY0" fmla="*/ 0 h 806042"/>
                <a:gd name="connsiteX1" fmla="*/ 1724486 w 2127507"/>
                <a:gd name="connsiteY1" fmla="*/ 0 h 806042"/>
                <a:gd name="connsiteX2" fmla="*/ 2127507 w 2127507"/>
                <a:gd name="connsiteY2" fmla="*/ 403021 h 806042"/>
                <a:gd name="connsiteX3" fmla="*/ 2127506 w 2127507"/>
                <a:gd name="connsiteY3" fmla="*/ 403021 h 806042"/>
                <a:gd name="connsiteX4" fmla="*/ 1724485 w 2127507"/>
                <a:gd name="connsiteY4" fmla="*/ 806042 h 806042"/>
                <a:gd name="connsiteX5" fmla="*/ 0 w 2127507"/>
                <a:gd name="connsiteY5" fmla="*/ 806041 h 806042"/>
                <a:gd name="connsiteX6" fmla="*/ 21172 w 2127507"/>
                <a:gd name="connsiteY6" fmla="*/ 725533 h 806042"/>
                <a:gd name="connsiteX7" fmla="*/ 58430 w 2127507"/>
                <a:gd name="connsiteY7" fmla="*/ 364178 h 806042"/>
                <a:gd name="connsiteX8" fmla="*/ 21172 w 2127507"/>
                <a:gd name="connsiteY8" fmla="*/ 2823 h 806042"/>
                <a:gd name="connsiteX9" fmla="*/ 20430 w 2127507"/>
                <a:gd name="connsiteY9" fmla="*/ 0 h 806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7507" h="806042">
                  <a:moveTo>
                    <a:pt x="20430" y="0"/>
                  </a:moveTo>
                  <a:lnTo>
                    <a:pt x="1724486" y="0"/>
                  </a:lnTo>
                  <a:cubicBezTo>
                    <a:pt x="1947068" y="0"/>
                    <a:pt x="2127507" y="180439"/>
                    <a:pt x="2127507" y="403021"/>
                  </a:cubicBezTo>
                  <a:lnTo>
                    <a:pt x="2127506" y="403021"/>
                  </a:lnTo>
                  <a:cubicBezTo>
                    <a:pt x="2127506" y="625603"/>
                    <a:pt x="1947067" y="806042"/>
                    <a:pt x="1724485" y="806042"/>
                  </a:cubicBezTo>
                  <a:lnTo>
                    <a:pt x="0" y="806041"/>
                  </a:lnTo>
                  <a:lnTo>
                    <a:pt x="21172" y="725533"/>
                  </a:lnTo>
                  <a:cubicBezTo>
                    <a:pt x="45601" y="608812"/>
                    <a:pt x="58430" y="487960"/>
                    <a:pt x="58430" y="364178"/>
                  </a:cubicBezTo>
                  <a:cubicBezTo>
                    <a:pt x="58430" y="240396"/>
                    <a:pt x="45601" y="119544"/>
                    <a:pt x="21172" y="2823"/>
                  </a:cubicBezTo>
                  <a:lnTo>
                    <a:pt x="20430" y="0"/>
                  </a:lnTo>
                  <a:close/>
                </a:path>
              </a:pathLst>
            </a:custGeom>
            <a:grpFill/>
            <a:ln>
              <a:noFill/>
            </a:ln>
            <a:effectLst>
              <a:outerShdw blurRad="50800" dist="50800" dir="5400000" algn="ctr" rotWithShape="0">
                <a:srgbClr val="000000">
                  <a:alpha val="69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grpSp>
      <p:sp>
        <p:nvSpPr>
          <p:cNvPr id="17" name="Freeform: Shape 16">
            <a:extLst>
              <a:ext uri="{FF2B5EF4-FFF2-40B4-BE49-F238E27FC236}">
                <a16:creationId xmlns:a16="http://schemas.microsoft.com/office/drawing/2014/main" id="{EBA01532-DD01-4A43-8F81-13E44E896725}"/>
              </a:ext>
            </a:extLst>
          </p:cNvPr>
          <p:cNvSpPr/>
          <p:nvPr/>
        </p:nvSpPr>
        <p:spPr>
          <a:xfrm>
            <a:off x="2793754" y="4283934"/>
            <a:ext cx="2486191" cy="806042"/>
          </a:xfrm>
          <a:custGeom>
            <a:avLst/>
            <a:gdLst>
              <a:gd name="connsiteX0" fmla="*/ 403021 w 2486191"/>
              <a:gd name="connsiteY0" fmla="*/ 0 h 806042"/>
              <a:gd name="connsiteX1" fmla="*/ 1562878 w 2486191"/>
              <a:gd name="connsiteY1" fmla="*/ 0 h 806042"/>
              <a:gd name="connsiteX2" fmla="*/ 1654565 w 2486191"/>
              <a:gd name="connsiteY2" fmla="*/ 147558 h 806042"/>
              <a:gd name="connsiteX3" fmla="*/ 2461418 w 2486191"/>
              <a:gd name="connsiteY3" fmla="*/ 797177 h 806042"/>
              <a:gd name="connsiteX4" fmla="*/ 2486191 w 2486191"/>
              <a:gd name="connsiteY4" fmla="*/ 806042 h 806042"/>
              <a:gd name="connsiteX5" fmla="*/ 403021 w 2486191"/>
              <a:gd name="connsiteY5" fmla="*/ 806041 h 806042"/>
              <a:gd name="connsiteX6" fmla="*/ 8188 w 2486191"/>
              <a:gd name="connsiteY6" fmla="*/ 484243 h 806042"/>
              <a:gd name="connsiteX7" fmla="*/ 0 w 2486191"/>
              <a:gd name="connsiteY7" fmla="*/ 403021 h 806042"/>
              <a:gd name="connsiteX8" fmla="*/ 8188 w 2486191"/>
              <a:gd name="connsiteY8" fmla="*/ 321798 h 806042"/>
              <a:gd name="connsiteX9" fmla="*/ 403021 w 2486191"/>
              <a:gd name="connsiteY9" fmla="*/ 0 h 806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6191" h="806042">
                <a:moveTo>
                  <a:pt x="403021" y="0"/>
                </a:moveTo>
                <a:lnTo>
                  <a:pt x="1562878" y="0"/>
                </a:lnTo>
                <a:lnTo>
                  <a:pt x="1654565" y="147558"/>
                </a:lnTo>
                <a:cubicBezTo>
                  <a:pt x="1852302" y="433725"/>
                  <a:pt x="2132314" y="661080"/>
                  <a:pt x="2461418" y="797177"/>
                </a:cubicBezTo>
                <a:lnTo>
                  <a:pt x="2486191" y="806042"/>
                </a:lnTo>
                <a:lnTo>
                  <a:pt x="403021" y="806041"/>
                </a:lnTo>
                <a:cubicBezTo>
                  <a:pt x="208262" y="806041"/>
                  <a:pt x="45768" y="667893"/>
                  <a:pt x="8188" y="484243"/>
                </a:cubicBezTo>
                <a:lnTo>
                  <a:pt x="0" y="403021"/>
                </a:lnTo>
                <a:lnTo>
                  <a:pt x="8188" y="321798"/>
                </a:lnTo>
                <a:cubicBezTo>
                  <a:pt x="45768" y="138149"/>
                  <a:pt x="208262" y="0"/>
                  <a:pt x="403021" y="0"/>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outerShdw blurRad="50800" dist="50800" dir="5400000" algn="ctr" rotWithShape="0">
              <a:srgbClr val="000000">
                <a:alpha val="72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11" name="Freeform: Shape 10">
            <a:extLst>
              <a:ext uri="{FF2B5EF4-FFF2-40B4-BE49-F238E27FC236}">
                <a16:creationId xmlns:a16="http://schemas.microsoft.com/office/drawing/2014/main" id="{1B94FAC0-FC62-47C4-95F5-FE7431644889}"/>
              </a:ext>
            </a:extLst>
          </p:cNvPr>
          <p:cNvSpPr/>
          <p:nvPr/>
        </p:nvSpPr>
        <p:spPr>
          <a:xfrm>
            <a:off x="6660390" y="4283934"/>
            <a:ext cx="2551555" cy="806042"/>
          </a:xfrm>
          <a:custGeom>
            <a:avLst/>
            <a:gdLst>
              <a:gd name="connsiteX0" fmla="*/ 920980 w 2551555"/>
              <a:gd name="connsiteY0" fmla="*/ 0 h 806042"/>
              <a:gd name="connsiteX1" fmla="*/ 2148534 w 2551555"/>
              <a:gd name="connsiteY1" fmla="*/ 0 h 806042"/>
              <a:gd name="connsiteX2" fmla="*/ 2551555 w 2551555"/>
              <a:gd name="connsiteY2" fmla="*/ 403021 h 806042"/>
              <a:gd name="connsiteX3" fmla="*/ 2551554 w 2551555"/>
              <a:gd name="connsiteY3" fmla="*/ 403021 h 806042"/>
              <a:gd name="connsiteX4" fmla="*/ 2148533 w 2551555"/>
              <a:gd name="connsiteY4" fmla="*/ 806042 h 806042"/>
              <a:gd name="connsiteX5" fmla="*/ 9446 w 2551555"/>
              <a:gd name="connsiteY5" fmla="*/ 806041 h 806042"/>
              <a:gd name="connsiteX6" fmla="*/ 0 w 2551555"/>
              <a:gd name="connsiteY6" fmla="*/ 805208 h 806042"/>
              <a:gd name="connsiteX7" fmla="*/ 22440 w 2551555"/>
              <a:gd name="connsiteY7" fmla="*/ 797177 h 806042"/>
              <a:gd name="connsiteX8" fmla="*/ 829293 w 2551555"/>
              <a:gd name="connsiteY8" fmla="*/ 147558 h 806042"/>
              <a:gd name="connsiteX9" fmla="*/ 920980 w 2551555"/>
              <a:gd name="connsiteY9" fmla="*/ 0 h 806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51555" h="806042">
                <a:moveTo>
                  <a:pt x="920980" y="0"/>
                </a:moveTo>
                <a:lnTo>
                  <a:pt x="2148534" y="0"/>
                </a:lnTo>
                <a:cubicBezTo>
                  <a:pt x="2371116" y="0"/>
                  <a:pt x="2551555" y="180439"/>
                  <a:pt x="2551555" y="403021"/>
                </a:cubicBezTo>
                <a:lnTo>
                  <a:pt x="2551554" y="403021"/>
                </a:lnTo>
                <a:cubicBezTo>
                  <a:pt x="2551554" y="625603"/>
                  <a:pt x="2371115" y="806042"/>
                  <a:pt x="2148533" y="806042"/>
                </a:cubicBezTo>
                <a:lnTo>
                  <a:pt x="9446" y="806041"/>
                </a:lnTo>
                <a:lnTo>
                  <a:pt x="0" y="805208"/>
                </a:lnTo>
                <a:lnTo>
                  <a:pt x="22440" y="797177"/>
                </a:lnTo>
                <a:cubicBezTo>
                  <a:pt x="351544" y="661080"/>
                  <a:pt x="631556" y="433725"/>
                  <a:pt x="829293" y="147558"/>
                </a:cubicBezTo>
                <a:lnTo>
                  <a:pt x="920980" y="0"/>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outerShdw blurRad="50800" dist="50800" dir="5400000" algn="ctr" rotWithShape="0">
              <a:srgbClr val="000000">
                <a:alpha val="72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grpSp>
        <p:nvGrpSpPr>
          <p:cNvPr id="15" name="Group 14">
            <a:extLst>
              <a:ext uri="{FF2B5EF4-FFF2-40B4-BE49-F238E27FC236}">
                <a16:creationId xmlns:a16="http://schemas.microsoft.com/office/drawing/2014/main" id="{7F2EE835-67E9-4335-AEB1-BD7385310E75}"/>
              </a:ext>
            </a:extLst>
          </p:cNvPr>
          <p:cNvGrpSpPr/>
          <p:nvPr/>
        </p:nvGrpSpPr>
        <p:grpSpPr>
          <a:xfrm flipH="1">
            <a:off x="2092114" y="3025979"/>
            <a:ext cx="2947866" cy="806042"/>
            <a:chOff x="7013446" y="3074813"/>
            <a:chExt cx="2947866" cy="80604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50800" dir="5400000" algn="ctr" rotWithShape="0">
              <a:srgbClr val="000000">
                <a:alpha val="86000"/>
              </a:srgbClr>
            </a:outerShdw>
          </a:effectLst>
        </p:grpSpPr>
        <p:sp>
          <p:nvSpPr>
            <p:cNvPr id="16" name="Freeform: Shape 15">
              <a:extLst>
                <a:ext uri="{FF2B5EF4-FFF2-40B4-BE49-F238E27FC236}">
                  <a16:creationId xmlns:a16="http://schemas.microsoft.com/office/drawing/2014/main" id="{D16E190C-5637-4E50-B02F-58F2D66052B0}"/>
                </a:ext>
              </a:extLst>
            </p:cNvPr>
            <p:cNvSpPr/>
            <p:nvPr/>
          </p:nvSpPr>
          <p:spPr>
            <a:xfrm>
              <a:off x="7013446" y="3074814"/>
              <a:ext cx="876053" cy="806041"/>
            </a:xfrm>
            <a:custGeom>
              <a:avLst/>
              <a:gdLst>
                <a:gd name="connsiteX0" fmla="*/ 403021 w 876053"/>
                <a:gd name="connsiteY0" fmla="*/ 0 h 806041"/>
                <a:gd name="connsiteX1" fmla="*/ 838053 w 876053"/>
                <a:gd name="connsiteY1" fmla="*/ 0 h 806041"/>
                <a:gd name="connsiteX2" fmla="*/ 838795 w 876053"/>
                <a:gd name="connsiteY2" fmla="*/ 2823 h 806041"/>
                <a:gd name="connsiteX3" fmla="*/ 876053 w 876053"/>
                <a:gd name="connsiteY3" fmla="*/ 364178 h 806041"/>
                <a:gd name="connsiteX4" fmla="*/ 838795 w 876053"/>
                <a:gd name="connsiteY4" fmla="*/ 725533 h 806041"/>
                <a:gd name="connsiteX5" fmla="*/ 817623 w 876053"/>
                <a:gd name="connsiteY5" fmla="*/ 806041 h 806041"/>
                <a:gd name="connsiteX6" fmla="*/ 403021 w 876053"/>
                <a:gd name="connsiteY6" fmla="*/ 806041 h 806041"/>
                <a:gd name="connsiteX7" fmla="*/ 8188 w 876053"/>
                <a:gd name="connsiteY7" fmla="*/ 484243 h 806041"/>
                <a:gd name="connsiteX8" fmla="*/ 0 w 876053"/>
                <a:gd name="connsiteY8" fmla="*/ 403020 h 806041"/>
                <a:gd name="connsiteX9" fmla="*/ 8188 w 876053"/>
                <a:gd name="connsiteY9" fmla="*/ 321798 h 806041"/>
                <a:gd name="connsiteX10" fmla="*/ 403021 w 876053"/>
                <a:gd name="connsiteY10" fmla="*/ 0 h 806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6053" h="806041">
                  <a:moveTo>
                    <a:pt x="403021" y="0"/>
                  </a:moveTo>
                  <a:lnTo>
                    <a:pt x="838053" y="0"/>
                  </a:lnTo>
                  <a:lnTo>
                    <a:pt x="838795" y="2823"/>
                  </a:lnTo>
                  <a:cubicBezTo>
                    <a:pt x="863224" y="119544"/>
                    <a:pt x="876053" y="240396"/>
                    <a:pt x="876053" y="364178"/>
                  </a:cubicBezTo>
                  <a:cubicBezTo>
                    <a:pt x="876053" y="487960"/>
                    <a:pt x="863224" y="608812"/>
                    <a:pt x="838795" y="725533"/>
                  </a:cubicBezTo>
                  <a:lnTo>
                    <a:pt x="817623" y="806041"/>
                  </a:lnTo>
                  <a:lnTo>
                    <a:pt x="403021" y="806041"/>
                  </a:lnTo>
                  <a:cubicBezTo>
                    <a:pt x="208262" y="806041"/>
                    <a:pt x="45768" y="667892"/>
                    <a:pt x="8188" y="484243"/>
                  </a:cubicBezTo>
                  <a:lnTo>
                    <a:pt x="0" y="403020"/>
                  </a:lnTo>
                  <a:lnTo>
                    <a:pt x="8188" y="321798"/>
                  </a:lnTo>
                  <a:cubicBezTo>
                    <a:pt x="45768" y="138148"/>
                    <a:pt x="208262" y="0"/>
                    <a:pt x="403021" y="0"/>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1" name="Freeform: Shape 20">
              <a:extLst>
                <a:ext uri="{FF2B5EF4-FFF2-40B4-BE49-F238E27FC236}">
                  <a16:creationId xmlns:a16="http://schemas.microsoft.com/office/drawing/2014/main" id="{A83D8528-2C05-4808-80D3-757C099CD2FB}"/>
                </a:ext>
              </a:extLst>
            </p:cNvPr>
            <p:cNvSpPr/>
            <p:nvPr/>
          </p:nvSpPr>
          <p:spPr>
            <a:xfrm>
              <a:off x="7833805" y="3074813"/>
              <a:ext cx="2127507" cy="806042"/>
            </a:xfrm>
            <a:custGeom>
              <a:avLst/>
              <a:gdLst>
                <a:gd name="connsiteX0" fmla="*/ 20430 w 2127507"/>
                <a:gd name="connsiteY0" fmla="*/ 0 h 806042"/>
                <a:gd name="connsiteX1" fmla="*/ 1724486 w 2127507"/>
                <a:gd name="connsiteY1" fmla="*/ 0 h 806042"/>
                <a:gd name="connsiteX2" fmla="*/ 2127507 w 2127507"/>
                <a:gd name="connsiteY2" fmla="*/ 403021 h 806042"/>
                <a:gd name="connsiteX3" fmla="*/ 2127506 w 2127507"/>
                <a:gd name="connsiteY3" fmla="*/ 403021 h 806042"/>
                <a:gd name="connsiteX4" fmla="*/ 1724485 w 2127507"/>
                <a:gd name="connsiteY4" fmla="*/ 806042 h 806042"/>
                <a:gd name="connsiteX5" fmla="*/ 0 w 2127507"/>
                <a:gd name="connsiteY5" fmla="*/ 806041 h 806042"/>
                <a:gd name="connsiteX6" fmla="*/ 21172 w 2127507"/>
                <a:gd name="connsiteY6" fmla="*/ 725533 h 806042"/>
                <a:gd name="connsiteX7" fmla="*/ 58430 w 2127507"/>
                <a:gd name="connsiteY7" fmla="*/ 364178 h 806042"/>
                <a:gd name="connsiteX8" fmla="*/ 21172 w 2127507"/>
                <a:gd name="connsiteY8" fmla="*/ 2823 h 806042"/>
                <a:gd name="connsiteX9" fmla="*/ 20430 w 2127507"/>
                <a:gd name="connsiteY9" fmla="*/ 0 h 806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7507" h="806042">
                  <a:moveTo>
                    <a:pt x="20430" y="0"/>
                  </a:moveTo>
                  <a:lnTo>
                    <a:pt x="1724486" y="0"/>
                  </a:lnTo>
                  <a:cubicBezTo>
                    <a:pt x="1947068" y="0"/>
                    <a:pt x="2127507" y="180439"/>
                    <a:pt x="2127507" y="403021"/>
                  </a:cubicBezTo>
                  <a:lnTo>
                    <a:pt x="2127506" y="403021"/>
                  </a:lnTo>
                  <a:cubicBezTo>
                    <a:pt x="2127506" y="625603"/>
                    <a:pt x="1947067" y="806042"/>
                    <a:pt x="1724485" y="806042"/>
                  </a:cubicBezTo>
                  <a:lnTo>
                    <a:pt x="0" y="806041"/>
                  </a:lnTo>
                  <a:lnTo>
                    <a:pt x="21172" y="725533"/>
                  </a:lnTo>
                  <a:cubicBezTo>
                    <a:pt x="45601" y="608812"/>
                    <a:pt x="58430" y="487960"/>
                    <a:pt x="58430" y="364178"/>
                  </a:cubicBezTo>
                  <a:cubicBezTo>
                    <a:pt x="58430" y="240396"/>
                    <a:pt x="45601" y="119544"/>
                    <a:pt x="21172" y="2823"/>
                  </a:cubicBezTo>
                  <a:lnTo>
                    <a:pt x="2043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grpSp>
      <p:sp>
        <p:nvSpPr>
          <p:cNvPr id="5" name="TextBox 4">
            <a:extLst>
              <a:ext uri="{FF2B5EF4-FFF2-40B4-BE49-F238E27FC236}">
                <a16:creationId xmlns:a16="http://schemas.microsoft.com/office/drawing/2014/main" id="{4A91566B-CACB-4BCA-B767-533A6F374294}"/>
              </a:ext>
            </a:extLst>
          </p:cNvPr>
          <p:cNvSpPr txBox="1"/>
          <p:nvPr/>
        </p:nvSpPr>
        <p:spPr>
          <a:xfrm>
            <a:off x="3117765" y="1916531"/>
            <a:ext cx="1270686" cy="369332"/>
          </a:xfrm>
          <a:prstGeom prst="rect">
            <a:avLst/>
          </a:prstGeom>
          <a:noFill/>
        </p:spPr>
        <p:txBody>
          <a:bodyPr wrap="square" rtlCol="0">
            <a:spAutoFit/>
          </a:bodyPr>
          <a:lstStyle/>
          <a:p>
            <a:r>
              <a:rPr lang="en-US" dirty="0"/>
              <a:t>Interviews</a:t>
            </a:r>
            <a:endParaRPr lang="en-KE" dirty="0"/>
          </a:p>
        </p:txBody>
      </p:sp>
      <p:sp>
        <p:nvSpPr>
          <p:cNvPr id="27" name="TextBox 26">
            <a:extLst>
              <a:ext uri="{FF2B5EF4-FFF2-40B4-BE49-F238E27FC236}">
                <a16:creationId xmlns:a16="http://schemas.microsoft.com/office/drawing/2014/main" id="{C98EA40C-E8AE-410A-982B-9E5535AC562C}"/>
              </a:ext>
            </a:extLst>
          </p:cNvPr>
          <p:cNvSpPr txBox="1"/>
          <p:nvPr/>
        </p:nvSpPr>
        <p:spPr>
          <a:xfrm>
            <a:off x="7411830" y="4501872"/>
            <a:ext cx="1816876" cy="369332"/>
          </a:xfrm>
          <a:prstGeom prst="rect">
            <a:avLst/>
          </a:prstGeom>
          <a:noFill/>
        </p:spPr>
        <p:txBody>
          <a:bodyPr wrap="square" rtlCol="0">
            <a:spAutoFit/>
          </a:bodyPr>
          <a:lstStyle/>
          <a:p>
            <a:r>
              <a:rPr lang="en-US" dirty="0"/>
              <a:t>Questionnaires</a:t>
            </a:r>
            <a:endParaRPr lang="en-KE" dirty="0"/>
          </a:p>
        </p:txBody>
      </p:sp>
      <p:sp>
        <p:nvSpPr>
          <p:cNvPr id="28" name="TextBox 27">
            <a:extLst>
              <a:ext uri="{FF2B5EF4-FFF2-40B4-BE49-F238E27FC236}">
                <a16:creationId xmlns:a16="http://schemas.microsoft.com/office/drawing/2014/main" id="{295FA51D-CAEB-4C1D-80E8-31E31D7B509A}"/>
              </a:ext>
            </a:extLst>
          </p:cNvPr>
          <p:cNvSpPr txBox="1"/>
          <p:nvPr/>
        </p:nvSpPr>
        <p:spPr>
          <a:xfrm>
            <a:off x="3117765" y="4369042"/>
            <a:ext cx="1560796" cy="646331"/>
          </a:xfrm>
          <a:prstGeom prst="rect">
            <a:avLst/>
          </a:prstGeom>
          <a:noFill/>
        </p:spPr>
        <p:txBody>
          <a:bodyPr wrap="square" rtlCol="0">
            <a:spAutoFit/>
          </a:bodyPr>
          <a:lstStyle/>
          <a:p>
            <a:r>
              <a:rPr lang="en-US" dirty="0"/>
              <a:t>Documents and Records</a:t>
            </a:r>
            <a:endParaRPr lang="en-KE" dirty="0"/>
          </a:p>
        </p:txBody>
      </p:sp>
      <p:sp>
        <p:nvSpPr>
          <p:cNvPr id="29" name="TextBox 28">
            <a:extLst>
              <a:ext uri="{FF2B5EF4-FFF2-40B4-BE49-F238E27FC236}">
                <a16:creationId xmlns:a16="http://schemas.microsoft.com/office/drawing/2014/main" id="{2806CCC4-F19D-4301-9F6A-61C83C7C32B9}"/>
              </a:ext>
            </a:extLst>
          </p:cNvPr>
          <p:cNvSpPr txBox="1"/>
          <p:nvPr/>
        </p:nvSpPr>
        <p:spPr>
          <a:xfrm>
            <a:off x="8028521" y="3228753"/>
            <a:ext cx="1550293" cy="369332"/>
          </a:xfrm>
          <a:prstGeom prst="rect">
            <a:avLst/>
          </a:prstGeom>
          <a:noFill/>
        </p:spPr>
        <p:txBody>
          <a:bodyPr wrap="square" rtlCol="0">
            <a:spAutoFit/>
          </a:bodyPr>
          <a:lstStyle/>
          <a:p>
            <a:r>
              <a:rPr lang="en-US" dirty="0"/>
              <a:t>Oral Histories</a:t>
            </a:r>
            <a:endParaRPr lang="en-KE" dirty="0"/>
          </a:p>
        </p:txBody>
      </p:sp>
      <p:sp>
        <p:nvSpPr>
          <p:cNvPr id="30" name="TextBox 29">
            <a:extLst>
              <a:ext uri="{FF2B5EF4-FFF2-40B4-BE49-F238E27FC236}">
                <a16:creationId xmlns:a16="http://schemas.microsoft.com/office/drawing/2014/main" id="{5A5BDC2E-7132-4AE0-9C16-82ACFB82E939}"/>
              </a:ext>
            </a:extLst>
          </p:cNvPr>
          <p:cNvSpPr txBox="1"/>
          <p:nvPr/>
        </p:nvSpPr>
        <p:spPr>
          <a:xfrm>
            <a:off x="2482422" y="3228753"/>
            <a:ext cx="1571418" cy="369332"/>
          </a:xfrm>
          <a:prstGeom prst="rect">
            <a:avLst/>
          </a:prstGeom>
          <a:noFill/>
        </p:spPr>
        <p:txBody>
          <a:bodyPr wrap="square" rtlCol="0">
            <a:spAutoFit/>
          </a:bodyPr>
          <a:lstStyle/>
          <a:p>
            <a:r>
              <a:rPr lang="en-US" dirty="0"/>
              <a:t>Observations</a:t>
            </a:r>
            <a:endParaRPr lang="en-KE" dirty="0"/>
          </a:p>
        </p:txBody>
      </p:sp>
      <p:sp>
        <p:nvSpPr>
          <p:cNvPr id="31" name="TextBox 30">
            <a:extLst>
              <a:ext uri="{FF2B5EF4-FFF2-40B4-BE49-F238E27FC236}">
                <a16:creationId xmlns:a16="http://schemas.microsoft.com/office/drawing/2014/main" id="{DBF9DB6D-BF46-4A35-B22D-1469B3B90E73}"/>
              </a:ext>
            </a:extLst>
          </p:cNvPr>
          <p:cNvSpPr txBox="1"/>
          <p:nvPr/>
        </p:nvSpPr>
        <p:spPr>
          <a:xfrm>
            <a:off x="7411830" y="1916531"/>
            <a:ext cx="1539130" cy="369332"/>
          </a:xfrm>
          <a:prstGeom prst="rect">
            <a:avLst/>
          </a:prstGeom>
          <a:noFill/>
        </p:spPr>
        <p:txBody>
          <a:bodyPr wrap="square" rtlCol="0">
            <a:spAutoFit/>
          </a:bodyPr>
          <a:lstStyle/>
          <a:p>
            <a:r>
              <a:rPr lang="en-US" dirty="0"/>
              <a:t>Focus Groups</a:t>
            </a:r>
            <a:endParaRPr lang="en-KE" dirty="0"/>
          </a:p>
        </p:txBody>
      </p:sp>
      <p:sp>
        <p:nvSpPr>
          <p:cNvPr id="32" name="TextBox 31">
            <a:extLst>
              <a:ext uri="{FF2B5EF4-FFF2-40B4-BE49-F238E27FC236}">
                <a16:creationId xmlns:a16="http://schemas.microsoft.com/office/drawing/2014/main" id="{E00815F7-158A-4E13-8C83-3AAF08907CD4}"/>
              </a:ext>
            </a:extLst>
          </p:cNvPr>
          <p:cNvSpPr txBox="1"/>
          <p:nvPr/>
        </p:nvSpPr>
        <p:spPr>
          <a:xfrm>
            <a:off x="4837789" y="1867870"/>
            <a:ext cx="683130" cy="461665"/>
          </a:xfrm>
          <a:prstGeom prst="rect">
            <a:avLst/>
          </a:prstGeom>
          <a:noFill/>
        </p:spPr>
        <p:txBody>
          <a:bodyPr wrap="square" rtlCol="0">
            <a:spAutoFit/>
          </a:bodyPr>
          <a:lstStyle/>
          <a:p>
            <a:pPr algn="ctr"/>
            <a:r>
              <a:rPr lang="en-US" sz="2400" b="1" dirty="0">
                <a:latin typeface="Cambria Math" panose="02040503050406030204" pitchFamily="18" charset="0"/>
                <a:ea typeface="Cambria Math" panose="02040503050406030204" pitchFamily="18" charset="0"/>
                <a:cs typeface="Biome" panose="020B0502040204020203" pitchFamily="34" charset="0"/>
              </a:rPr>
              <a:t>01</a:t>
            </a:r>
            <a:endParaRPr lang="en-KE" sz="2400" b="1" dirty="0">
              <a:latin typeface="Cambria Math" panose="02040503050406030204" pitchFamily="18" charset="0"/>
              <a:ea typeface="Cambria Math" panose="02040503050406030204" pitchFamily="18" charset="0"/>
              <a:cs typeface="Biome" panose="020B0502040204020203" pitchFamily="34" charset="0"/>
            </a:endParaRPr>
          </a:p>
        </p:txBody>
      </p:sp>
      <p:sp>
        <p:nvSpPr>
          <p:cNvPr id="35" name="TextBox 34">
            <a:extLst>
              <a:ext uri="{FF2B5EF4-FFF2-40B4-BE49-F238E27FC236}">
                <a16:creationId xmlns:a16="http://schemas.microsoft.com/office/drawing/2014/main" id="{4D1ADCC1-5C24-45A7-9D6E-0ADBB4404760}"/>
              </a:ext>
            </a:extLst>
          </p:cNvPr>
          <p:cNvSpPr txBox="1"/>
          <p:nvPr/>
        </p:nvSpPr>
        <p:spPr>
          <a:xfrm>
            <a:off x="4191069" y="3161192"/>
            <a:ext cx="683130" cy="461665"/>
          </a:xfrm>
          <a:prstGeom prst="rect">
            <a:avLst/>
          </a:prstGeom>
          <a:noFill/>
        </p:spPr>
        <p:txBody>
          <a:bodyPr wrap="square" rtlCol="0">
            <a:spAutoFit/>
          </a:bodyPr>
          <a:lstStyle/>
          <a:p>
            <a:pPr algn="ctr"/>
            <a:r>
              <a:rPr lang="en-US" sz="2400" b="1" dirty="0">
                <a:latin typeface="Cambria Math" panose="02040503050406030204" pitchFamily="18" charset="0"/>
                <a:ea typeface="Cambria Math" panose="02040503050406030204" pitchFamily="18" charset="0"/>
                <a:cs typeface="Biome" panose="020B0502040204020203" pitchFamily="34" charset="0"/>
              </a:rPr>
              <a:t>02</a:t>
            </a:r>
            <a:endParaRPr lang="en-KE" sz="2400" b="1" dirty="0">
              <a:latin typeface="Cambria Math" panose="02040503050406030204" pitchFamily="18" charset="0"/>
              <a:ea typeface="Cambria Math" panose="02040503050406030204" pitchFamily="18" charset="0"/>
              <a:cs typeface="Biome" panose="020B0502040204020203" pitchFamily="34" charset="0"/>
            </a:endParaRPr>
          </a:p>
        </p:txBody>
      </p:sp>
      <p:sp>
        <p:nvSpPr>
          <p:cNvPr id="36" name="TextBox 35">
            <a:extLst>
              <a:ext uri="{FF2B5EF4-FFF2-40B4-BE49-F238E27FC236}">
                <a16:creationId xmlns:a16="http://schemas.microsoft.com/office/drawing/2014/main" id="{79EC766C-0E3F-46DE-8830-EDE93085714E}"/>
              </a:ext>
            </a:extLst>
          </p:cNvPr>
          <p:cNvSpPr txBox="1"/>
          <p:nvPr/>
        </p:nvSpPr>
        <p:spPr>
          <a:xfrm>
            <a:off x="4837789" y="4327878"/>
            <a:ext cx="683130" cy="461665"/>
          </a:xfrm>
          <a:prstGeom prst="rect">
            <a:avLst/>
          </a:prstGeom>
          <a:noFill/>
        </p:spPr>
        <p:txBody>
          <a:bodyPr wrap="square" rtlCol="0">
            <a:spAutoFit/>
          </a:bodyPr>
          <a:lstStyle/>
          <a:p>
            <a:pPr algn="ctr"/>
            <a:r>
              <a:rPr lang="en-US" sz="2400" b="1" dirty="0">
                <a:latin typeface="Cambria Math" panose="02040503050406030204" pitchFamily="18" charset="0"/>
                <a:ea typeface="Cambria Math" panose="02040503050406030204" pitchFamily="18" charset="0"/>
                <a:cs typeface="Biome" panose="020B0502040204020203" pitchFamily="34" charset="0"/>
              </a:rPr>
              <a:t>03</a:t>
            </a:r>
            <a:endParaRPr lang="en-KE" sz="2400" b="1" dirty="0">
              <a:latin typeface="Cambria Math" panose="02040503050406030204" pitchFamily="18" charset="0"/>
              <a:ea typeface="Cambria Math" panose="02040503050406030204" pitchFamily="18" charset="0"/>
              <a:cs typeface="Biome" panose="020B0502040204020203" pitchFamily="34" charset="0"/>
            </a:endParaRPr>
          </a:p>
        </p:txBody>
      </p:sp>
      <p:sp>
        <p:nvSpPr>
          <p:cNvPr id="37" name="TextBox 36">
            <a:extLst>
              <a:ext uri="{FF2B5EF4-FFF2-40B4-BE49-F238E27FC236}">
                <a16:creationId xmlns:a16="http://schemas.microsoft.com/office/drawing/2014/main" id="{0AAF67F2-3995-41D9-BFAB-235548AD1DA8}"/>
              </a:ext>
            </a:extLst>
          </p:cNvPr>
          <p:cNvSpPr txBox="1"/>
          <p:nvPr/>
        </p:nvSpPr>
        <p:spPr>
          <a:xfrm>
            <a:off x="6328946" y="1946911"/>
            <a:ext cx="683130" cy="461665"/>
          </a:xfrm>
          <a:prstGeom prst="rect">
            <a:avLst/>
          </a:prstGeom>
          <a:noFill/>
        </p:spPr>
        <p:txBody>
          <a:bodyPr wrap="square" rtlCol="0">
            <a:spAutoFit/>
          </a:bodyPr>
          <a:lstStyle/>
          <a:p>
            <a:pPr algn="ctr"/>
            <a:r>
              <a:rPr lang="en-US" sz="2400" b="1" dirty="0">
                <a:latin typeface="Cambria Math" panose="02040503050406030204" pitchFamily="18" charset="0"/>
                <a:ea typeface="Cambria Math" panose="02040503050406030204" pitchFamily="18" charset="0"/>
                <a:cs typeface="Biome" panose="020B0502040204020203" pitchFamily="34" charset="0"/>
              </a:rPr>
              <a:t>04</a:t>
            </a:r>
            <a:endParaRPr lang="en-KE" sz="2400" b="1" dirty="0">
              <a:latin typeface="Cambria Math" panose="02040503050406030204" pitchFamily="18" charset="0"/>
              <a:ea typeface="Cambria Math" panose="02040503050406030204" pitchFamily="18" charset="0"/>
              <a:cs typeface="Biome" panose="020B0502040204020203" pitchFamily="34" charset="0"/>
            </a:endParaRPr>
          </a:p>
        </p:txBody>
      </p:sp>
      <p:sp>
        <p:nvSpPr>
          <p:cNvPr id="38" name="TextBox 37">
            <a:extLst>
              <a:ext uri="{FF2B5EF4-FFF2-40B4-BE49-F238E27FC236}">
                <a16:creationId xmlns:a16="http://schemas.microsoft.com/office/drawing/2014/main" id="{C384FAB8-3CE7-4288-8DBD-E5C4558597CA}"/>
              </a:ext>
            </a:extLst>
          </p:cNvPr>
          <p:cNvSpPr txBox="1"/>
          <p:nvPr/>
        </p:nvSpPr>
        <p:spPr>
          <a:xfrm>
            <a:off x="7020553" y="3228753"/>
            <a:ext cx="683130" cy="461665"/>
          </a:xfrm>
          <a:prstGeom prst="rect">
            <a:avLst/>
          </a:prstGeom>
          <a:noFill/>
        </p:spPr>
        <p:txBody>
          <a:bodyPr wrap="square" rtlCol="0">
            <a:spAutoFit/>
          </a:bodyPr>
          <a:lstStyle/>
          <a:p>
            <a:pPr algn="ctr"/>
            <a:r>
              <a:rPr lang="en-US" sz="2400" b="1" dirty="0">
                <a:latin typeface="Cambria Math" panose="02040503050406030204" pitchFamily="18" charset="0"/>
                <a:ea typeface="Cambria Math" panose="02040503050406030204" pitchFamily="18" charset="0"/>
                <a:cs typeface="Biome" panose="020B0502040204020203" pitchFamily="34" charset="0"/>
              </a:rPr>
              <a:t>05</a:t>
            </a:r>
            <a:endParaRPr lang="en-KE" sz="2400" b="1" dirty="0">
              <a:latin typeface="Cambria Math" panose="02040503050406030204" pitchFamily="18" charset="0"/>
              <a:ea typeface="Cambria Math" panose="02040503050406030204" pitchFamily="18" charset="0"/>
              <a:cs typeface="Biome" panose="020B0502040204020203" pitchFamily="34" charset="0"/>
            </a:endParaRPr>
          </a:p>
        </p:txBody>
      </p:sp>
      <p:sp>
        <p:nvSpPr>
          <p:cNvPr id="39" name="TextBox 38">
            <a:extLst>
              <a:ext uri="{FF2B5EF4-FFF2-40B4-BE49-F238E27FC236}">
                <a16:creationId xmlns:a16="http://schemas.microsoft.com/office/drawing/2014/main" id="{D6F56238-C5BF-423C-ADD7-1F6EDB1B534A}"/>
              </a:ext>
            </a:extLst>
          </p:cNvPr>
          <p:cNvSpPr txBox="1"/>
          <p:nvPr/>
        </p:nvSpPr>
        <p:spPr>
          <a:xfrm>
            <a:off x="6503317" y="4409539"/>
            <a:ext cx="683130" cy="461665"/>
          </a:xfrm>
          <a:prstGeom prst="rect">
            <a:avLst/>
          </a:prstGeom>
          <a:noFill/>
        </p:spPr>
        <p:txBody>
          <a:bodyPr wrap="square" rtlCol="0">
            <a:spAutoFit/>
          </a:bodyPr>
          <a:lstStyle/>
          <a:p>
            <a:pPr algn="ctr"/>
            <a:r>
              <a:rPr lang="en-US" sz="2400" b="1" dirty="0">
                <a:latin typeface="Cambria Math" panose="02040503050406030204" pitchFamily="18" charset="0"/>
                <a:ea typeface="Cambria Math" panose="02040503050406030204" pitchFamily="18" charset="0"/>
                <a:cs typeface="Biome" panose="020B0502040204020203" pitchFamily="34" charset="0"/>
              </a:rPr>
              <a:t>06</a:t>
            </a:r>
            <a:endParaRPr lang="en-KE" sz="2400" b="1" dirty="0">
              <a:latin typeface="Cambria Math" panose="02040503050406030204" pitchFamily="18" charset="0"/>
              <a:ea typeface="Cambria Math" panose="02040503050406030204" pitchFamily="18" charset="0"/>
              <a:cs typeface="Biome" panose="020B0502040204020203" pitchFamily="34" charset="0"/>
            </a:endParaRPr>
          </a:p>
        </p:txBody>
      </p:sp>
      <p:pic>
        <p:nvPicPr>
          <p:cNvPr id="7" name="Graphic 6" descr="Man with cane outline">
            <a:extLst>
              <a:ext uri="{FF2B5EF4-FFF2-40B4-BE49-F238E27FC236}">
                <a16:creationId xmlns:a16="http://schemas.microsoft.com/office/drawing/2014/main" id="{FB892779-E581-47B3-9B51-928A50DCC6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08480" y="579119"/>
            <a:ext cx="636129" cy="636129"/>
          </a:xfrm>
          <a:prstGeom prst="rect">
            <a:avLst/>
          </a:prstGeom>
        </p:spPr>
      </p:pic>
    </p:spTree>
    <p:extLst>
      <p:ext uri="{BB962C8B-B14F-4D97-AF65-F5344CB8AC3E}">
        <p14:creationId xmlns:p14="http://schemas.microsoft.com/office/powerpoint/2010/main" val="21920575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995F91C1D0B0645A29022DB6BF665F2" ma:contentTypeVersion="13" ma:contentTypeDescription="Create a new document." ma:contentTypeScope="" ma:versionID="7649d56a6e459f60f619c318baee2b7f">
  <xsd:schema xmlns:xsd="http://www.w3.org/2001/XMLSchema" xmlns:xs="http://www.w3.org/2001/XMLSchema" xmlns:p="http://schemas.microsoft.com/office/2006/metadata/properties" xmlns:ns3="548d01a6-732c-4bf2-b934-b0bf7ec0c694" xmlns:ns4="01d60f8d-dd28-4066-9892-c8aa436def55" targetNamespace="http://schemas.microsoft.com/office/2006/metadata/properties" ma:root="true" ma:fieldsID="3fddcf3e7fd9c6e5feeb7d63c4985d00" ns3:_="" ns4:_="">
    <xsd:import namespace="548d01a6-732c-4bf2-b934-b0bf7ec0c694"/>
    <xsd:import namespace="01d60f8d-dd28-4066-9892-c8aa436def5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DateTaken"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8d01a6-732c-4bf2-b934-b0bf7ec0c69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d60f8d-dd28-4066-9892-c8aa436def5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339CA8-825F-4198-B009-44FB7536FDF9}">
  <ds:schemaRefs>
    <ds:schemaRef ds:uri="http://schemas.microsoft.com/office/2006/documentManagement/types"/>
    <ds:schemaRef ds:uri="http://purl.org/dc/elements/1.1/"/>
    <ds:schemaRef ds:uri="http://schemas.microsoft.com/office/2006/metadata/properties"/>
    <ds:schemaRef ds:uri="http://purl.org/dc/dcmitype/"/>
    <ds:schemaRef ds:uri="548d01a6-732c-4bf2-b934-b0bf7ec0c694"/>
    <ds:schemaRef ds:uri="http://schemas.openxmlformats.org/package/2006/metadata/core-properties"/>
    <ds:schemaRef ds:uri="http://schemas.microsoft.com/office/infopath/2007/PartnerControls"/>
    <ds:schemaRef ds:uri="http://www.w3.org/XML/1998/namespace"/>
    <ds:schemaRef ds:uri="01d60f8d-dd28-4066-9892-c8aa436def55"/>
    <ds:schemaRef ds:uri="http://purl.org/dc/terms/"/>
  </ds:schemaRefs>
</ds:datastoreItem>
</file>

<file path=customXml/itemProps2.xml><?xml version="1.0" encoding="utf-8"?>
<ds:datastoreItem xmlns:ds="http://schemas.openxmlformats.org/officeDocument/2006/customXml" ds:itemID="{1CD6158C-BF24-4F5A-B3F1-30CFD0CDB84E}">
  <ds:schemaRefs>
    <ds:schemaRef ds:uri="http://schemas.microsoft.com/sharepoint/v3/contenttype/forms"/>
  </ds:schemaRefs>
</ds:datastoreItem>
</file>

<file path=customXml/itemProps3.xml><?xml version="1.0" encoding="utf-8"?>
<ds:datastoreItem xmlns:ds="http://schemas.openxmlformats.org/officeDocument/2006/customXml" ds:itemID="{8511F8D0-73F0-454E-897F-8A3B40DD30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48d01a6-732c-4bf2-b934-b0bf7ec0c694"/>
    <ds:schemaRef ds:uri="01d60f8d-dd28-4066-9892-c8aa436def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TotalTime>
  <Words>1073</Words>
  <Application>Microsoft Office PowerPoint</Application>
  <PresentationFormat>Widescreen</PresentationFormat>
  <Paragraphs>210</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Bookman Old Style</vt:lpstr>
      <vt:lpstr>Calibri</vt:lpstr>
      <vt:lpstr>Cambria Math</vt:lpstr>
      <vt:lpstr>Century Gothic</vt:lpstr>
      <vt:lpstr>Century Schoolbook</vt:lpstr>
      <vt:lpstr>charter</vt:lpstr>
      <vt:lpstr>Franklin Gothic Book</vt:lpstr>
      <vt:lpstr>Trade Gothic W01 Bold 2</vt:lpstr>
      <vt:lpstr>Trade Gothic W01 Roman</vt:lpstr>
      <vt:lpstr>1_RetrospectVTI</vt:lpstr>
      <vt:lpstr>PowerPoint Presentation</vt:lpstr>
      <vt:lpstr>DATA COLLECTION</vt:lpstr>
      <vt:lpstr>TODAYS DISCUSSION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 1  </vt:lpstr>
      <vt:lpstr>DEMO 2</vt:lpstr>
      <vt:lpstr>DEMO 3</vt:lpstr>
      <vt:lpstr>PowerPoint Presentation</vt:lpstr>
      <vt:lpstr>PowerPoint Presentation</vt:lpstr>
      <vt:lpstr>PowerPoint Presentation</vt:lpstr>
      <vt:lpstr>PowerPoint Presentation</vt:lpstr>
      <vt:lpstr>… ‘With Data collection, “the sooner the better” is always the best answer.’</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Derrick Muiru (MEA)</dc:creator>
  <cp:lastModifiedBy>Derrick Muiru (MEA)</cp:lastModifiedBy>
  <cp:revision>1</cp:revision>
  <dcterms:created xsi:type="dcterms:W3CDTF">2021-09-10T09:24:48Z</dcterms:created>
  <dcterms:modified xsi:type="dcterms:W3CDTF">2021-09-10T09:39:09Z</dcterms:modified>
</cp:coreProperties>
</file>