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Nunito"/>
      <p:regular r:id="rId25"/>
      <p:bold r:id="rId26"/>
      <p:italic r:id="rId27"/>
      <p:boldItalic r:id="rId28"/>
    </p:embeddedFont>
    <p:embeddedFont>
      <p:font typeface="Lato"/>
      <p:regular r:id="rId29"/>
      <p:bold r:id="rId30"/>
      <p:italic r:id="rId31"/>
      <p:boldItalic r:id="rId32"/>
    </p:embeddedFont>
    <p:embeddedFont>
      <p:font typeface="Merriweather"/>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schemas.openxmlformats.org/officeDocument/2006/relationships/font" Target="fonts/Merriweather-regular.fnt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35" Type="http://schemas.openxmlformats.org/officeDocument/2006/relationships/font" Target="fonts/Merriweather-italic.fntdata"/><Relationship Id="rId12" Type="http://schemas.openxmlformats.org/officeDocument/2006/relationships/slide" Target="slides/slide7.xml"/><Relationship Id="rId34" Type="http://schemas.openxmlformats.org/officeDocument/2006/relationships/font" Target="fonts/Merriweather-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Merriweather-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f97f1a63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f97f1a63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f97f1a63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f97f1a63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f97f1a637_0_18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f97f1a637_0_18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f93c331c6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f93c331c6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f93c331c6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f93c331c6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7f93c331c6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f93c331c6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f93c331c6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f93c331c6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f93c331c6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f93c331c6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f93c331c6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f93c331c6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f93c331c6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f93c331c6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f93c331c6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f93c331c6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f93c331c6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f93c331c6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f97f1a63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f97f1a63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f97f1a63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f97f1a63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GLOBAL SUICIDE RATES BETWEEN 1995-2015.</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Week 5 group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727650" y="544025"/>
            <a:ext cx="76887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Suicides by Country</a:t>
            </a:r>
            <a:endParaRPr sz="1400"/>
          </a:p>
        </p:txBody>
      </p:sp>
      <p:sp>
        <p:nvSpPr>
          <p:cNvPr id="189" name="Google Shape;189;p22"/>
          <p:cNvSpPr txBox="1"/>
          <p:nvPr>
            <p:ph idx="1" type="body"/>
          </p:nvPr>
        </p:nvSpPr>
        <p:spPr>
          <a:xfrm>
            <a:off x="768975" y="10976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t>This insight contradicts with our first insight that says countries with more GDP are likely to have less suicides because the correlation between population and suicide is far greater than correlation between economic factors(GDP) and suicide. Take Russia for example in our dataset it has the highest suicide rate through the 30 years because of its large population yet it has a higher GDP than most of the other countries</a:t>
            </a:r>
            <a:endParaRPr sz="1000"/>
          </a:p>
        </p:txBody>
      </p:sp>
      <p:pic>
        <p:nvPicPr>
          <p:cNvPr id="190" name="Google Shape;190;p22"/>
          <p:cNvPicPr preferRelativeResize="0"/>
          <p:nvPr/>
        </p:nvPicPr>
        <p:blipFill>
          <a:blip r:embed="rId3">
            <a:alphaModFix/>
          </a:blip>
          <a:stretch>
            <a:fillRect/>
          </a:stretch>
        </p:blipFill>
        <p:spPr>
          <a:xfrm>
            <a:off x="1972700" y="1714500"/>
            <a:ext cx="5236475" cy="3046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8761D"/>
        </a:solidFill>
      </p:bgPr>
    </p:bg>
    <p:spTree>
      <p:nvGrpSpPr>
        <p:cNvPr id="194" name="Shape 194"/>
        <p:cNvGrpSpPr/>
        <p:nvPr/>
      </p:nvGrpSpPr>
      <p:grpSpPr>
        <a:xfrm>
          <a:off x="0" y="0"/>
          <a:ext cx="0" cy="0"/>
          <a:chOff x="0" y="0"/>
          <a:chExt cx="0" cy="0"/>
        </a:xfrm>
      </p:grpSpPr>
      <p:sp>
        <p:nvSpPr>
          <p:cNvPr id="195" name="Google Shape;195;p23"/>
          <p:cNvSpPr txBox="1"/>
          <p:nvPr>
            <p:ph type="title"/>
          </p:nvPr>
        </p:nvSpPr>
        <p:spPr>
          <a:xfrm>
            <a:off x="636475" y="54402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Distribution of suicides through  the years</a:t>
            </a:r>
            <a:endParaRPr sz="1400"/>
          </a:p>
        </p:txBody>
      </p:sp>
      <p:sp>
        <p:nvSpPr>
          <p:cNvPr id="196" name="Google Shape;196;p23"/>
          <p:cNvSpPr txBox="1"/>
          <p:nvPr>
            <p:ph idx="1" type="body"/>
          </p:nvPr>
        </p:nvSpPr>
        <p:spPr>
          <a:xfrm>
            <a:off x="727650" y="132492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Between 1995 and 2015 the suicidal rates have been quite similar but the rates were highest in 1999 and lowest in 2015. Surprisingly suicidal rates have also been reducing in the 2000’s compared to the 90’s while we expect otherwise because of depression from the age of technology.</a:t>
            </a:r>
            <a:endParaRPr/>
          </a:p>
        </p:txBody>
      </p:sp>
      <p:pic>
        <p:nvPicPr>
          <p:cNvPr id="197" name="Google Shape;197;p23"/>
          <p:cNvPicPr preferRelativeResize="0"/>
          <p:nvPr/>
        </p:nvPicPr>
        <p:blipFill>
          <a:blip r:embed="rId3">
            <a:alphaModFix/>
          </a:blip>
          <a:stretch>
            <a:fillRect/>
          </a:stretch>
        </p:blipFill>
        <p:spPr>
          <a:xfrm>
            <a:off x="5466150" y="2685350"/>
            <a:ext cx="3240625" cy="1898225"/>
          </a:xfrm>
          <a:prstGeom prst="rect">
            <a:avLst/>
          </a:prstGeom>
          <a:noFill/>
          <a:ln>
            <a:noFill/>
          </a:ln>
        </p:spPr>
      </p:pic>
      <p:pic>
        <p:nvPicPr>
          <p:cNvPr id="198" name="Google Shape;198;p23"/>
          <p:cNvPicPr preferRelativeResize="0"/>
          <p:nvPr/>
        </p:nvPicPr>
        <p:blipFill>
          <a:blip r:embed="rId4">
            <a:alphaModFix/>
          </a:blip>
          <a:stretch>
            <a:fillRect/>
          </a:stretch>
        </p:blipFill>
        <p:spPr>
          <a:xfrm>
            <a:off x="727650" y="2301875"/>
            <a:ext cx="3846925" cy="2480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819150" y="366725"/>
            <a:ext cx="7505700" cy="49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latin typeface="Lato"/>
                <a:ea typeface="Lato"/>
                <a:cs typeface="Lato"/>
                <a:sym typeface="Lato"/>
              </a:rPr>
              <a:t>Correlation between our factors</a:t>
            </a:r>
            <a:endParaRPr sz="1400">
              <a:latin typeface="Lato"/>
              <a:ea typeface="Lato"/>
              <a:cs typeface="Lato"/>
              <a:sym typeface="Lato"/>
            </a:endParaRPr>
          </a:p>
        </p:txBody>
      </p:sp>
      <p:sp>
        <p:nvSpPr>
          <p:cNvPr id="204" name="Google Shape;204;p24"/>
          <p:cNvSpPr txBox="1"/>
          <p:nvPr>
            <p:ph idx="1" type="body"/>
          </p:nvPr>
        </p:nvSpPr>
        <p:spPr>
          <a:xfrm>
            <a:off x="819150" y="1006125"/>
            <a:ext cx="7505700" cy="99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insight was just to see how all our factors correlate to each other in order to know the most </a:t>
            </a:r>
            <a:r>
              <a:rPr lang="en"/>
              <a:t>influential</a:t>
            </a:r>
            <a:r>
              <a:rPr lang="en"/>
              <a:t> factor of our dataset . As mentioned before we see that population has the greatest correlation to suicide numbers compared to all other factors . This simply means the higher the population the higher the rate of suicides and this influences suicides more than any other factor eg GDP (for this dataset only)</a:t>
            </a:r>
            <a:endParaRPr/>
          </a:p>
        </p:txBody>
      </p:sp>
      <p:pic>
        <p:nvPicPr>
          <p:cNvPr id="205" name="Google Shape;205;p24"/>
          <p:cNvPicPr preferRelativeResize="0"/>
          <p:nvPr/>
        </p:nvPicPr>
        <p:blipFill>
          <a:blip r:embed="rId3">
            <a:alphaModFix/>
          </a:blip>
          <a:stretch>
            <a:fillRect/>
          </a:stretch>
        </p:blipFill>
        <p:spPr>
          <a:xfrm>
            <a:off x="689475" y="2784125"/>
            <a:ext cx="3658750" cy="1769525"/>
          </a:xfrm>
          <a:prstGeom prst="rect">
            <a:avLst/>
          </a:prstGeom>
          <a:noFill/>
          <a:ln>
            <a:noFill/>
          </a:ln>
        </p:spPr>
      </p:pic>
      <p:pic>
        <p:nvPicPr>
          <p:cNvPr id="206" name="Google Shape;206;p24"/>
          <p:cNvPicPr preferRelativeResize="0"/>
          <p:nvPr/>
        </p:nvPicPr>
        <p:blipFill>
          <a:blip r:embed="rId4">
            <a:alphaModFix/>
          </a:blip>
          <a:stretch>
            <a:fillRect/>
          </a:stretch>
        </p:blipFill>
        <p:spPr>
          <a:xfrm>
            <a:off x="5626400" y="2237775"/>
            <a:ext cx="2085975" cy="2190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819150" y="845600"/>
            <a:ext cx="7505700" cy="58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Recommendations</a:t>
            </a:r>
            <a:endParaRPr/>
          </a:p>
        </p:txBody>
      </p:sp>
      <p:sp>
        <p:nvSpPr>
          <p:cNvPr id="212" name="Google Shape;212;p25"/>
          <p:cNvSpPr txBox="1"/>
          <p:nvPr>
            <p:ph idx="1" type="body"/>
          </p:nvPr>
        </p:nvSpPr>
        <p:spPr>
          <a:xfrm>
            <a:off x="819150" y="1431200"/>
            <a:ext cx="7505700" cy="1481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1D1C1D"/>
              </a:buClr>
              <a:buSzPts val="1300"/>
              <a:buFont typeface="Arial"/>
              <a:buChar char="●"/>
            </a:pPr>
            <a:r>
              <a:rPr lang="en" sz="1200">
                <a:solidFill>
                  <a:srgbClr val="1D1C1D"/>
                </a:solidFill>
                <a:highlight>
                  <a:srgbClr val="F8F8F8"/>
                </a:highlight>
                <a:latin typeface="Arial"/>
                <a:ea typeface="Arial"/>
                <a:cs typeface="Arial"/>
                <a:sym typeface="Arial"/>
              </a:rPr>
              <a:t>Population :  Government offering essential services and providing employment for its citizens</a:t>
            </a:r>
            <a:endParaRPr sz="1200">
              <a:solidFill>
                <a:srgbClr val="1D1C1D"/>
              </a:solidFill>
              <a:highlight>
                <a:srgbClr val="F8F8F8"/>
              </a:highlight>
              <a:latin typeface="Arial"/>
              <a:ea typeface="Arial"/>
              <a:cs typeface="Arial"/>
              <a:sym typeface="Arial"/>
            </a:endParaRPr>
          </a:p>
          <a:p>
            <a:pPr indent="-311150" lvl="0" marL="457200" rtl="0" algn="l">
              <a:spcBef>
                <a:spcPts val="0"/>
              </a:spcBef>
              <a:spcAft>
                <a:spcPts val="0"/>
              </a:spcAft>
              <a:buClr>
                <a:srgbClr val="1D1C1D"/>
              </a:buClr>
              <a:buSzPts val="1300"/>
              <a:buFont typeface="Arial"/>
              <a:buChar char="●"/>
            </a:pPr>
            <a:r>
              <a:rPr lang="en" sz="1150">
                <a:solidFill>
                  <a:srgbClr val="1D1C1D"/>
                </a:solidFill>
                <a:highlight>
                  <a:srgbClr val="F8F8F8"/>
                </a:highlight>
                <a:latin typeface="Arial"/>
                <a:ea typeface="Arial"/>
                <a:cs typeface="Arial"/>
                <a:sym typeface="Arial"/>
              </a:rPr>
              <a:t>Gender :</a:t>
            </a:r>
            <a:r>
              <a:rPr lang="en" sz="1150">
                <a:solidFill>
                  <a:srgbClr val="1D1C1D"/>
                </a:solidFill>
                <a:highlight>
                  <a:srgbClr val="F8F8F8"/>
                </a:highlight>
                <a:latin typeface="Arial"/>
                <a:ea typeface="Arial"/>
                <a:cs typeface="Arial"/>
                <a:sym typeface="Arial"/>
              </a:rPr>
              <a:t> Sensitize men on importance of Mental health</a:t>
            </a:r>
            <a:endParaRPr sz="1150">
              <a:solidFill>
                <a:srgbClr val="1D1C1D"/>
              </a:solidFill>
              <a:highlight>
                <a:srgbClr val="F8F8F8"/>
              </a:highlight>
              <a:latin typeface="Arial"/>
              <a:ea typeface="Arial"/>
              <a:cs typeface="Arial"/>
              <a:sym typeface="Arial"/>
            </a:endParaRPr>
          </a:p>
          <a:p>
            <a:pPr indent="-301625" lvl="0" marL="457200" rtl="0" algn="l">
              <a:spcBef>
                <a:spcPts val="0"/>
              </a:spcBef>
              <a:spcAft>
                <a:spcPts val="0"/>
              </a:spcAft>
              <a:buClr>
                <a:srgbClr val="1D1C1D"/>
              </a:buClr>
              <a:buSzPts val="1150"/>
              <a:buFont typeface="Arial"/>
              <a:buChar char="●"/>
            </a:pPr>
            <a:r>
              <a:rPr lang="en" sz="1150">
                <a:solidFill>
                  <a:srgbClr val="1D1C1D"/>
                </a:solidFill>
                <a:highlight>
                  <a:srgbClr val="F8F8F8"/>
                </a:highlight>
                <a:latin typeface="Arial"/>
                <a:ea typeface="Arial"/>
                <a:cs typeface="Arial"/>
                <a:sym typeface="Arial"/>
              </a:rPr>
              <a:t>Strict gun laws</a:t>
            </a:r>
            <a:endParaRPr sz="1150">
              <a:solidFill>
                <a:srgbClr val="1D1C1D"/>
              </a:solidFill>
              <a:highlight>
                <a:srgbClr val="F8F8F8"/>
              </a:highlight>
              <a:latin typeface="Arial"/>
              <a:ea typeface="Arial"/>
              <a:cs typeface="Arial"/>
              <a:sym typeface="Arial"/>
            </a:endParaRPr>
          </a:p>
          <a:p>
            <a:pPr indent="-301625" lvl="0" marL="457200" rtl="0" algn="l">
              <a:spcBef>
                <a:spcPts val="0"/>
              </a:spcBef>
              <a:spcAft>
                <a:spcPts val="0"/>
              </a:spcAft>
              <a:buClr>
                <a:srgbClr val="1D1C1D"/>
              </a:buClr>
              <a:buSzPts val="1150"/>
              <a:buFont typeface="Arial"/>
              <a:buChar char="●"/>
            </a:pPr>
            <a:r>
              <a:rPr lang="en" sz="1150">
                <a:solidFill>
                  <a:srgbClr val="1D1C1D"/>
                </a:solidFill>
                <a:highlight>
                  <a:srgbClr val="F8F8F8"/>
                </a:highlight>
                <a:latin typeface="Arial"/>
                <a:ea typeface="Arial"/>
                <a:cs typeface="Arial"/>
                <a:sym typeface="Arial"/>
              </a:rPr>
              <a:t>Community sensitization in areas that have faced war, trauma and abuse as such people are more likely to commit suicide hence counselling should be encouraged to manage PTSD cases.</a:t>
            </a:r>
            <a:endParaRPr sz="1150">
              <a:solidFill>
                <a:srgbClr val="1D1C1D"/>
              </a:solidFill>
              <a:highlight>
                <a:srgbClr val="F8F8F8"/>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6"/>
          <p:cNvSpPr txBox="1"/>
          <p:nvPr>
            <p:ph idx="1" type="body"/>
          </p:nvPr>
        </p:nvSpPr>
        <p:spPr>
          <a:xfrm>
            <a:off x="819150" y="1990725"/>
            <a:ext cx="7505700" cy="24480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7200"/>
              <a:t>Questions??</a:t>
            </a:r>
            <a:endParaRPr sz="7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8761D"/>
        </a:solidFill>
      </p:bgPr>
    </p:bg>
    <p:spTree>
      <p:nvGrpSpPr>
        <p:cNvPr id="222" name="Shape 222"/>
        <p:cNvGrpSpPr/>
        <p:nvPr/>
      </p:nvGrpSpPr>
      <p:grpSpPr>
        <a:xfrm>
          <a:off x="0" y="0"/>
          <a:ext cx="0" cy="0"/>
          <a:chOff x="0" y="0"/>
          <a:chExt cx="0" cy="0"/>
        </a:xfrm>
      </p:grpSpPr>
      <p:sp>
        <p:nvSpPr>
          <p:cNvPr id="223" name="Google Shape;223;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txBox="1"/>
          <p:nvPr>
            <p:ph idx="1" type="body"/>
          </p:nvPr>
        </p:nvSpPr>
        <p:spPr>
          <a:xfrm>
            <a:off x="819150" y="1990725"/>
            <a:ext cx="7505700" cy="24480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4800">
                <a:latin typeface="Merriweather"/>
                <a:ea typeface="Merriweather"/>
                <a:cs typeface="Merriweather"/>
                <a:sym typeface="Merriweather"/>
              </a:rPr>
              <a:t>THANK YOU!!!</a:t>
            </a:r>
            <a:endParaRPr sz="4800">
              <a:latin typeface="Merriweather"/>
              <a:ea typeface="Merriweather"/>
              <a:cs typeface="Merriweather"/>
              <a:sym typeface="Merriweath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8761D"/>
        </a:solidFill>
      </p:bgPr>
    </p:bg>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2 : Team Analysts</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Members</a:t>
            </a:r>
            <a:endParaRPr/>
          </a:p>
          <a:p>
            <a:pPr indent="0" lvl="0" marL="0" rtl="0" algn="l">
              <a:spcBef>
                <a:spcPts val="1600"/>
              </a:spcBef>
              <a:spcAft>
                <a:spcPts val="0"/>
              </a:spcAft>
              <a:buNone/>
            </a:pPr>
            <a:r>
              <a:rPr lang="en"/>
              <a:t>Simon Waweru - Group Leader.</a:t>
            </a:r>
            <a:endParaRPr/>
          </a:p>
          <a:p>
            <a:pPr indent="0" lvl="0" marL="0" rtl="0" algn="l">
              <a:spcBef>
                <a:spcPts val="1600"/>
              </a:spcBef>
              <a:spcAft>
                <a:spcPts val="0"/>
              </a:spcAft>
              <a:buNone/>
            </a:pPr>
            <a:r>
              <a:rPr lang="en"/>
              <a:t>Laura Wangari - </a:t>
            </a:r>
            <a:endParaRPr/>
          </a:p>
          <a:p>
            <a:pPr indent="0" lvl="0" marL="0" rtl="0" algn="l">
              <a:spcBef>
                <a:spcPts val="1600"/>
              </a:spcBef>
              <a:spcAft>
                <a:spcPts val="0"/>
              </a:spcAft>
              <a:buNone/>
            </a:pPr>
            <a:r>
              <a:rPr lang="en"/>
              <a:t>Gabriel Abura - </a:t>
            </a:r>
            <a:endParaRPr/>
          </a:p>
          <a:p>
            <a:pPr indent="0" lvl="0" marL="0" rtl="0" algn="l">
              <a:spcBef>
                <a:spcPts val="1600"/>
              </a:spcBef>
              <a:spcAft>
                <a:spcPts val="1600"/>
              </a:spcAft>
              <a:buNone/>
            </a:pPr>
            <a:r>
              <a:rPr lang="en"/>
              <a:t>Derrick Kuria -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485675" y="623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 </a:t>
            </a:r>
            <a:endParaRPr/>
          </a:p>
        </p:txBody>
      </p:sp>
      <p:sp>
        <p:nvSpPr>
          <p:cNvPr id="141" name="Google Shape;141;p15"/>
          <p:cNvSpPr txBox="1"/>
          <p:nvPr>
            <p:ph idx="1" type="body"/>
          </p:nvPr>
        </p:nvSpPr>
        <p:spPr>
          <a:xfrm>
            <a:off x="281725" y="1402775"/>
            <a:ext cx="8527500" cy="355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333333"/>
              </a:buClr>
              <a:buSzPts val="1800"/>
              <a:buFont typeface="Arial"/>
              <a:buChar char="●"/>
            </a:pPr>
            <a:r>
              <a:rPr lang="en" sz="1800">
                <a:solidFill>
                  <a:srgbClr val="333333"/>
                </a:solidFill>
                <a:highlight>
                  <a:srgbClr val="FFFFFF"/>
                </a:highlight>
                <a:latin typeface="Arial"/>
                <a:ea typeface="Arial"/>
                <a:cs typeface="Arial"/>
                <a:sym typeface="Arial"/>
              </a:rPr>
              <a:t>According to WHO, 800 000 people die due to suicide every year, which is one person every 40 seconds. </a:t>
            </a:r>
            <a:endParaRPr sz="1800">
              <a:solidFill>
                <a:srgbClr val="333333"/>
              </a:solidFill>
              <a:highlight>
                <a:srgbClr val="FFFFFF"/>
              </a:highlight>
              <a:latin typeface="Arial"/>
              <a:ea typeface="Arial"/>
              <a:cs typeface="Arial"/>
              <a:sym typeface="Arial"/>
            </a:endParaRPr>
          </a:p>
          <a:p>
            <a:pPr indent="-342900" lvl="0" marL="457200" rtl="0" algn="l">
              <a:spcBef>
                <a:spcPts val="0"/>
              </a:spcBef>
              <a:spcAft>
                <a:spcPts val="0"/>
              </a:spcAft>
              <a:buClr>
                <a:srgbClr val="333333"/>
              </a:buClr>
              <a:buSzPts val="1800"/>
              <a:buFont typeface="Arial"/>
              <a:buChar char="●"/>
            </a:pPr>
            <a:r>
              <a:rPr lang="en" sz="1800">
                <a:solidFill>
                  <a:srgbClr val="333333"/>
                </a:solidFill>
                <a:highlight>
                  <a:srgbClr val="FFFFFF"/>
                </a:highlight>
                <a:latin typeface="Arial"/>
                <a:ea typeface="Arial"/>
                <a:cs typeface="Arial"/>
                <a:sym typeface="Arial"/>
              </a:rPr>
              <a:t>For each adult who died by suicide, there’s a possibility of 20 others attempting suicide. </a:t>
            </a:r>
            <a:endParaRPr sz="1800">
              <a:solidFill>
                <a:srgbClr val="333333"/>
              </a:solidFill>
              <a:highlight>
                <a:srgbClr val="FFFFFF"/>
              </a:highlight>
              <a:latin typeface="Arial"/>
              <a:ea typeface="Arial"/>
              <a:cs typeface="Arial"/>
              <a:sym typeface="Arial"/>
            </a:endParaRPr>
          </a:p>
          <a:p>
            <a:pPr indent="-342900" lvl="0" marL="457200" rtl="0" algn="l">
              <a:spcBef>
                <a:spcPts val="0"/>
              </a:spcBef>
              <a:spcAft>
                <a:spcPts val="0"/>
              </a:spcAft>
              <a:buClr>
                <a:srgbClr val="333333"/>
              </a:buClr>
              <a:buSzPts val="1800"/>
              <a:buFont typeface="Arial"/>
              <a:buChar char="●"/>
            </a:pPr>
            <a:r>
              <a:rPr lang="en" sz="1800">
                <a:solidFill>
                  <a:srgbClr val="333333"/>
                </a:solidFill>
                <a:highlight>
                  <a:srgbClr val="FFFFFF"/>
                </a:highlight>
                <a:latin typeface="Arial"/>
                <a:ea typeface="Arial"/>
                <a:cs typeface="Arial"/>
                <a:sym typeface="Arial"/>
              </a:rPr>
              <a:t>Therefore, we obtain an overview of the distribution of suicide rates in the world and t</a:t>
            </a:r>
            <a:r>
              <a:rPr lang="en" sz="1800">
                <a:solidFill>
                  <a:srgbClr val="333333"/>
                </a:solidFill>
                <a:highlight>
                  <a:srgbClr val="FFFFFF"/>
                </a:highlight>
                <a:latin typeface="Arial"/>
                <a:ea typeface="Arial"/>
                <a:cs typeface="Arial"/>
                <a:sym typeface="Arial"/>
              </a:rPr>
              <a:t>he effects of economic aspects on suicide rates.</a:t>
            </a:r>
            <a:r>
              <a:rPr lang="en" sz="1800">
                <a:solidFill>
                  <a:srgbClr val="333333"/>
                </a:solidFill>
                <a:highlight>
                  <a:srgbClr val="FFFFFF"/>
                </a:highlight>
                <a:latin typeface="Arial"/>
                <a:ea typeface="Arial"/>
                <a:cs typeface="Arial"/>
                <a:sym typeface="Arial"/>
              </a:rPr>
              <a:t> </a:t>
            </a:r>
            <a:endParaRPr sz="1800">
              <a:solidFill>
                <a:srgbClr val="1D1C1D"/>
              </a:solidFill>
              <a:highlight>
                <a:srgbClr val="F8F8F8"/>
              </a:highlight>
              <a:latin typeface="Arial"/>
              <a:ea typeface="Arial"/>
              <a:cs typeface="Arial"/>
              <a:sym typeface="Arial"/>
            </a:endParaRPr>
          </a:p>
          <a:p>
            <a:pPr indent="0" lvl="0" marL="457200" rtl="0" algn="l">
              <a:spcBef>
                <a:spcPts val="0"/>
              </a:spcBef>
              <a:spcAft>
                <a:spcPts val="0"/>
              </a:spcAft>
              <a:buNone/>
            </a:pPr>
            <a:r>
              <a:t/>
            </a:r>
            <a:endParaRPr>
              <a:solidFill>
                <a:srgbClr val="1D1C1D"/>
              </a:solidFill>
              <a:highlight>
                <a:srgbClr val="F8F8F8"/>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8761D"/>
        </a:solidFill>
      </p:bgPr>
    </p:bg>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Objectives.</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1D1C1D"/>
              </a:buClr>
              <a:buSzPts val="1400"/>
              <a:buFont typeface="Arial"/>
              <a:buChar char="❖"/>
            </a:pPr>
            <a:r>
              <a:rPr lang="en" sz="1400">
                <a:solidFill>
                  <a:srgbClr val="1D1C1D"/>
                </a:solidFill>
                <a:highlight>
                  <a:srgbClr val="F8F8F8"/>
                </a:highlight>
                <a:latin typeface="Arial"/>
                <a:ea typeface="Arial"/>
                <a:cs typeface="Arial"/>
                <a:sym typeface="Arial"/>
              </a:rPr>
              <a:t>To show how the economic aspects  such as GDP affect the rates of suicide.</a:t>
            </a:r>
            <a:endParaRPr sz="1400">
              <a:solidFill>
                <a:srgbClr val="1D1C1D"/>
              </a:solidFill>
              <a:highlight>
                <a:srgbClr val="F8F8F8"/>
              </a:highlight>
              <a:latin typeface="Arial"/>
              <a:ea typeface="Arial"/>
              <a:cs typeface="Arial"/>
              <a:sym typeface="Arial"/>
            </a:endParaRPr>
          </a:p>
          <a:p>
            <a:pPr indent="-317500" lvl="0" marL="457200" rtl="0" algn="l">
              <a:spcBef>
                <a:spcPts val="0"/>
              </a:spcBef>
              <a:spcAft>
                <a:spcPts val="0"/>
              </a:spcAft>
              <a:buClr>
                <a:srgbClr val="1D1C1D"/>
              </a:buClr>
              <a:buSzPts val="1400"/>
              <a:buFont typeface="Arial"/>
              <a:buChar char="❖"/>
            </a:pPr>
            <a:r>
              <a:rPr lang="en" sz="1400">
                <a:solidFill>
                  <a:srgbClr val="1D1C1D"/>
                </a:solidFill>
                <a:highlight>
                  <a:srgbClr val="F8F8F8"/>
                </a:highlight>
                <a:latin typeface="Arial"/>
                <a:ea typeface="Arial"/>
                <a:cs typeface="Arial"/>
                <a:sym typeface="Arial"/>
              </a:rPr>
              <a:t>To obtain an overview of suicide rates over a specific period of time.</a:t>
            </a:r>
            <a:endParaRPr sz="1400">
              <a:solidFill>
                <a:srgbClr val="1D1C1D"/>
              </a:solidFill>
              <a:highlight>
                <a:srgbClr val="F8F8F8"/>
              </a:highlight>
              <a:latin typeface="Arial"/>
              <a:ea typeface="Arial"/>
              <a:cs typeface="Arial"/>
              <a:sym typeface="Arial"/>
            </a:endParaRPr>
          </a:p>
          <a:p>
            <a:pPr indent="-317500" lvl="0" marL="457200" rtl="0" algn="l">
              <a:spcBef>
                <a:spcPts val="0"/>
              </a:spcBef>
              <a:spcAft>
                <a:spcPts val="0"/>
              </a:spcAft>
              <a:buClr>
                <a:srgbClr val="1D1C1D"/>
              </a:buClr>
              <a:buSzPts val="1400"/>
              <a:buFont typeface="Arial"/>
              <a:buChar char="❖"/>
            </a:pPr>
            <a:r>
              <a:rPr lang="en" sz="1400">
                <a:solidFill>
                  <a:srgbClr val="1D1C1D"/>
                </a:solidFill>
                <a:highlight>
                  <a:srgbClr val="F8F8F8"/>
                </a:highlight>
                <a:latin typeface="Arial"/>
                <a:ea typeface="Arial"/>
                <a:cs typeface="Arial"/>
                <a:sym typeface="Arial"/>
              </a:rPr>
              <a:t>To show distribution of suicide cases across the countries included in our data.</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Data Resources</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We sourced our data from kaggle and some information about  Suicides from WHO.</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8761D"/>
        </a:solidFill>
      </p:bgPr>
    </p:bg>
    <p:spTree>
      <p:nvGrpSpPr>
        <p:cNvPr id="157" name="Shape 157"/>
        <p:cNvGrpSpPr/>
        <p:nvPr/>
      </p:nvGrpSpPr>
      <p:grpSpPr>
        <a:xfrm>
          <a:off x="0" y="0"/>
          <a:ext cx="0" cy="0"/>
          <a:chOff x="0" y="0"/>
          <a:chExt cx="0" cy="0"/>
        </a:xfrm>
      </p:grpSpPr>
      <p:sp>
        <p:nvSpPr>
          <p:cNvPr id="158" name="Google Shape;158;p18"/>
          <p:cNvSpPr txBox="1"/>
          <p:nvPr>
            <p:ph type="title"/>
          </p:nvPr>
        </p:nvSpPr>
        <p:spPr>
          <a:xfrm>
            <a:off x="311700" y="3917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Research Question.</a:t>
            </a:r>
            <a:endParaRPr/>
          </a:p>
        </p:txBody>
      </p:sp>
      <p:sp>
        <p:nvSpPr>
          <p:cNvPr id="159" name="Google Shape;159;p18"/>
          <p:cNvSpPr txBox="1"/>
          <p:nvPr>
            <p:ph idx="1" type="body"/>
          </p:nvPr>
        </p:nvSpPr>
        <p:spPr>
          <a:xfrm>
            <a:off x="311700" y="1286675"/>
            <a:ext cx="8520600" cy="342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D1C1D"/>
                </a:solidFill>
                <a:highlight>
                  <a:srgbClr val="F8F8F8"/>
                </a:highlight>
                <a:latin typeface="Arial"/>
                <a:ea typeface="Arial"/>
                <a:cs typeface="Arial"/>
                <a:sym typeface="Arial"/>
              </a:rPr>
              <a:t>The research question questions will help us achieve our objectives, the following are our research questions;</a:t>
            </a:r>
            <a:endParaRPr>
              <a:solidFill>
                <a:srgbClr val="1D1C1D"/>
              </a:solidFill>
              <a:highlight>
                <a:srgbClr val="F8F8F8"/>
              </a:highlight>
              <a:latin typeface="Arial"/>
              <a:ea typeface="Arial"/>
              <a:cs typeface="Arial"/>
              <a:sym typeface="Arial"/>
            </a:endParaRPr>
          </a:p>
          <a:p>
            <a:pPr indent="-311150" lvl="0" marL="457200" rtl="0" algn="l">
              <a:spcBef>
                <a:spcPts val="0"/>
              </a:spcBef>
              <a:spcAft>
                <a:spcPts val="0"/>
              </a:spcAft>
              <a:buClr>
                <a:srgbClr val="1D1C1D"/>
              </a:buClr>
              <a:buSzPts val="1300"/>
              <a:buFont typeface="Arial"/>
              <a:buChar char="●"/>
            </a:pPr>
            <a:r>
              <a:rPr lang="en">
                <a:solidFill>
                  <a:srgbClr val="1D1C1D"/>
                </a:solidFill>
                <a:highlight>
                  <a:srgbClr val="F8F8F8"/>
                </a:highlight>
                <a:latin typeface="Arial"/>
                <a:ea typeface="Arial"/>
                <a:cs typeface="Arial"/>
                <a:sym typeface="Arial"/>
              </a:rPr>
              <a:t>Do economic aspects(GDP,per_capita income) affect the rate of suicide?</a:t>
            </a:r>
            <a:endParaRPr>
              <a:solidFill>
                <a:srgbClr val="1D1C1D"/>
              </a:solidFill>
              <a:highlight>
                <a:srgbClr val="F8F8F8"/>
              </a:highlight>
              <a:latin typeface="Arial"/>
              <a:ea typeface="Arial"/>
              <a:cs typeface="Arial"/>
              <a:sym typeface="Arial"/>
            </a:endParaRPr>
          </a:p>
          <a:p>
            <a:pPr indent="-311150" lvl="0" marL="457200" rtl="0" algn="l">
              <a:spcBef>
                <a:spcPts val="0"/>
              </a:spcBef>
              <a:spcAft>
                <a:spcPts val="0"/>
              </a:spcAft>
              <a:buClr>
                <a:srgbClr val="1D1C1D"/>
              </a:buClr>
              <a:buSzPts val="1300"/>
              <a:buFont typeface="Arial"/>
              <a:buChar char="●"/>
            </a:pPr>
            <a:r>
              <a:rPr lang="en">
                <a:solidFill>
                  <a:srgbClr val="1D1C1D"/>
                </a:solidFill>
                <a:highlight>
                  <a:srgbClr val="F8F8F8"/>
                </a:highlight>
                <a:latin typeface="Arial"/>
                <a:ea typeface="Arial"/>
                <a:cs typeface="Arial"/>
                <a:sym typeface="Arial"/>
              </a:rPr>
              <a:t>Is population direct proportion to number of suicides?</a:t>
            </a:r>
            <a:endParaRPr>
              <a:solidFill>
                <a:srgbClr val="1D1C1D"/>
              </a:solidFill>
              <a:highlight>
                <a:srgbClr val="F8F8F8"/>
              </a:highlight>
              <a:latin typeface="Arial"/>
              <a:ea typeface="Arial"/>
              <a:cs typeface="Arial"/>
              <a:sym typeface="Arial"/>
            </a:endParaRPr>
          </a:p>
          <a:p>
            <a:pPr indent="-311150" lvl="0" marL="457200" rtl="0" algn="l">
              <a:spcBef>
                <a:spcPts val="0"/>
              </a:spcBef>
              <a:spcAft>
                <a:spcPts val="0"/>
              </a:spcAft>
              <a:buClr>
                <a:srgbClr val="1D1C1D"/>
              </a:buClr>
              <a:buSzPts val="1300"/>
              <a:buFont typeface="Arial"/>
              <a:buChar char="●"/>
            </a:pPr>
            <a:r>
              <a:rPr lang="en">
                <a:solidFill>
                  <a:srgbClr val="1D1C1D"/>
                </a:solidFill>
                <a:highlight>
                  <a:srgbClr val="F8F8F8"/>
                </a:highlight>
                <a:latin typeface="Arial"/>
                <a:ea typeface="Arial"/>
                <a:cs typeface="Arial"/>
                <a:sym typeface="Arial"/>
              </a:rPr>
              <a:t>What is the trend of suicides yearly between 1995 to 2015?</a:t>
            </a:r>
            <a:endParaRPr>
              <a:solidFill>
                <a:srgbClr val="1D1C1D"/>
              </a:solidFill>
              <a:highlight>
                <a:srgbClr val="F8F8F8"/>
              </a:highlight>
              <a:latin typeface="Arial"/>
              <a:ea typeface="Arial"/>
              <a:cs typeface="Arial"/>
              <a:sym typeface="Arial"/>
            </a:endParaRPr>
          </a:p>
          <a:p>
            <a:pPr indent="-311150" lvl="0" marL="457200" rtl="0" algn="l">
              <a:spcBef>
                <a:spcPts val="0"/>
              </a:spcBef>
              <a:spcAft>
                <a:spcPts val="0"/>
              </a:spcAft>
              <a:buClr>
                <a:srgbClr val="1D1C1D"/>
              </a:buClr>
              <a:buSzPts val="1300"/>
              <a:buFont typeface="Arial"/>
              <a:buChar char="●"/>
            </a:pPr>
            <a:r>
              <a:rPr lang="en">
                <a:solidFill>
                  <a:srgbClr val="1D1C1D"/>
                </a:solidFill>
                <a:highlight>
                  <a:srgbClr val="F8F8F8"/>
                </a:highlight>
                <a:latin typeface="Arial"/>
                <a:ea typeface="Arial"/>
                <a:cs typeface="Arial"/>
                <a:sym typeface="Arial"/>
              </a:rPr>
              <a:t>What is the suicide rate by gender  and age group?</a:t>
            </a:r>
            <a:endParaRPr>
              <a:solidFill>
                <a:srgbClr val="1D1C1D"/>
              </a:solidFill>
              <a:highlight>
                <a:srgbClr val="F8F8F8"/>
              </a:highlight>
              <a:latin typeface="Arial"/>
              <a:ea typeface="Arial"/>
              <a:cs typeface="Arial"/>
              <a:sym typeface="Arial"/>
            </a:endParaRPr>
          </a:p>
          <a:p>
            <a:pPr indent="-311150" lvl="0" marL="457200" rtl="0" algn="l">
              <a:spcBef>
                <a:spcPts val="0"/>
              </a:spcBef>
              <a:spcAft>
                <a:spcPts val="0"/>
              </a:spcAft>
              <a:buClr>
                <a:srgbClr val="1D1C1D"/>
              </a:buClr>
              <a:buSzPts val="1300"/>
              <a:buFont typeface="Arial"/>
              <a:buChar char="●"/>
            </a:pPr>
            <a:r>
              <a:rPr lang="en">
                <a:solidFill>
                  <a:srgbClr val="1D1C1D"/>
                </a:solidFill>
                <a:highlight>
                  <a:srgbClr val="F8F8F8"/>
                </a:highlight>
                <a:latin typeface="Arial"/>
                <a:ea typeface="Arial"/>
                <a:cs typeface="Arial"/>
                <a:sym typeface="Arial"/>
              </a:rPr>
              <a:t>The correlation of different economic aspects and suicide rates</a:t>
            </a:r>
            <a:endParaRPr>
              <a:solidFill>
                <a:srgbClr val="1D1C1D"/>
              </a:solidFill>
              <a:highlight>
                <a:srgbClr val="F8F8F8"/>
              </a:highlight>
              <a:latin typeface="Arial"/>
              <a:ea typeface="Arial"/>
              <a:cs typeface="Arial"/>
              <a:sym typeface="Arial"/>
            </a:endParaRPr>
          </a:p>
          <a:p>
            <a:pPr indent="0" lvl="0" marL="457200" rtl="0" algn="l">
              <a:spcBef>
                <a:spcPts val="0"/>
              </a:spcBef>
              <a:spcAft>
                <a:spcPts val="0"/>
              </a:spcAft>
              <a:buNone/>
            </a:pPr>
            <a:r>
              <a:t/>
            </a:r>
            <a:endParaRPr>
              <a:solidFill>
                <a:srgbClr val="1D1C1D"/>
              </a:solidFill>
              <a:highlight>
                <a:srgbClr val="F8F8F8"/>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8761D"/>
        </a:solidFill>
      </p:bgPr>
    </p:bg>
    <p:spTree>
      <p:nvGrpSpPr>
        <p:cNvPr id="163" name="Shape 163"/>
        <p:cNvGrpSpPr/>
        <p:nvPr/>
      </p:nvGrpSpPr>
      <p:grpSpPr>
        <a:xfrm>
          <a:off x="0" y="0"/>
          <a:ext cx="0" cy="0"/>
          <a:chOff x="0" y="0"/>
          <a:chExt cx="0" cy="0"/>
        </a:xfrm>
      </p:grpSpPr>
      <p:sp>
        <p:nvSpPr>
          <p:cNvPr id="164" name="Google Shape;164;p19"/>
          <p:cNvSpPr txBox="1"/>
          <p:nvPr>
            <p:ph type="title"/>
          </p:nvPr>
        </p:nvSpPr>
        <p:spPr>
          <a:xfrm>
            <a:off x="1078800" y="575000"/>
            <a:ext cx="7688700" cy="313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400">
                <a:solidFill>
                  <a:srgbClr val="212121"/>
                </a:solidFill>
                <a:highlight>
                  <a:srgbClr val="FFFFFF"/>
                </a:highlight>
                <a:latin typeface="Roboto"/>
                <a:ea typeface="Roboto"/>
                <a:cs typeface="Roboto"/>
                <a:sym typeface="Roboto"/>
              </a:rPr>
              <a:t>DISTRIBUTION OF SUICIDES BY ECONOMIC FACTORS</a:t>
            </a:r>
            <a:endParaRPr sz="1400">
              <a:solidFill>
                <a:srgbClr val="212121"/>
              </a:solidFill>
              <a:highlight>
                <a:srgbClr val="FFFFFF"/>
              </a:highlight>
              <a:latin typeface="Roboto"/>
              <a:ea typeface="Roboto"/>
              <a:cs typeface="Roboto"/>
              <a:sym typeface="Roboto"/>
            </a:endParaRPr>
          </a:p>
          <a:p>
            <a:pPr indent="0" lvl="0" marL="0" rtl="0" algn="ctr">
              <a:spcBef>
                <a:spcPts val="1200"/>
              </a:spcBef>
              <a:spcAft>
                <a:spcPts val="0"/>
              </a:spcAft>
              <a:buNone/>
            </a:pPr>
            <a:r>
              <a:rPr lang="en" sz="1400"/>
              <a:t>A</a:t>
            </a:r>
            <a:endParaRPr sz="1400"/>
          </a:p>
        </p:txBody>
      </p:sp>
      <p:sp>
        <p:nvSpPr>
          <p:cNvPr id="165" name="Google Shape;165;p19"/>
          <p:cNvSpPr txBox="1"/>
          <p:nvPr>
            <p:ph idx="1" type="body"/>
          </p:nvPr>
        </p:nvSpPr>
        <p:spPr>
          <a:xfrm>
            <a:off x="770775" y="10253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Our analysis has been able to get us some insights from our data sets and we have been able to plot them using different types of graphs in order for us to visualize the results.</a:t>
            </a:r>
            <a:endParaRPr sz="1000"/>
          </a:p>
          <a:p>
            <a:pPr indent="0" lvl="0" marL="0" rtl="0" algn="l">
              <a:spcBef>
                <a:spcPts val="1600"/>
              </a:spcBef>
              <a:spcAft>
                <a:spcPts val="0"/>
              </a:spcAft>
              <a:buNone/>
            </a:pPr>
            <a:r>
              <a:rPr lang="en" sz="1000"/>
              <a:t>The first insight was the number of suicides depending on the country’s economic factors, We used GDP  as our measure of economic aspect. The graph below shows that </a:t>
            </a:r>
            <a:r>
              <a:rPr lang="en" sz="1000"/>
              <a:t>it's</a:t>
            </a:r>
            <a:r>
              <a:rPr lang="en" sz="1000"/>
              <a:t> more likely for someone in a country with a lower GDP to commit suicide this might be driven by issues such as lack of employment, poverty and eve diseases just to name a few.</a:t>
            </a:r>
            <a:endParaRPr sz="1000"/>
          </a:p>
          <a:p>
            <a:pPr indent="0" lvl="0" marL="0" rtl="0" algn="l">
              <a:spcBef>
                <a:spcPts val="1600"/>
              </a:spcBef>
              <a:spcAft>
                <a:spcPts val="1600"/>
              </a:spcAft>
              <a:buNone/>
            </a:pPr>
            <a:r>
              <a:t/>
            </a:r>
            <a:endParaRPr/>
          </a:p>
        </p:txBody>
      </p:sp>
      <p:pic>
        <p:nvPicPr>
          <p:cNvPr id="166" name="Google Shape;166;p19"/>
          <p:cNvPicPr preferRelativeResize="0"/>
          <p:nvPr/>
        </p:nvPicPr>
        <p:blipFill>
          <a:blip r:embed="rId3">
            <a:alphaModFix/>
          </a:blip>
          <a:stretch>
            <a:fillRect/>
          </a:stretch>
        </p:blipFill>
        <p:spPr>
          <a:xfrm>
            <a:off x="227225" y="2313550"/>
            <a:ext cx="5680575" cy="2602725"/>
          </a:xfrm>
          <a:prstGeom prst="rect">
            <a:avLst/>
          </a:prstGeom>
          <a:noFill/>
          <a:ln>
            <a:noFill/>
          </a:ln>
        </p:spPr>
      </p:pic>
      <p:pic>
        <p:nvPicPr>
          <p:cNvPr id="167" name="Google Shape;167;p19"/>
          <p:cNvPicPr preferRelativeResize="0"/>
          <p:nvPr/>
        </p:nvPicPr>
        <p:blipFill>
          <a:blip r:embed="rId4">
            <a:alphaModFix/>
          </a:blip>
          <a:stretch>
            <a:fillRect/>
          </a:stretch>
        </p:blipFill>
        <p:spPr>
          <a:xfrm>
            <a:off x="6446375" y="2396163"/>
            <a:ext cx="2076450" cy="2200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677825" y="554350"/>
            <a:ext cx="7688700" cy="37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DISTRIBUTION OF SUICIDE BY AGE</a:t>
            </a:r>
            <a:endParaRPr sz="1400"/>
          </a:p>
        </p:txBody>
      </p:sp>
      <p:sp>
        <p:nvSpPr>
          <p:cNvPr id="173" name="Google Shape;173;p20"/>
          <p:cNvSpPr txBox="1"/>
          <p:nvPr>
            <p:ph idx="1" type="body"/>
          </p:nvPr>
        </p:nvSpPr>
        <p:spPr>
          <a:xfrm>
            <a:off x="615850" y="929650"/>
            <a:ext cx="7688700" cy="1094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t>Our second Insight is the distribution of suicides by Age. Here from our analysis we see that the age group with most suicides is 35-54 year. People between this age group are more likely to be facing mental health issues because they face pressure from society and also they are most likely to face unemployment because they are part of a country’s work force unlike their counterparts of old age who might be retired and the young ones still in school</a:t>
            </a:r>
            <a:endParaRPr sz="1000"/>
          </a:p>
        </p:txBody>
      </p:sp>
      <p:pic>
        <p:nvPicPr>
          <p:cNvPr id="174" name="Google Shape;174;p20"/>
          <p:cNvPicPr preferRelativeResize="0"/>
          <p:nvPr/>
        </p:nvPicPr>
        <p:blipFill>
          <a:blip r:embed="rId3">
            <a:alphaModFix/>
          </a:blip>
          <a:stretch>
            <a:fillRect/>
          </a:stretch>
        </p:blipFill>
        <p:spPr>
          <a:xfrm>
            <a:off x="5223600" y="2024350"/>
            <a:ext cx="2762250" cy="2282550"/>
          </a:xfrm>
          <a:prstGeom prst="rect">
            <a:avLst/>
          </a:prstGeom>
          <a:noFill/>
          <a:ln>
            <a:noFill/>
          </a:ln>
        </p:spPr>
      </p:pic>
      <p:pic>
        <p:nvPicPr>
          <p:cNvPr id="175" name="Google Shape;175;p20"/>
          <p:cNvPicPr preferRelativeResize="0"/>
          <p:nvPr/>
        </p:nvPicPr>
        <p:blipFill>
          <a:blip r:embed="rId4">
            <a:alphaModFix/>
          </a:blip>
          <a:stretch>
            <a:fillRect/>
          </a:stretch>
        </p:blipFill>
        <p:spPr>
          <a:xfrm>
            <a:off x="677825" y="1786800"/>
            <a:ext cx="3938925" cy="2881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8761D"/>
        </a:solidFill>
      </p:bgPr>
    </p:bg>
    <p:spTree>
      <p:nvGrpSpPr>
        <p:cNvPr id="179" name="Shape 179"/>
        <p:cNvGrpSpPr/>
        <p:nvPr/>
      </p:nvGrpSpPr>
      <p:grpSpPr>
        <a:xfrm>
          <a:off x="0" y="0"/>
          <a:ext cx="0" cy="0"/>
          <a:chOff x="0" y="0"/>
          <a:chExt cx="0" cy="0"/>
        </a:xfrm>
      </p:grpSpPr>
      <p:sp>
        <p:nvSpPr>
          <p:cNvPr id="180" name="Google Shape;180;p21"/>
          <p:cNvSpPr txBox="1"/>
          <p:nvPr>
            <p:ph type="title"/>
          </p:nvPr>
        </p:nvSpPr>
        <p:spPr>
          <a:xfrm>
            <a:off x="1101275" y="58537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Number of suicides by gender</a:t>
            </a:r>
            <a:endParaRPr sz="1400"/>
          </a:p>
          <a:p>
            <a:pPr indent="0" lvl="0" marL="0" rtl="0" algn="l">
              <a:spcBef>
                <a:spcPts val="0"/>
              </a:spcBef>
              <a:spcAft>
                <a:spcPts val="0"/>
              </a:spcAft>
              <a:buNone/>
            </a:pPr>
            <a:r>
              <a:t/>
            </a:r>
            <a:endParaRPr/>
          </a:p>
        </p:txBody>
      </p:sp>
      <p:sp>
        <p:nvSpPr>
          <p:cNvPr id="181" name="Google Shape;181;p21"/>
          <p:cNvSpPr txBox="1"/>
          <p:nvPr>
            <p:ph idx="1" type="body"/>
          </p:nvPr>
        </p:nvSpPr>
        <p:spPr>
          <a:xfrm>
            <a:off x="727650" y="1046025"/>
            <a:ext cx="7688700" cy="14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On this insight we find out males are almost 3 times more likely to commit suicide than their female counterparts. Below might be some of the reasons why</a:t>
            </a:r>
            <a:endParaRPr sz="1000"/>
          </a:p>
          <a:p>
            <a:pPr indent="-292100" lvl="0" marL="457200" rtl="0" algn="l">
              <a:spcBef>
                <a:spcPts val="1600"/>
              </a:spcBef>
              <a:spcAft>
                <a:spcPts val="0"/>
              </a:spcAft>
              <a:buSzPts val="1000"/>
              <a:buChar char="●"/>
            </a:pPr>
            <a:r>
              <a:rPr lang="en" sz="1000"/>
              <a:t>Men are more impulsive than women</a:t>
            </a:r>
            <a:endParaRPr sz="1000"/>
          </a:p>
          <a:p>
            <a:pPr indent="-292100" lvl="0" marL="457200" rtl="0" algn="l">
              <a:spcBef>
                <a:spcPts val="0"/>
              </a:spcBef>
              <a:spcAft>
                <a:spcPts val="0"/>
              </a:spcAft>
              <a:buSzPts val="1000"/>
              <a:buChar char="●"/>
            </a:pPr>
            <a:r>
              <a:rPr lang="en" sz="1000"/>
              <a:t>Alcohol and substance abuse is more common in men in most countries</a:t>
            </a:r>
            <a:endParaRPr sz="1000"/>
          </a:p>
          <a:p>
            <a:pPr indent="-292100" lvl="0" marL="457200" rtl="0" algn="l">
              <a:spcBef>
                <a:spcPts val="0"/>
              </a:spcBef>
              <a:spcAft>
                <a:spcPts val="0"/>
              </a:spcAft>
              <a:buSzPts val="1000"/>
              <a:buChar char="●"/>
            </a:pPr>
            <a:r>
              <a:rPr lang="en" sz="1000"/>
              <a:t>Women are less likely to shoot themselves on the head (fastest way to commit the act)</a:t>
            </a:r>
            <a:endParaRPr sz="1000"/>
          </a:p>
          <a:p>
            <a:pPr indent="-292100" lvl="0" marL="457200" rtl="0" algn="l">
              <a:spcBef>
                <a:spcPts val="0"/>
              </a:spcBef>
              <a:spcAft>
                <a:spcPts val="0"/>
              </a:spcAft>
              <a:buSzPts val="1000"/>
              <a:buChar char="●"/>
            </a:pPr>
            <a:r>
              <a:rPr lang="en" sz="1000"/>
              <a:t>Being bullied at school, work or college</a:t>
            </a:r>
            <a:endParaRPr sz="1000"/>
          </a:p>
          <a:p>
            <a:pPr indent="-292100" lvl="0" marL="457200" rtl="0" algn="l">
              <a:spcBef>
                <a:spcPts val="0"/>
              </a:spcBef>
              <a:spcAft>
                <a:spcPts val="0"/>
              </a:spcAft>
              <a:buSzPts val="1000"/>
              <a:buChar char="●"/>
            </a:pPr>
            <a:r>
              <a:rPr lang="en" sz="1000"/>
              <a:t>Mental illness such as depression</a:t>
            </a:r>
            <a:endParaRPr sz="1000"/>
          </a:p>
        </p:txBody>
      </p:sp>
      <p:pic>
        <p:nvPicPr>
          <p:cNvPr id="182" name="Google Shape;182;p21"/>
          <p:cNvPicPr preferRelativeResize="0"/>
          <p:nvPr/>
        </p:nvPicPr>
        <p:blipFill>
          <a:blip r:embed="rId3">
            <a:alphaModFix/>
          </a:blip>
          <a:stretch>
            <a:fillRect/>
          </a:stretch>
        </p:blipFill>
        <p:spPr>
          <a:xfrm>
            <a:off x="5184825" y="2571750"/>
            <a:ext cx="3429000" cy="2194800"/>
          </a:xfrm>
          <a:prstGeom prst="rect">
            <a:avLst/>
          </a:prstGeom>
          <a:noFill/>
          <a:ln>
            <a:noFill/>
          </a:ln>
        </p:spPr>
      </p:pic>
      <p:pic>
        <p:nvPicPr>
          <p:cNvPr id="183" name="Google Shape;183;p21"/>
          <p:cNvPicPr preferRelativeResize="0"/>
          <p:nvPr/>
        </p:nvPicPr>
        <p:blipFill>
          <a:blip r:embed="rId4">
            <a:alphaModFix/>
          </a:blip>
          <a:stretch>
            <a:fillRect/>
          </a:stretch>
        </p:blipFill>
        <p:spPr>
          <a:xfrm>
            <a:off x="686325" y="2623400"/>
            <a:ext cx="3429000" cy="2236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