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IBM Plex Sans"/>
      <p:regular r:id="rId46"/>
      <p:bold r:id="rId47"/>
      <p:italic r:id="rId48"/>
      <p:boldItalic r:id="rId49"/>
    </p:embeddedFont>
    <p:embeddedFont>
      <p:font typeface="IBM Plex Sans Light"/>
      <p:regular r:id="rId50"/>
      <p:bold r:id="rId51"/>
      <p:italic r:id="rId52"/>
      <p:boldItalic r:id="rId53"/>
    </p:embeddedFont>
    <p:embeddedFont>
      <p:font typeface="Merriweather Light"/>
      <p:regular r:id="rId54"/>
      <p:bold r:id="rId55"/>
      <p:italic r:id="rId56"/>
      <p:boldItalic r:id="rId57"/>
    </p:embeddedFont>
    <p:embeddedFont>
      <p:font typeface="Merriweather Black"/>
      <p:bold r:id="rId58"/>
      <p:boldItalic r:id="rId59"/>
    </p:embeddedFont>
    <p:embeddedFont>
      <p:font typeface="Merriweather"/>
      <p:regular r:id="rId60"/>
      <p:bold r:id="rId61"/>
      <p:italic r:id="rId62"/>
      <p:boldItalic r:id="rId63"/>
    </p:embeddedFont>
    <p:embeddedFont>
      <p:font typeface="Comfortaa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7616E4-98F2-46C4-AED1-330B5B0E875D}">
  <a:tblStyle styleId="{6C7616E4-98F2-46C4-AED1-330B5B0E875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85832D9-5A30-41C4-ABD0-3F9387DD01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A754EB1-4369-4F47-995F-BCD998D1647B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IBMPlexSans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IBMPlexSans-italic.fntdata"/><Relationship Id="rId47" Type="http://schemas.openxmlformats.org/officeDocument/2006/relationships/font" Target="fonts/IBMPlexSans-bold.fntdata"/><Relationship Id="rId49" Type="http://schemas.openxmlformats.org/officeDocument/2006/relationships/font" Target="fonts/IBMPlex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erriweather-italic.fntdata"/><Relationship Id="rId61" Type="http://schemas.openxmlformats.org/officeDocument/2006/relationships/font" Target="fonts/Merriweather-bold.fntdata"/><Relationship Id="rId20" Type="http://schemas.openxmlformats.org/officeDocument/2006/relationships/slide" Target="slides/slide14.xml"/><Relationship Id="rId64" Type="http://schemas.openxmlformats.org/officeDocument/2006/relationships/font" Target="fonts/Comfortaa-regular.fntdata"/><Relationship Id="rId63" Type="http://schemas.openxmlformats.org/officeDocument/2006/relationships/font" Target="fonts/Merriweather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Comforta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erriweather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BMPlexSansLight-bold.fntdata"/><Relationship Id="rId50" Type="http://schemas.openxmlformats.org/officeDocument/2006/relationships/font" Target="fonts/IBMPlexSansLight-regular.fntdata"/><Relationship Id="rId53" Type="http://schemas.openxmlformats.org/officeDocument/2006/relationships/font" Target="fonts/IBMPlexSansLight-boldItalic.fntdata"/><Relationship Id="rId52" Type="http://schemas.openxmlformats.org/officeDocument/2006/relationships/font" Target="fonts/IBMPlexSansLight-italic.fntdata"/><Relationship Id="rId11" Type="http://schemas.openxmlformats.org/officeDocument/2006/relationships/slide" Target="slides/slide5.xml"/><Relationship Id="rId55" Type="http://schemas.openxmlformats.org/officeDocument/2006/relationships/font" Target="fonts/MerriweatherLight-bold.fntdata"/><Relationship Id="rId10" Type="http://schemas.openxmlformats.org/officeDocument/2006/relationships/slide" Target="slides/slide4.xml"/><Relationship Id="rId54" Type="http://schemas.openxmlformats.org/officeDocument/2006/relationships/font" Target="fonts/MerriweatherLight-regular.fntdata"/><Relationship Id="rId13" Type="http://schemas.openxmlformats.org/officeDocument/2006/relationships/slide" Target="slides/slide7.xml"/><Relationship Id="rId57" Type="http://schemas.openxmlformats.org/officeDocument/2006/relationships/font" Target="fonts/Merriweather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MerriweatherLight-italic.fntdata"/><Relationship Id="rId15" Type="http://schemas.openxmlformats.org/officeDocument/2006/relationships/slide" Target="slides/slide9.xml"/><Relationship Id="rId59" Type="http://schemas.openxmlformats.org/officeDocument/2006/relationships/font" Target="fonts/MerriweatherBlack-boldItalic.fntdata"/><Relationship Id="rId14" Type="http://schemas.openxmlformats.org/officeDocument/2006/relationships/slide" Target="slides/slide8.xml"/><Relationship Id="rId58" Type="http://schemas.openxmlformats.org/officeDocument/2006/relationships/font" Target="fonts/MerriweatherBlack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06e6e3b60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06e6e3b6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06e6e3b60_3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06e6e3b60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06e6e3b60_3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06e6e3b60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06e6e3b60_3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06e6e3b60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06e6e3b60_3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06e6e3b60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06e6e3b60_3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06e6e3b60_3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06e6e3b60_3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06e6e3b60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An increase in pressure would, in turn, lead to higher electricity consumption and a decrease in pressure leads to an decrease in electricity consumption.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An increase in temperature would, in turn, lead to lower electricity consumption and a decrease in temperature leads to an increase in electricity consumption.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07339bbb4_1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07339bbb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06e6e3b60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06e6e3b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07339bbb4_2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07339bbb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07339bbb4_2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07339bbb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0c3a05de7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0c3a05de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07339bbb4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07339bbb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- 82.44355199009715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 - 19.42774533269666%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0c3a05de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0c3a05d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0c3a05de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0c3a05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primary model is XGBOOST it has lower percentage value of errors and also a lower RMSE.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- 126.68996156020141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 - 25.38466705115224%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07339bbb4_1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07339bbb4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907339bbb4_2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907339bbb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07339bbb4_2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07339bbb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07339bbb4_2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907339bbb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07339bbb4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07339bb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07339bbb4_2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07339bbb4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06e6e3b60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06e6e3b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ARIMA model  did not perform well . As seen in the graph its predicted trend was far from the actual data.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906e6e3b60_3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906e6e3b60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85193f190e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85193f190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07339bbb4_1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07339bbb4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06e6e3b60_3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06e6e3b60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rect b="b" l="l" r="r" t="t"/>
            <a:pathLst>
              <a:path extrusionOk="0" h="206677" w="241643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313699" y="3506500"/>
            <a:ext cx="7500144" cy="1637017"/>
            <a:chOff x="-313699" y="-18375"/>
            <a:chExt cx="7500144" cy="1637017"/>
          </a:xfrm>
        </p:grpSpPr>
        <p:sp>
          <p:nvSpPr>
            <p:cNvPr id="125" name="Google Shape;125;p11"/>
            <p:cNvSpPr/>
            <p:nvPr/>
          </p:nvSpPr>
          <p:spPr>
            <a:xfrm>
              <a:off x="256375" y="848019"/>
              <a:ext cx="6692400" cy="4491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-313699" y="850942"/>
              <a:ext cx="720000" cy="767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680045" y="574471"/>
              <a:ext cx="506400" cy="5400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845048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752475" y="4406300"/>
            <a:ext cx="5840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 type="blank">
  <p:cSld name="BLANK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36" name="Google Shape;136;p12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2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2" cy="3440047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fmla="val 5499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fmla="val 5558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746950" y="1037200"/>
            <a:ext cx="3650100" cy="306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3593400" y="38094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b="1" sz="6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3593400" y="425879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b="1" sz="6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39" name="Google Shape;39;p5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46" name="Google Shape;46;p5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800" y="-12200"/>
            <a:ext cx="6248300" cy="5166925"/>
          </a:xfrm>
          <a:custGeom>
            <a:rect b="b" l="l" r="r" t="t"/>
            <a:pathLst>
              <a:path extrusionOk="0" h="206677" w="249932">
                <a:moveTo>
                  <a:pt x="134610" y="206677"/>
                </a:moveTo>
                <a:lnTo>
                  <a:pt x="249932" y="0"/>
                </a:lnTo>
                <a:lnTo>
                  <a:pt x="312" y="176"/>
                </a:lnTo>
                <a:lnTo>
                  <a:pt x="0" y="2065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53" name="Google Shape;53;p6"/>
          <p:cNvGrpSpPr/>
          <p:nvPr/>
        </p:nvGrpSpPr>
        <p:grpSpPr>
          <a:xfrm>
            <a:off x="-313691" y="-18375"/>
            <a:ext cx="6268866" cy="1637005"/>
            <a:chOff x="-313691" y="-18375"/>
            <a:chExt cx="6268866" cy="1637005"/>
          </a:xfrm>
        </p:grpSpPr>
        <p:sp>
          <p:nvSpPr>
            <p:cNvPr id="54" name="Google Shape;54;p6"/>
            <p:cNvSpPr/>
            <p:nvPr/>
          </p:nvSpPr>
          <p:spPr>
            <a:xfrm>
              <a:off x="256375" y="499825"/>
              <a:ext cx="56988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8378663" y="3572732"/>
            <a:ext cx="1312359" cy="1570803"/>
            <a:chOff x="7485392" y="1755351"/>
            <a:chExt cx="2830800" cy="3388272"/>
          </a:xfrm>
        </p:grpSpPr>
        <p:sp>
          <p:nvSpPr>
            <p:cNvPr id="59" name="Google Shape;59;p6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3171580" y="2571750"/>
            <a:ext cx="1806600" cy="2582700"/>
          </a:xfrm>
          <a:prstGeom prst="parallelogram">
            <a:avLst>
              <a:gd fmla="val 79448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2918594" y="0"/>
            <a:ext cx="3321900" cy="4749900"/>
          </a:xfrm>
          <a:prstGeom prst="parallelogram">
            <a:avLst>
              <a:gd fmla="val 79448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914575" y="495875"/>
            <a:ext cx="39090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914575" y="1584425"/>
            <a:ext cx="24807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7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83" name="Google Shape;83;p8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90" name="Google Shape;90;p8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914575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4" name="Google Shape;94;p8"/>
          <p:cNvSpPr txBox="1"/>
          <p:nvPr>
            <p:ph idx="2" type="body"/>
          </p:nvPr>
        </p:nvSpPr>
        <p:spPr>
          <a:xfrm>
            <a:off x="3325823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8"/>
          <p:cNvSpPr txBox="1"/>
          <p:nvPr>
            <p:ph idx="3" type="body"/>
          </p:nvPr>
        </p:nvSpPr>
        <p:spPr>
          <a:xfrm>
            <a:off x="5737072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9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06" name="Google Shape;106;p9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9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0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fontsquirrel.com/fonts/merriweather" TargetMode="External"/><Relationship Id="rId4" Type="http://schemas.openxmlformats.org/officeDocument/2006/relationships/hyperlink" Target="https://www.fontsquirrel.com/fonts/ibm-plex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0" y="2824725"/>
            <a:ext cx="69897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Electricity Consumption Predictor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5290575" y="4377300"/>
            <a:ext cx="27390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THE HERTZ</a:t>
            </a:r>
            <a:endParaRPr b="1" sz="3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idx="4294967295" type="ctrTitle"/>
          </p:nvPr>
        </p:nvSpPr>
        <p:spPr>
          <a:xfrm>
            <a:off x="983050" y="449975"/>
            <a:ext cx="7431600" cy="63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C</a:t>
            </a:r>
            <a:r>
              <a:rPr lang="en" sz="2100">
                <a:solidFill>
                  <a:schemeClr val="accent4"/>
                </a:solidFill>
              </a:rPr>
              <a:t>ONSUMPTION</a:t>
            </a:r>
            <a:r>
              <a:rPr lang="en" sz="2100">
                <a:solidFill>
                  <a:schemeClr val="accent4"/>
                </a:solidFill>
              </a:rPr>
              <a:t> </a:t>
            </a:r>
            <a:r>
              <a:rPr lang="en" sz="2100">
                <a:solidFill>
                  <a:schemeClr val="accent4"/>
                </a:solidFill>
              </a:rPr>
              <a:t>D</a:t>
            </a:r>
            <a:r>
              <a:rPr lang="en" sz="2100">
                <a:solidFill>
                  <a:schemeClr val="accent4"/>
                </a:solidFill>
              </a:rPr>
              <a:t>ISTRIBUTION OF</a:t>
            </a:r>
            <a:r>
              <a:rPr lang="en" sz="2100">
                <a:solidFill>
                  <a:schemeClr val="accent4"/>
                </a:solidFill>
              </a:rPr>
              <a:t> E</a:t>
            </a:r>
            <a:r>
              <a:rPr lang="en" sz="2100">
                <a:solidFill>
                  <a:schemeClr val="accent4"/>
                </a:solidFill>
              </a:rPr>
              <a:t>LECTRICITY</a:t>
            </a:r>
            <a:endParaRPr i="1" sz="2100">
              <a:solidFill>
                <a:schemeClr val="accent4"/>
              </a:solidFill>
            </a:endParaRPr>
          </a:p>
        </p:txBody>
      </p:sp>
      <p:sp>
        <p:nvSpPr>
          <p:cNvPr id="358" name="Google Shape;358;p2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5985900" y="2132125"/>
            <a:ext cx="2680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Most Customers use 400 Mwh and below.</a:t>
            </a:r>
            <a:endParaRPr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50" y="1405475"/>
            <a:ext cx="58483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914575" y="495875"/>
            <a:ext cx="39090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accent1"/>
                </a:solidFill>
              </a:rPr>
              <a:t>  </a:t>
            </a:r>
            <a:r>
              <a:rPr i="1" lang="en" sz="2400">
                <a:solidFill>
                  <a:schemeClr val="accent1"/>
                </a:solidFill>
              </a:rPr>
              <a:t>DATA EXPLORATION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618550" y="1768950"/>
            <a:ext cx="3301500" cy="16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</a:t>
            </a:r>
            <a:r>
              <a:rPr lang="en" sz="3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IVARIATE ANALYSIS</a:t>
            </a:r>
            <a:endParaRPr sz="3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7" name="Google Shape;367;p25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8" name="Google Shape;368;p25"/>
          <p:cNvGrpSpPr/>
          <p:nvPr/>
        </p:nvGrpSpPr>
        <p:grpSpPr>
          <a:xfrm>
            <a:off x="824364" y="705055"/>
            <a:ext cx="552223" cy="419238"/>
            <a:chOff x="4610450" y="3703750"/>
            <a:chExt cx="453050" cy="332175"/>
          </a:xfrm>
        </p:grpSpPr>
        <p:sp>
          <p:nvSpPr>
            <p:cNvPr id="369" name="Google Shape;369;p25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 b="10552" l="15483" r="39517" t="14926"/>
          <a:stretch/>
        </p:blipFill>
        <p:spPr>
          <a:xfrm>
            <a:off x="660825" y="932500"/>
            <a:ext cx="5143498" cy="421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6"/>
          <p:cNvSpPr txBox="1"/>
          <p:nvPr/>
        </p:nvSpPr>
        <p:spPr>
          <a:xfrm>
            <a:off x="1141500" y="223150"/>
            <a:ext cx="54816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AVERAGE ELECTRICITY CONSUMPTION </a:t>
            </a:r>
            <a:endParaRPr b="1" sz="15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5598275" y="1963225"/>
            <a:ext cx="30246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From the analysis done, we found out the 19-20th day and August  had the highest average electricity consumption.</a:t>
            </a:r>
            <a:endParaRPr sz="1600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idx="4294967295" type="ctrTitle"/>
          </p:nvPr>
        </p:nvSpPr>
        <p:spPr>
          <a:xfrm>
            <a:off x="1168525" y="289975"/>
            <a:ext cx="7823100" cy="62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AVERAGE ELECTRICITY CONSUMPTION BY HOUR</a:t>
            </a:r>
            <a:endParaRPr i="1" sz="2200">
              <a:solidFill>
                <a:schemeClr val="accent1"/>
              </a:solidFill>
            </a:endParaRPr>
          </a:p>
        </p:txBody>
      </p:sp>
      <p:sp>
        <p:nvSpPr>
          <p:cNvPr id="384" name="Google Shape;384;p2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" name="Google Shape;385;p27"/>
          <p:cNvPicPr preferRelativeResize="0"/>
          <p:nvPr/>
        </p:nvPicPr>
        <p:blipFill rotWithShape="1">
          <a:blip r:embed="rId3">
            <a:alphaModFix/>
          </a:blip>
          <a:srcRect b="17277" l="19792" r="32685" t="19873"/>
          <a:stretch/>
        </p:blipFill>
        <p:spPr>
          <a:xfrm>
            <a:off x="606125" y="1114175"/>
            <a:ext cx="5199874" cy="394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7"/>
          <p:cNvSpPr txBox="1"/>
          <p:nvPr/>
        </p:nvSpPr>
        <p:spPr>
          <a:xfrm>
            <a:off x="5665375" y="1802450"/>
            <a:ext cx="35559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At around 1500 Hrs everyday has the lowest average  electricity consumption.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4294967295" type="ctrTitle"/>
          </p:nvPr>
        </p:nvSpPr>
        <p:spPr>
          <a:xfrm>
            <a:off x="857250" y="393600"/>
            <a:ext cx="5974200" cy="95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</a:rPr>
              <a:t>AVERAGE </a:t>
            </a:r>
            <a:r>
              <a:rPr lang="en" sz="1700">
                <a:solidFill>
                  <a:schemeClr val="accent4"/>
                </a:solidFill>
              </a:rPr>
              <a:t>DISTRIBUTION OF ELECTRICITY BY DAY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1"/>
              </a:solidFill>
            </a:endParaRPr>
          </a:p>
        </p:txBody>
      </p:sp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" y="1349100"/>
            <a:ext cx="6311050" cy="36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8"/>
          <p:cNvSpPr txBox="1"/>
          <p:nvPr/>
        </p:nvSpPr>
        <p:spPr>
          <a:xfrm>
            <a:off x="6327050" y="1762400"/>
            <a:ext cx="23538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Midweek days has the lowest and weekends have the highest electricity consumption by day.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50" y="1349100"/>
            <a:ext cx="6160301" cy="35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idx="4294967295" type="ctrTitle"/>
          </p:nvPr>
        </p:nvSpPr>
        <p:spPr>
          <a:xfrm>
            <a:off x="1117200" y="59200"/>
            <a:ext cx="7316400" cy="54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EFFECT OF TEMPERATURE ON ELECTRICITY CONSUMPTION</a:t>
            </a:r>
            <a:endParaRPr i="1" sz="2100">
              <a:solidFill>
                <a:schemeClr val="accent4"/>
              </a:solidFill>
            </a:endParaRPr>
          </a:p>
        </p:txBody>
      </p:sp>
      <p:sp>
        <p:nvSpPr>
          <p:cNvPr id="401" name="Google Shape;401;p2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29"/>
          <p:cNvSpPr txBox="1"/>
          <p:nvPr/>
        </p:nvSpPr>
        <p:spPr>
          <a:xfrm>
            <a:off x="96025" y="4333225"/>
            <a:ext cx="7316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An increase in temperature would, in turn, lead to lower electricity consumption and a decrease in temperature leads to an increase in electricity consumption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.</a:t>
            </a:r>
            <a:endParaRPr sz="1600"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b="9975" l="3964" r="26484" t="14847"/>
          <a:stretch/>
        </p:blipFill>
        <p:spPr>
          <a:xfrm>
            <a:off x="939900" y="684750"/>
            <a:ext cx="6359798" cy="36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132000" y="2017050"/>
            <a:ext cx="4426800" cy="13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IMPLEMENTING THE SOLUTION</a:t>
            </a:r>
            <a:endParaRPr sz="3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9" name="Google Shape;409;p30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962100" y="599450"/>
            <a:ext cx="3596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MODELLING</a:t>
            </a:r>
            <a:endParaRPr b="1" i="1"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411" name="Google Shape;411;p30"/>
          <p:cNvGrpSpPr/>
          <p:nvPr/>
        </p:nvGrpSpPr>
        <p:grpSpPr>
          <a:xfrm>
            <a:off x="962105" y="707156"/>
            <a:ext cx="551715" cy="406173"/>
            <a:chOff x="5255200" y="3006475"/>
            <a:chExt cx="511700" cy="378575"/>
          </a:xfrm>
        </p:grpSpPr>
        <p:sp>
          <p:nvSpPr>
            <p:cNvPr id="412" name="Google Shape;412;p3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914575" y="495875"/>
            <a:ext cx="64722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</a:rPr>
              <a:t>Check for Seasonality of the Energy Consumption variable</a:t>
            </a:r>
            <a:endParaRPr sz="1500">
              <a:solidFill>
                <a:srgbClr val="274E13"/>
              </a:solidFill>
            </a:endParaRPr>
          </a:p>
        </p:txBody>
      </p:sp>
      <p:sp>
        <p:nvSpPr>
          <p:cNvPr id="419" name="Google Shape;419;p3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31"/>
          <p:cNvSpPr txBox="1"/>
          <p:nvPr/>
        </p:nvSpPr>
        <p:spPr>
          <a:xfrm>
            <a:off x="6166225" y="1967650"/>
            <a:ext cx="27486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trend in electricity consumption is almost stationary as it neither increases or decreases.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21" name="Google Shape;4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50" y="1443150"/>
            <a:ext cx="5402525" cy="32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and Partial Autocorrelation</a:t>
            </a:r>
            <a:endParaRPr/>
          </a:p>
        </p:txBody>
      </p:sp>
      <p:sp>
        <p:nvSpPr>
          <p:cNvPr id="427" name="Google Shape;427;p3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32"/>
          <p:cNvSpPr txBox="1"/>
          <p:nvPr/>
        </p:nvSpPr>
        <p:spPr>
          <a:xfrm>
            <a:off x="352475" y="4144400"/>
            <a:ext cx="6750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After 40 lages, the line does not get inside the Confidence Interval meaning the data does not have seasonality.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29" name="Google Shape;4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5" y="1413550"/>
            <a:ext cx="7667176" cy="26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idx="4294967295" type="title"/>
          </p:nvPr>
        </p:nvSpPr>
        <p:spPr>
          <a:xfrm>
            <a:off x="1188400" y="251650"/>
            <a:ext cx="4116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4"/>
                </a:solidFill>
              </a:rPr>
              <a:t>Models</a:t>
            </a:r>
            <a:endParaRPr sz="4400">
              <a:solidFill>
                <a:schemeClr val="accent4"/>
              </a:solidFill>
            </a:endParaRPr>
          </a:p>
        </p:txBody>
      </p:sp>
      <p:sp>
        <p:nvSpPr>
          <p:cNvPr id="435" name="Google Shape;435;p33"/>
          <p:cNvSpPr txBox="1"/>
          <p:nvPr>
            <p:ph idx="4294967295" type="body"/>
          </p:nvPr>
        </p:nvSpPr>
        <p:spPr>
          <a:xfrm>
            <a:off x="370250" y="1189825"/>
            <a:ext cx="8714400" cy="379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hree models have been implemented to predict electricity consumption. 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❖"/>
            </a:pPr>
            <a:r>
              <a:rPr b="1"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SARIMA (Seasonal Autoregressive  Integrated Moving Average)</a:t>
            </a:r>
            <a:endParaRPr b="1" i="1"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It combines the ARIMA model with the ability to perform the same autoregression, differencing, and moving average modeling at the seasonal level.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6" name="Google Shape;436;p3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939150" y="689550"/>
            <a:ext cx="392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GROUP MEMBERS</a:t>
            </a:r>
            <a:endParaRPr b="1" i="1" sz="22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1185750" y="1464175"/>
            <a:ext cx="23223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Lean Nyaboke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(Power BI Specialist)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1185750" y="2498363"/>
            <a:ext cx="25515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Melisa Michuki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(Business Researcher)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185750" y="3411550"/>
            <a:ext cx="2022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Paul Mwaura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(ML specialist)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1185750" y="4386516"/>
            <a:ext cx="1648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Derrick Kuria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(Data Analyst)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70" name="Google Shape;170;p16"/>
          <p:cNvGrpSpPr/>
          <p:nvPr/>
        </p:nvGrpSpPr>
        <p:grpSpPr>
          <a:xfrm>
            <a:off x="594520" y="1515118"/>
            <a:ext cx="460705" cy="491455"/>
            <a:chOff x="6506504" y="937343"/>
            <a:chExt cx="744273" cy="793950"/>
          </a:xfrm>
        </p:grpSpPr>
        <p:sp>
          <p:nvSpPr>
            <p:cNvPr id="171" name="Google Shape;171;p16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16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75" name="Google Shape;175;p1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5" name="Google Shape;185;p16"/>
          <p:cNvGrpSpPr/>
          <p:nvPr/>
        </p:nvGrpSpPr>
        <p:grpSpPr>
          <a:xfrm>
            <a:off x="644120" y="2517781"/>
            <a:ext cx="460705" cy="491455"/>
            <a:chOff x="6506504" y="937343"/>
            <a:chExt cx="744273" cy="793950"/>
          </a:xfrm>
        </p:grpSpPr>
        <p:sp>
          <p:nvSpPr>
            <p:cNvPr id="186" name="Google Shape;186;p16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16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0" name="Google Shape;200;p16"/>
          <p:cNvGrpSpPr/>
          <p:nvPr/>
        </p:nvGrpSpPr>
        <p:grpSpPr>
          <a:xfrm>
            <a:off x="644120" y="3487918"/>
            <a:ext cx="460705" cy="491455"/>
            <a:chOff x="6506504" y="937343"/>
            <a:chExt cx="744273" cy="793950"/>
          </a:xfrm>
        </p:grpSpPr>
        <p:sp>
          <p:nvSpPr>
            <p:cNvPr id="201" name="Google Shape;201;p16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5" name="Google Shape;215;p16"/>
          <p:cNvGrpSpPr/>
          <p:nvPr/>
        </p:nvGrpSpPr>
        <p:grpSpPr>
          <a:xfrm>
            <a:off x="644120" y="4458068"/>
            <a:ext cx="460705" cy="491455"/>
            <a:chOff x="6506504" y="937343"/>
            <a:chExt cx="744273" cy="793950"/>
          </a:xfrm>
        </p:grpSpPr>
        <p:sp>
          <p:nvSpPr>
            <p:cNvPr id="216" name="Google Shape;216;p16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16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SARIMA MODEL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2" name="Google Shape;442;p3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25" y="1417800"/>
            <a:ext cx="7130600" cy="27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4"/>
          <p:cNvPicPr preferRelativeResize="0"/>
          <p:nvPr/>
        </p:nvPicPr>
        <p:blipFill rotWithShape="1">
          <a:blip r:embed="rId4">
            <a:alphaModFix/>
          </a:blip>
          <a:srcRect b="1989" l="612" r="661" t="0"/>
          <a:stretch/>
        </p:blipFill>
        <p:spPr>
          <a:xfrm>
            <a:off x="82400" y="1417812"/>
            <a:ext cx="7880751" cy="25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4"/>
          <p:cNvSpPr txBox="1"/>
          <p:nvPr/>
        </p:nvSpPr>
        <p:spPr>
          <a:xfrm>
            <a:off x="1180450" y="4158175"/>
            <a:ext cx="6014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Predicting the Last year (July 2016 - July 2017) of the data  for the  Electricity consumption the observed data and the Forecast is close enough.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idx="4294967295" type="title"/>
          </p:nvPr>
        </p:nvSpPr>
        <p:spPr>
          <a:xfrm>
            <a:off x="1188400" y="251650"/>
            <a:ext cx="4116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4"/>
                </a:solidFill>
              </a:rPr>
              <a:t>Models</a:t>
            </a:r>
            <a:endParaRPr sz="4400">
              <a:solidFill>
                <a:schemeClr val="accent4"/>
              </a:solidFill>
            </a:endParaRPr>
          </a:p>
        </p:txBody>
      </p:sp>
      <p:sp>
        <p:nvSpPr>
          <p:cNvPr id="451" name="Google Shape;451;p35"/>
          <p:cNvSpPr txBox="1"/>
          <p:nvPr>
            <p:ph idx="4294967295" type="body"/>
          </p:nvPr>
        </p:nvSpPr>
        <p:spPr>
          <a:xfrm>
            <a:off x="370250" y="1189825"/>
            <a:ext cx="8714400" cy="11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❖"/>
            </a:pPr>
            <a:r>
              <a:rPr b="1"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XGBOOST</a:t>
            </a:r>
            <a:r>
              <a:rPr i="1"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1"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XGBoost is a decision-tree-based ensemble Machine Learning algorithm that uses a gradient boosting framework.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2" name="Google Shape;452;p3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453" name="Google Shape;453;p35"/>
          <p:cNvGraphicFramePr/>
          <p:nvPr/>
        </p:nvGraphicFramePr>
        <p:xfrm>
          <a:off x="1889850" y="3094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{6C7616E4-98F2-46C4-AED1-330B5B0E875D}</a:tableStyleId>
              </a:tblPr>
              <a:tblGrid>
                <a:gridCol w="333350"/>
                <a:gridCol w="1952550"/>
                <a:gridCol w="912975"/>
                <a:gridCol w="13757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</a:t>
                      </a: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-10-01 01:00:00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264.0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232.904205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</a:t>
                      </a: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-10-01 02:00:00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252.0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275.941956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</a:t>
                      </a: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-10-01 03:00:00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231.0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260.814941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</a:t>
                      </a: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-10-01 04:00:00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246.0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261.100494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2016-10-01 05:00:00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252.0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228.843979</a:t>
                      </a:r>
                      <a:endParaRPr b="1" sz="11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4" name="Google Shape;454;p35"/>
          <p:cNvGraphicFramePr/>
          <p:nvPr/>
        </p:nvGraphicFramePr>
        <p:xfrm>
          <a:off x="2223200" y="2701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{485832D9-5A30-41C4-ABD0-3F9387DD012C}</a:tableStyleId>
              </a:tblPr>
              <a:tblGrid>
                <a:gridCol w="1952550"/>
                <a:gridCol w="912975"/>
                <a:gridCol w="1375775"/>
              </a:tblGrid>
              <a:tr h="33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Date and Time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Actual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Predictions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type="title"/>
          </p:nvPr>
        </p:nvSpPr>
        <p:spPr>
          <a:xfrm>
            <a:off x="1462500" y="554825"/>
            <a:ext cx="45642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XGBOOST MODEL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60" name="Google Shape;460;p36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36"/>
          <p:cNvSpPr txBox="1"/>
          <p:nvPr/>
        </p:nvSpPr>
        <p:spPr>
          <a:xfrm>
            <a:off x="6775725" y="1039950"/>
            <a:ext cx="22647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XGboost algorithm performs relatively well.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accuracy  is at 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80.57%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rmse is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 82.44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62" name="Google Shape;4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1367825"/>
            <a:ext cx="6489499" cy="34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>
            <p:ph idx="4294967295" type="title"/>
          </p:nvPr>
        </p:nvSpPr>
        <p:spPr>
          <a:xfrm>
            <a:off x="1188400" y="251650"/>
            <a:ext cx="4116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4"/>
                </a:solidFill>
              </a:rPr>
              <a:t>Models </a:t>
            </a:r>
            <a:endParaRPr sz="4400">
              <a:solidFill>
                <a:schemeClr val="accent4"/>
              </a:solidFill>
            </a:endParaRPr>
          </a:p>
        </p:txBody>
      </p:sp>
      <p:sp>
        <p:nvSpPr>
          <p:cNvPr id="468" name="Google Shape;468;p37"/>
          <p:cNvSpPr txBox="1"/>
          <p:nvPr>
            <p:ph idx="4294967295" type="body"/>
          </p:nvPr>
        </p:nvSpPr>
        <p:spPr>
          <a:xfrm>
            <a:off x="430075" y="1097100"/>
            <a:ext cx="8603100" cy="1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❖"/>
            </a:pPr>
            <a:r>
              <a:rPr b="1" i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LSTM</a:t>
            </a:r>
            <a:r>
              <a:rPr b="1" i="1" lang="en" sz="1600">
                <a:solidFill>
                  <a:srgbClr val="00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b="1" i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i="1" lang="en" sz="1600">
                <a:solidFill>
                  <a:srgbClr val="00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Long short-term memory) </a:t>
            </a:r>
            <a:endParaRPr b="1" i="1" sz="1600">
              <a:solidFill>
                <a:srgbClr val="00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This is an artificial recurrent neural network (RNN)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capable of learning order dependence in sequence prediction problems.</a:t>
            </a:r>
            <a:endParaRPr b="1" i="1"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9" name="Google Shape;469;p3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470" name="Google Shape;470;p37"/>
          <p:cNvGraphicFramePr/>
          <p:nvPr/>
        </p:nvGraphicFramePr>
        <p:xfrm>
          <a:off x="1188375" y="26664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{6C7616E4-98F2-46C4-AED1-330B5B0E875D}</a:tableStyleId>
              </a:tblPr>
              <a:tblGrid>
                <a:gridCol w="423225"/>
                <a:gridCol w="1820025"/>
                <a:gridCol w="1005575"/>
                <a:gridCol w="1083650"/>
              </a:tblGrid>
              <a:tr h="427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2017-10-01 01:00:00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213.0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234.655685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2017-10-01 02:00:00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216.0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234.704346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2017-10-01 03:00:00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213.0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234.645737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2017-10-01 04:00:00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204.0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234.633652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 anchor="ctr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2017-10-01 05:00:00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228.0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234.647186</a:t>
                      </a:r>
                      <a:endParaRPr b="1"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66675" marB="66675" marR="66675" marL="6667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p37"/>
          <p:cNvGraphicFramePr/>
          <p:nvPr/>
        </p:nvGraphicFramePr>
        <p:xfrm>
          <a:off x="1611600" y="22702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{485832D9-5A30-41C4-ABD0-3F9387DD012C}</a:tableStyleId>
              </a:tblPr>
              <a:tblGrid>
                <a:gridCol w="1820025"/>
                <a:gridCol w="1005575"/>
                <a:gridCol w="1083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Date and Time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Actual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Predicted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38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</a:t>
            </a:r>
            <a:r>
              <a:rPr lang="en">
                <a:solidFill>
                  <a:schemeClr val="accent4"/>
                </a:solidFill>
              </a:rPr>
              <a:t>LSTM MODEL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478" name="Google Shape;4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37425" y="637000"/>
            <a:ext cx="2875400" cy="46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75" y="1409275"/>
            <a:ext cx="5542901" cy="35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8"/>
          <p:cNvSpPr txBox="1"/>
          <p:nvPr/>
        </p:nvSpPr>
        <p:spPr>
          <a:xfrm>
            <a:off x="6090975" y="1465025"/>
            <a:ext cx="23649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LSTM algorithm performed relatively well.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accuracy  is at 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74.62%.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rmse 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126.69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9"/>
          <p:cNvSpPr txBox="1"/>
          <p:nvPr>
            <p:ph idx="1" type="body"/>
          </p:nvPr>
        </p:nvSpPr>
        <p:spPr>
          <a:xfrm>
            <a:off x="81400" y="2070125"/>
            <a:ext cx="4329300" cy="59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RECOMMENDATIONS</a:t>
            </a:r>
            <a:endParaRPr sz="3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6" name="Google Shape;486;p39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39"/>
          <p:cNvSpPr txBox="1"/>
          <p:nvPr/>
        </p:nvSpPr>
        <p:spPr>
          <a:xfrm>
            <a:off x="1826925" y="658675"/>
            <a:ext cx="2361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i="1" sz="2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950" y="537860"/>
            <a:ext cx="854750" cy="80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1449100" y="554825"/>
            <a:ext cx="45777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Our recommendations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94" name="Google Shape;494;p4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40"/>
          <p:cNvSpPr txBox="1"/>
          <p:nvPr/>
        </p:nvSpPr>
        <p:spPr>
          <a:xfrm>
            <a:off x="867575" y="1772350"/>
            <a:ext cx="65811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731250" y="1896275"/>
            <a:ext cx="68538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Advise the company when to subsidize and to add the cost of electricity bills using the peak and off peak months for profitability.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Incase of energy inadequacies , the company knows the best time for power rationing during the day which  is between 11 AM - 6 PM when the electricity is relatively consumed low.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company now comprehends the average consumption and can allocate resources to areas that may have low consumption may be due to high costs.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>
            <p:ph idx="1" type="body"/>
          </p:nvPr>
        </p:nvSpPr>
        <p:spPr>
          <a:xfrm>
            <a:off x="325625" y="2247750"/>
            <a:ext cx="5183400" cy="13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PLANS</a:t>
            </a:r>
            <a:endParaRPr sz="3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2" name="Google Shape;502;p41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41"/>
          <p:cNvSpPr txBox="1"/>
          <p:nvPr/>
        </p:nvSpPr>
        <p:spPr>
          <a:xfrm>
            <a:off x="1366925" y="632213"/>
            <a:ext cx="31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04" name="Google Shape;5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975" y="484850"/>
            <a:ext cx="755550" cy="81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/>
          <p:nvPr>
            <p:ph type="title"/>
          </p:nvPr>
        </p:nvSpPr>
        <p:spPr>
          <a:xfrm>
            <a:off x="1462500" y="554825"/>
            <a:ext cx="45642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Our future plans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0" name="Google Shape;510;p4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42"/>
          <p:cNvSpPr txBox="1"/>
          <p:nvPr/>
        </p:nvSpPr>
        <p:spPr>
          <a:xfrm>
            <a:off x="1041100" y="1747550"/>
            <a:ext cx="68037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en" sz="16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Implementing the project for a lighting company.</a:t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❖"/>
            </a:pPr>
            <a:r>
              <a:rPr lang="en" sz="1600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Find a dataset that looks into other aspects that affect electricity consumption other than environmental factors eg government regulations and global markets.</a:t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>
            <p:ph idx="1" type="body"/>
          </p:nvPr>
        </p:nvSpPr>
        <p:spPr>
          <a:xfrm>
            <a:off x="2746950" y="2030125"/>
            <a:ext cx="3650100" cy="198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Electricity can transform people's lives, not just economically but also socially.     </a:t>
            </a:r>
            <a:endParaRPr b="1" i="0"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Piyush Goyal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17" name="Google Shape;517;p43"/>
          <p:cNvSpPr txBox="1"/>
          <p:nvPr>
            <p:ph idx="12" type="sldNum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35" name="Google Shape;235;p17"/>
          <p:cNvSpPr txBox="1"/>
          <p:nvPr>
            <p:ph idx="1" type="subTitle"/>
          </p:nvPr>
        </p:nvSpPr>
        <p:spPr>
          <a:xfrm>
            <a:off x="414025" y="3704488"/>
            <a:ext cx="2491500" cy="4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</a:t>
            </a:r>
            <a:r>
              <a:rPr lang="en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roblem Statement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4185675" y="4372275"/>
            <a:ext cx="2526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37" name="Google Shape;237;p17"/>
          <p:cNvGrpSpPr/>
          <p:nvPr/>
        </p:nvGrpSpPr>
        <p:grpSpPr>
          <a:xfrm>
            <a:off x="6975135" y="3771823"/>
            <a:ext cx="246199" cy="316873"/>
            <a:chOff x="4556125" y="630237"/>
            <a:chExt cx="3081338" cy="5568950"/>
          </a:xfrm>
        </p:grpSpPr>
        <p:sp>
          <p:nvSpPr>
            <p:cNvPr id="238" name="Google Shape;238;p1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>
            <a:off x="132267" y="3687228"/>
            <a:ext cx="246199" cy="362539"/>
            <a:chOff x="4556125" y="630237"/>
            <a:chExt cx="3081338" cy="5568950"/>
          </a:xfrm>
        </p:grpSpPr>
        <p:sp>
          <p:nvSpPr>
            <p:cNvPr id="246" name="Google Shape;246;p1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3766460" y="4327176"/>
            <a:ext cx="246199" cy="334694"/>
            <a:chOff x="4556125" y="630237"/>
            <a:chExt cx="3081338" cy="5568950"/>
          </a:xfrm>
        </p:grpSpPr>
        <p:sp>
          <p:nvSpPr>
            <p:cNvPr id="254" name="Google Shape;254;p1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61" name="Google Shape;261;p17"/>
          <p:cNvGrpSpPr/>
          <p:nvPr/>
        </p:nvGrpSpPr>
        <p:grpSpPr>
          <a:xfrm>
            <a:off x="3766447" y="3704501"/>
            <a:ext cx="246199" cy="328011"/>
            <a:chOff x="4556125" y="630237"/>
            <a:chExt cx="3081338" cy="5568950"/>
          </a:xfrm>
        </p:grpSpPr>
        <p:sp>
          <p:nvSpPr>
            <p:cNvPr id="262" name="Google Shape;262;p1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269" name="Google Shape;269;p17"/>
          <p:cNvGrpSpPr/>
          <p:nvPr/>
        </p:nvGrpSpPr>
        <p:grpSpPr>
          <a:xfrm>
            <a:off x="132271" y="4339703"/>
            <a:ext cx="246199" cy="309634"/>
            <a:chOff x="4556125" y="630237"/>
            <a:chExt cx="3081338" cy="5568950"/>
          </a:xfrm>
        </p:grpSpPr>
        <p:sp>
          <p:nvSpPr>
            <p:cNvPr id="270" name="Google Shape;270;p1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277" name="Google Shape;277;p17"/>
          <p:cNvSpPr txBox="1"/>
          <p:nvPr/>
        </p:nvSpPr>
        <p:spPr>
          <a:xfrm>
            <a:off x="414013" y="4268763"/>
            <a:ext cx="2277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Data Exploration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7261150" y="3704504"/>
            <a:ext cx="1733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plans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4185663" y="3642738"/>
            <a:ext cx="2277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idx="4294967295" type="ctrTitle"/>
          </p:nvPr>
        </p:nvSpPr>
        <p:spPr>
          <a:xfrm>
            <a:off x="592800" y="1472750"/>
            <a:ext cx="7958400" cy="12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QUESTIONS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523" name="Google Shape;523;p4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524" name="Google Shape;5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264" y="0"/>
            <a:ext cx="9232526" cy="57318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4"/>
          <p:cNvSpPr txBox="1"/>
          <p:nvPr>
            <p:ph idx="4294967295" type="ctrTitle"/>
          </p:nvPr>
        </p:nvSpPr>
        <p:spPr>
          <a:xfrm>
            <a:off x="-414700" y="1766900"/>
            <a:ext cx="5534400" cy="97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QUESTIONS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5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531" name="Google Shape;531;p4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5"/>
          <p:cNvSpPr/>
          <p:nvPr/>
        </p:nvSpPr>
        <p:spPr>
          <a:xfrm>
            <a:off x="1194139" y="1845423"/>
            <a:ext cx="3052500" cy="2347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5"/>
          <p:cNvSpPr txBox="1"/>
          <p:nvPr/>
        </p:nvSpPr>
        <p:spPr>
          <a:xfrm>
            <a:off x="1873077" y="3098729"/>
            <a:ext cx="16950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Vestibulum nec congue tempus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534" name="Google Shape;534;p45"/>
          <p:cNvGrpSpPr/>
          <p:nvPr/>
        </p:nvGrpSpPr>
        <p:grpSpPr>
          <a:xfrm>
            <a:off x="1695385" y="3837520"/>
            <a:ext cx="2876881" cy="926573"/>
            <a:chOff x="3698064" y="3159725"/>
            <a:chExt cx="2449869" cy="789043"/>
          </a:xfrm>
        </p:grpSpPr>
        <p:sp>
          <p:nvSpPr>
            <p:cNvPr id="535" name="Google Shape;535;p4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accent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Vestibulum nec congue tempus</a:t>
              </a:r>
              <a:endParaRPr sz="8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02</a:t>
              </a:r>
              <a:endParaRPr sz="1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538" name="Google Shape;538;p45"/>
          <p:cNvGrpSpPr/>
          <p:nvPr/>
        </p:nvGrpSpPr>
        <p:grpSpPr>
          <a:xfrm>
            <a:off x="914556" y="1918696"/>
            <a:ext cx="1467396" cy="2582890"/>
            <a:chOff x="3033133" y="1525710"/>
            <a:chExt cx="1249592" cy="2199515"/>
          </a:xfrm>
        </p:grpSpPr>
        <p:sp>
          <p:nvSpPr>
            <p:cNvPr id="539" name="Google Shape;539;p4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Vestibulum nec congue tempus</a:t>
              </a:r>
              <a:endParaRPr sz="8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03</a:t>
              </a:r>
              <a:endParaRPr sz="1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542" name="Google Shape;542;p45"/>
          <p:cNvGrpSpPr/>
          <p:nvPr/>
        </p:nvGrpSpPr>
        <p:grpSpPr>
          <a:xfrm>
            <a:off x="2388979" y="1533983"/>
            <a:ext cx="2075497" cy="2186544"/>
            <a:chOff x="4288708" y="1198100"/>
            <a:chExt cx="1767434" cy="1861998"/>
          </a:xfrm>
        </p:grpSpPr>
        <p:sp>
          <p:nvSpPr>
            <p:cNvPr id="543" name="Google Shape;543;p4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01</a:t>
              </a:r>
              <a:endParaRPr sz="1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45" name="Google Shape;545;p4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accen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Vestibulum nec congue tempus</a:t>
              </a:r>
              <a:endParaRPr sz="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4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ARIMA MODEL</a:t>
            </a:r>
            <a:endParaRPr b="0" sz="2100">
              <a:solidFill>
                <a:schemeClr val="accent4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551" name="Google Shape;551;p46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2" name="Google Shape;5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1275"/>
            <a:ext cx="614347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6"/>
          <p:cNvSpPr txBox="1"/>
          <p:nvPr/>
        </p:nvSpPr>
        <p:spPr>
          <a:xfrm>
            <a:off x="6327775" y="1726200"/>
            <a:ext cx="24663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 ARIMA model  did not perform well . As seen in the graph its predicted trend was far from the actual data.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4" name="Google Shape;5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1461275"/>
            <a:ext cx="6143475" cy="33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560" name="Google Shape;560;p47"/>
          <p:cNvGraphicFramePr/>
          <p:nvPr/>
        </p:nvGraphicFramePr>
        <p:xfrm>
          <a:off x="914600" y="179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{EA754EB1-4369-4F47-995F-BCD998D1647B}</a:tableStyleId>
              </a:tblPr>
              <a:tblGrid>
                <a:gridCol w="1506675"/>
                <a:gridCol w="1506675"/>
                <a:gridCol w="1506675"/>
                <a:gridCol w="1506675"/>
              </a:tblGrid>
              <a:tr h="74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1" name="Google Shape;561;p4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567" name="Google Shape;567;p48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"/>
          <p:cNvSpPr txBox="1"/>
          <p:nvPr>
            <p:ph idx="1" type="body"/>
          </p:nvPr>
        </p:nvSpPr>
        <p:spPr>
          <a:xfrm>
            <a:off x="752475" y="4406300"/>
            <a:ext cx="5840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74" name="Google Shape;574;p4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4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0" y="335225"/>
            <a:ext cx="6745575" cy="342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0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81" name="Google Shape;581;p50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Merriweather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IBM Plex Sans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https://www.fontsquirrel.com/fonts/merriweather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https://www.fontsquirrel.com/fonts/ibm-plex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2" name="Google Shape;582;p50"/>
          <p:cNvSpPr txBox="1"/>
          <p:nvPr/>
        </p:nvSpPr>
        <p:spPr>
          <a:xfrm>
            <a:off x="914575" y="4171650"/>
            <a:ext cx="6026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83" name="Google Shape;583;p5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589" name="Google Shape;589;p51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90" name="Google Shape;590;p51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6" name="Google Shape;596;p51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97" name="Google Shape;597;p5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9" name="Google Shape;599;p51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00" name="Google Shape;600;p5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2" name="Google Shape;602;p51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51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04" name="Google Shape;604;p51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05" name="Google Shape;605;p51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8" name="Google Shape;608;p51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09" name="Google Shape;609;p51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3" name="Google Shape;613;p51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4" name="Google Shape;614;p51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15" name="Google Shape;615;p51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5" name="Google Shape;635;p51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36" name="Google Shape;636;p51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8" name="Google Shape;638;p51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39" name="Google Shape;639;p5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2" name="Google Shape;642;p51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43" name="Google Shape;643;p5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6" name="Google Shape;646;p51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47" name="Google Shape;647;p5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1" name="Google Shape;651;p51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1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3" name="Google Shape;653;p51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4" name="Google Shape;654;p51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5" name="Google Shape;655;p51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56" name="Google Shape;656;p51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8" name="Google Shape;658;p51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59" name="Google Shape;659;p5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1" name="Google Shape;661;p51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62" name="Google Shape;662;p51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4" name="Google Shape;664;p51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65" name="Google Shape;665;p51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7" name="Google Shape;667;p51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68" name="Google Shape;668;p51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2" name="Google Shape;672;p51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73" name="Google Shape;673;p5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5" name="Google Shape;675;p51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76" name="Google Shape;676;p5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79" name="Google Shape;679;p51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80" name="Google Shape;680;p51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81" name="Google Shape;681;p51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3" name="Google Shape;683;p51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84" name="Google Shape;684;p51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9" name="Google Shape;689;p51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90" name="Google Shape;690;p51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2" name="Google Shape;692;p51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93" name="Google Shape;693;p5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8" name="Google Shape;698;p51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99" name="Google Shape;699;p51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4" name="Google Shape;704;p51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05" name="Google Shape;705;p5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09" name="Google Shape;709;p51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0" name="Google Shape;710;p51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1" name="Google Shape;711;p51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2" name="Google Shape;712;p51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13" name="Google Shape;713;p51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5" name="Google Shape;715;p51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16" name="Google Shape;716;p51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8" name="Google Shape;718;p51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19" name="Google Shape;719;p51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1" name="Google Shape;721;p51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2" name="Google Shape;722;p51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23" name="Google Shape;723;p5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5" name="Google Shape;725;p51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26" name="Google Shape;726;p5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1" name="Google Shape;731;p51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32" name="Google Shape;732;p51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4" name="Google Shape;734;p51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51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6" name="Google Shape;736;p51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37" name="Google Shape;737;p5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9" name="Google Shape;739;p51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40" name="Google Shape;740;p51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2" name="Google Shape;742;p51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3" name="Google Shape;743;p51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44" name="Google Shape;744;p5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6" name="Google Shape;746;p51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47" name="Google Shape;747;p5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0" name="Google Shape;750;p51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1" name="Google Shape;751;p51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2" name="Google Shape;752;p51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53" name="Google Shape;753;p51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5" name="Google Shape;755;p51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56" name="Google Shape;756;p51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0" name="Google Shape;760;p51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61" name="Google Shape;761;p51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4" name="Google Shape;764;p51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65" name="Google Shape;765;p51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7" name="Google Shape;767;p51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68" name="Google Shape;768;p51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3" name="Google Shape;773;p51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74" name="Google Shape;774;p51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75" name="Google Shape;775;p51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8" name="Google Shape;778;p51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79" name="Google Shape;779;p5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1" name="Google Shape;781;p51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82" name="Google Shape;782;p5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6" name="Google Shape;786;p51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87" name="Google Shape;787;p51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88" name="Google Shape;788;p51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1" name="Google Shape;791;p51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92" name="Google Shape;792;p5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95" name="Google Shape;795;p51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6" name="Google Shape;796;p51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51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98" name="Google Shape;798;p51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99" name="Google Shape;799;p51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2" name="Google Shape;802;p51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3" name="Google Shape;803;p51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04" name="Google Shape;804;p51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7" name="Google Shape;807;p51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8" name="Google Shape;808;p51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09" name="Google Shape;809;p5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4" name="Google Shape;814;p51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15" name="Google Shape;815;p5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8" name="Google Shape;818;p51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19" name="Google Shape;819;p5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51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23" name="Google Shape;823;p51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8" name="Google Shape;828;p51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29" name="Google Shape;829;p5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4" name="Google Shape;834;p51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35" name="Google Shape;835;p51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7" name="Google Shape;837;p51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38" name="Google Shape;838;p5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4" name="Google Shape;844;p51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5" name="Google Shape;845;p51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46" name="Google Shape;846;p51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1" name="Google Shape;851;p51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852" name="Google Shape;852;p5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54" name="Google Shape;854;p51"/>
          <p:cNvSpPr/>
          <p:nvPr/>
        </p:nvSpPr>
        <p:spPr>
          <a:xfrm>
            <a:off x="6477338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51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856" name="Google Shape;856;p5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Google Shape;858;p51"/>
          <p:cNvSpPr/>
          <p:nvPr/>
        </p:nvSpPr>
        <p:spPr>
          <a:xfrm>
            <a:off x="7362326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51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860" name="Google Shape;860;p5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51"/>
          <p:cNvSpPr/>
          <p:nvPr/>
        </p:nvSpPr>
        <p:spPr>
          <a:xfrm>
            <a:off x="6765998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5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51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52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70" name="Google Shape;870;p5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5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5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5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52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77" name="Google Shape;877;p5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52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82" name="Google Shape;882;p5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52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86" name="Google Shape;886;p5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52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92" name="Google Shape;892;p5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52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96" name="Google Shape;896;p5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52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01" name="Google Shape;901;p5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52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07" name="Google Shape;907;p5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52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14" name="Google Shape;914;p5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52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17" name="Google Shape;917;p5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52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21" name="Google Shape;921;p5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5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5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52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28" name="Google Shape;928;p5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5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5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52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34" name="Google Shape;934;p5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5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5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52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38" name="Google Shape;938;p5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39" name="Google Shape;939;p5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5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5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5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5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5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5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5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5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5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9" name="Google Shape;949;p5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5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5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5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5" name="Google Shape;955;p52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56" name="Google Shape;956;p5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5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52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61" name="Google Shape;961;p5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5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52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67" name="Google Shape;967;p5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5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5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52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74" name="Google Shape;974;p5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52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79" name="Google Shape;979;p5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2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84" name="Google Shape;984;p5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5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9" name="Google Shape;989;p5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90" name="Google Shape;990;p5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5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5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5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5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5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5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5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5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5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0" name="Google Shape;1000;p52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01" name="Google Shape;1001;p5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4" name="Google Shape;1004;p5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05" name="Google Shape;1005;p5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5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5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5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5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5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5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5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5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5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5" name="Google Shape;1015;p52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16" name="Google Shape;1016;p5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0" name="Google Shape;1020;p5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21" name="Google Shape;1021;p5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5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5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5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5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5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5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5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5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5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1" name="Google Shape;1031;p52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32" name="Google Shape;1032;p5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2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40" name="Google Shape;1040;p5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4" name="Google Shape;1044;p52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45" name="Google Shape;1045;p5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52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50" name="Google Shape;1050;p5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52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56" name="Google Shape;1056;p5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2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63" name="Google Shape;1063;p5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52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67" name="Google Shape;1067;p5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52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73" name="Google Shape;1073;p5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52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80" name="Google Shape;1080;p5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52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84" name="Google Shape;1084;p5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52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89" name="Google Shape;1089;p5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52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96" name="Google Shape;1096;p5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52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04" name="Google Shape;1104;p5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52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09" name="Google Shape;1109;p5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52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13" name="Google Shape;1113;p5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52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17" name="Google Shape;1117;p5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52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22" name="Google Shape;1122;p5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52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27" name="Google Shape;1127;p5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52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33" name="Google Shape;1133;p5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52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40" name="Google Shape;1140;p5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52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48" name="Google Shape;1148;p5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52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61" name="Google Shape;1161;p5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52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66" name="Google Shape;1166;p5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52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70" name="Google Shape;1170;p5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52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77" name="Google Shape;1177;p5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2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86" name="Google Shape;1186;p5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2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99" name="Google Shape;1199;p5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52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12" name="Google Shape;1212;p5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52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25" name="Google Shape;1225;p5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52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32" name="Google Shape;1232;p5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2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48" name="Google Shape;1248;p5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52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54" name="Google Shape;1254;p5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55" name="Google Shape;1255;p5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5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5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8" name="Google Shape;1258;p5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59" name="Google Shape;1259;p5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5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63" name="Google Shape;1263;p5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5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6" name="Google Shape;1266;p5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5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5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0" name="Google Shape;1270;p52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71" name="Google Shape;1271;p5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52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80" name="Google Shape;1280;p5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05" name="Google Shape;1305;p5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06" name="Google Shape;1306;p5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5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8" name="Google Shape;1308;p5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09" name="Google Shape;1309;p5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5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1" name="Google Shape;1311;p5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12" name="Google Shape;1312;p5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5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14" name="Google Shape;1314;p52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15" name="Google Shape;1315;p5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3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1" name="Google Shape;1321;p53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322" name="Google Shape;1322;p5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3" name="Google Shape;1323;p53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idx="4294967295" type="ctrTitle"/>
          </p:nvPr>
        </p:nvSpPr>
        <p:spPr>
          <a:xfrm>
            <a:off x="1834650" y="1134600"/>
            <a:ext cx="5474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</a:t>
            </a:r>
            <a:endParaRPr sz="3600"/>
          </a:p>
        </p:txBody>
      </p:sp>
      <p:sp>
        <p:nvSpPr>
          <p:cNvPr id="285" name="Google Shape;285;p18"/>
          <p:cNvSpPr txBox="1"/>
          <p:nvPr>
            <p:ph idx="4294967295" type="subTitle"/>
          </p:nvPr>
        </p:nvSpPr>
        <p:spPr>
          <a:xfrm>
            <a:off x="761100" y="2354325"/>
            <a:ext cx="70980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Create a model that can learn the trend in consumption based on past electricity consumption data and different climatic information and predict electricity consumption on an hourly basis.</a:t>
            </a:r>
            <a:endParaRPr sz="20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grpSp>
        <p:nvGrpSpPr>
          <p:cNvPr id="286" name="Google Shape;286;p18"/>
          <p:cNvGrpSpPr/>
          <p:nvPr/>
        </p:nvGrpSpPr>
        <p:grpSpPr>
          <a:xfrm>
            <a:off x="4213813" y="11"/>
            <a:ext cx="1099538" cy="872991"/>
            <a:chOff x="6654650" y="3665275"/>
            <a:chExt cx="409100" cy="409125"/>
          </a:xfrm>
        </p:grpSpPr>
        <p:sp>
          <p:nvSpPr>
            <p:cNvPr id="287" name="Google Shape;287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/>
        </p:nvSpPr>
        <p:spPr>
          <a:xfrm>
            <a:off x="486125" y="8042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28575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 txBox="1"/>
          <p:nvPr>
            <p:ph idx="4294967295" type="title"/>
          </p:nvPr>
        </p:nvSpPr>
        <p:spPr>
          <a:xfrm>
            <a:off x="4212900" y="4433375"/>
            <a:ext cx="3696300" cy="5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lt1"/>
                </a:solidFill>
              </a:rPr>
              <a:t>Region of focus</a:t>
            </a:r>
            <a:endParaRPr b="0" sz="3600">
              <a:solidFill>
                <a:schemeClr val="lt1"/>
              </a:solidFill>
            </a:endParaRPr>
          </a:p>
        </p:txBody>
      </p:sp>
      <p:sp>
        <p:nvSpPr>
          <p:cNvPr id="296" name="Google Shape;296;p1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19"/>
          <p:cNvSpPr/>
          <p:nvPr/>
        </p:nvSpPr>
        <p:spPr>
          <a:xfrm rot="-8100000">
            <a:off x="6704292" y="3060450"/>
            <a:ext cx="285954" cy="294439"/>
          </a:xfrm>
          <a:prstGeom prst="halfFrame">
            <a:avLst>
              <a:gd fmla="val 33333" name="adj1"/>
              <a:gd fmla="val 10000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19"/>
          <p:cNvCxnSpPr/>
          <p:nvPr/>
        </p:nvCxnSpPr>
        <p:spPr>
          <a:xfrm>
            <a:off x="112900" y="3002475"/>
            <a:ext cx="8349600" cy="14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9"/>
          <p:cNvSpPr txBox="1"/>
          <p:nvPr/>
        </p:nvSpPr>
        <p:spPr>
          <a:xfrm>
            <a:off x="7563525" y="436650"/>
            <a:ext cx="178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Countries in the Southern Hemisphere which experience winter From June to September</a:t>
            </a:r>
            <a:endParaRPr sz="16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19"/>
          <p:cNvSpPr/>
          <p:nvPr/>
        </p:nvSpPr>
        <p:spPr>
          <a:xfrm rot="-8100000">
            <a:off x="2065492" y="3060450"/>
            <a:ext cx="285954" cy="294439"/>
          </a:xfrm>
          <a:prstGeom prst="halfFrame">
            <a:avLst>
              <a:gd fmla="val 33333" name="adj1"/>
              <a:gd fmla="val 10000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idx="1" type="body"/>
          </p:nvPr>
        </p:nvSpPr>
        <p:spPr>
          <a:xfrm>
            <a:off x="3063900" y="991700"/>
            <a:ext cx="4173900" cy="41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  accurate prediction allows the client to make better decisions in terms of cost and energy efficiency.</a:t>
            </a:r>
            <a:endParaRPr i="0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Helps avoid situations where demand exceeds available supply.</a:t>
            </a:r>
            <a:endParaRPr i="0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Pricing on the wholesale electricity market is organized in a way that </a:t>
            </a:r>
            <a:r>
              <a:rPr i="0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sensitizes</a:t>
            </a:r>
            <a:r>
              <a:rPr i="0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participants to plan t</a:t>
            </a:r>
            <a:r>
              <a:rPr i="0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</a:t>
            </a:r>
            <a:r>
              <a:rPr i="0"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eir consumption and production precisely.</a:t>
            </a:r>
            <a:endParaRPr i="0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06" name="Google Shape;306;p20"/>
          <p:cNvSpPr txBox="1"/>
          <p:nvPr>
            <p:ph idx="12" type="sldNum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2693875" y="393600"/>
            <a:ext cx="54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Light"/>
                <a:ea typeface="IBM Plex Sans Light"/>
                <a:cs typeface="IBM Plex Sans Light"/>
                <a:sym typeface="IBM Plex Sans Light"/>
              </a:rPr>
              <a:t>IMPORTANCE AND IMPACT OF THIS PROJECT</a:t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308" name="Google Shape;308;p20"/>
          <p:cNvGrpSpPr/>
          <p:nvPr/>
        </p:nvGrpSpPr>
        <p:grpSpPr>
          <a:xfrm>
            <a:off x="4294653" y="4265662"/>
            <a:ext cx="554699" cy="462237"/>
            <a:chOff x="8843122" y="4420259"/>
            <a:chExt cx="720202" cy="655469"/>
          </a:xfrm>
        </p:grpSpPr>
        <p:sp>
          <p:nvSpPr>
            <p:cNvPr id="309" name="Google Shape;309;p2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20"/>
          <p:cNvSpPr/>
          <p:nvPr/>
        </p:nvSpPr>
        <p:spPr>
          <a:xfrm>
            <a:off x="2405225" y="341900"/>
            <a:ext cx="6438600" cy="605400"/>
          </a:xfrm>
          <a:prstGeom prst="parallelogram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Business Importance &amp; Impact</a:t>
            </a:r>
            <a:endParaRPr b="1" sz="24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16" name="Google Shape;316;p20"/>
          <p:cNvGrpSpPr/>
          <p:nvPr/>
        </p:nvGrpSpPr>
        <p:grpSpPr>
          <a:xfrm>
            <a:off x="2693879" y="1030745"/>
            <a:ext cx="346104" cy="353231"/>
            <a:chOff x="3955900" y="2984500"/>
            <a:chExt cx="414000" cy="422525"/>
          </a:xfrm>
        </p:grpSpPr>
        <p:sp>
          <p:nvSpPr>
            <p:cNvPr id="317" name="Google Shape;317;p2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20" name="Google Shape;320;p20"/>
          <p:cNvGrpSpPr/>
          <p:nvPr/>
        </p:nvGrpSpPr>
        <p:grpSpPr>
          <a:xfrm>
            <a:off x="2643804" y="2250507"/>
            <a:ext cx="346104" cy="353231"/>
            <a:chOff x="3955900" y="2984500"/>
            <a:chExt cx="414000" cy="422525"/>
          </a:xfrm>
        </p:grpSpPr>
        <p:sp>
          <p:nvSpPr>
            <p:cNvPr id="321" name="Google Shape;321;p2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2643804" y="3150357"/>
            <a:ext cx="346104" cy="353231"/>
            <a:chOff x="3955900" y="2984500"/>
            <a:chExt cx="414000" cy="422525"/>
          </a:xfrm>
        </p:grpSpPr>
        <p:sp>
          <p:nvSpPr>
            <p:cNvPr id="325" name="Google Shape;325;p2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914575" y="495875"/>
            <a:ext cx="43695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Research Questions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333" name="Google Shape;333;p21"/>
          <p:cNvSpPr txBox="1"/>
          <p:nvPr>
            <p:ph idx="2" type="body"/>
          </p:nvPr>
        </p:nvSpPr>
        <p:spPr>
          <a:xfrm>
            <a:off x="46900" y="1435200"/>
            <a:ext cx="8192100" cy="3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9144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Merriweather"/>
              <a:buChar char="❖"/>
            </a:pPr>
            <a:r>
              <a:rPr lang="en" sz="1700">
                <a:solidFill>
                  <a:srgbClr val="171717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How does temperature affect electricity Consumption?</a:t>
            </a:r>
            <a:endParaRPr sz="1700">
              <a:solidFill>
                <a:srgbClr val="171717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Merriweather"/>
              <a:buChar char="❖"/>
            </a:pPr>
            <a:r>
              <a:rPr lang="en" sz="1700">
                <a:solidFill>
                  <a:srgbClr val="171717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How does pressure affect electricity Consumption?</a:t>
            </a:r>
            <a:endParaRPr sz="1700">
              <a:solidFill>
                <a:srgbClr val="171717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Merriweather"/>
              <a:buChar char="❖"/>
            </a:pPr>
            <a:r>
              <a:rPr lang="en" sz="1700">
                <a:solidFill>
                  <a:srgbClr val="171717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How does wind speed affect electricity Consumption?</a:t>
            </a:r>
            <a:endParaRPr sz="1700">
              <a:solidFill>
                <a:srgbClr val="171717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Merriweather"/>
              <a:buChar char="❖"/>
            </a:pPr>
            <a:r>
              <a:rPr lang="en" sz="1700">
                <a:solidFill>
                  <a:srgbClr val="171717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How does var 1 affect electricity Consumption?</a:t>
            </a:r>
            <a:endParaRPr sz="1700">
              <a:solidFill>
                <a:srgbClr val="171717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Merriweather"/>
              <a:buChar char="❖"/>
            </a:pPr>
            <a:r>
              <a:rPr lang="en" sz="1700">
                <a:solidFill>
                  <a:srgbClr val="171717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What is the trend and the stationarity  in electricity consumption in between 2013 to 2017?</a:t>
            </a:r>
            <a:endParaRPr sz="1700">
              <a:solidFill>
                <a:srgbClr val="171717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</p:txBody>
      </p:sp>
      <p:sp>
        <p:nvSpPr>
          <p:cNvPr id="334" name="Google Shape;334;p2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564700" y="1986700"/>
            <a:ext cx="3301500" cy="16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UNIVARIATE ANALYSIS</a:t>
            </a:r>
            <a:endParaRPr sz="3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0" name="Google Shape;340;p22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1" name="Google Shape;341;p22"/>
          <p:cNvGrpSpPr/>
          <p:nvPr/>
        </p:nvGrpSpPr>
        <p:grpSpPr>
          <a:xfrm>
            <a:off x="824364" y="705055"/>
            <a:ext cx="552223" cy="419238"/>
            <a:chOff x="4610450" y="3703750"/>
            <a:chExt cx="453050" cy="332175"/>
          </a:xfrm>
        </p:grpSpPr>
        <p:sp>
          <p:nvSpPr>
            <p:cNvPr id="342" name="Google Shape;342;p2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4" name="Google Shape;344;p22"/>
          <p:cNvSpPr txBox="1"/>
          <p:nvPr/>
        </p:nvSpPr>
        <p:spPr>
          <a:xfrm>
            <a:off x="1561550" y="717875"/>
            <a:ext cx="335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EXPLORATION</a:t>
            </a:r>
            <a:endParaRPr i="1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idx="4294967295" type="ctrTitle"/>
          </p:nvPr>
        </p:nvSpPr>
        <p:spPr>
          <a:xfrm>
            <a:off x="1321000" y="393600"/>
            <a:ext cx="7374900" cy="95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DISTRIBUTION OF DATA COLLECTED BY YEAR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4"/>
              </a:solidFill>
            </a:endParaRPr>
          </a:p>
        </p:txBody>
      </p:sp>
      <p:sp>
        <p:nvSpPr>
          <p:cNvPr id="350" name="Google Shape;350;p2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 rotWithShape="1">
          <a:blip r:embed="rId3">
            <a:alphaModFix/>
          </a:blip>
          <a:srcRect b="9863" l="23989" r="25558" t="18090"/>
          <a:stretch/>
        </p:blipFill>
        <p:spPr>
          <a:xfrm>
            <a:off x="1321000" y="1166300"/>
            <a:ext cx="4539226" cy="33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6059625" y="1663750"/>
            <a:ext cx="24978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The electricity Consumption data was collected from July </a:t>
            </a:r>
            <a:r>
              <a:rPr b="1" lang="en" sz="170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2013 </a:t>
            </a:r>
            <a:r>
              <a:rPr lang="en" sz="170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to June </a:t>
            </a:r>
            <a:r>
              <a:rPr b="1" lang="en" sz="1800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2017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