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2"/>
  </p:notesMasterIdLst>
  <p:sldIdLst>
    <p:sldId id="256" r:id="rId2"/>
    <p:sldId id="349" r:id="rId3"/>
    <p:sldId id="325" r:id="rId4"/>
    <p:sldId id="337" r:id="rId5"/>
    <p:sldId id="324" r:id="rId6"/>
    <p:sldId id="323" r:id="rId7"/>
    <p:sldId id="326" r:id="rId8"/>
    <p:sldId id="258" r:id="rId9"/>
    <p:sldId id="327" r:id="rId10"/>
    <p:sldId id="330" r:id="rId11"/>
    <p:sldId id="328" r:id="rId12"/>
    <p:sldId id="340" r:id="rId13"/>
    <p:sldId id="341" r:id="rId14"/>
    <p:sldId id="329" r:id="rId15"/>
    <p:sldId id="342" r:id="rId16"/>
    <p:sldId id="343" r:id="rId17"/>
    <p:sldId id="344" r:id="rId18"/>
    <p:sldId id="345" r:id="rId19"/>
    <p:sldId id="348" r:id="rId20"/>
    <p:sldId id="34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1" autoAdjust="0"/>
    <p:restoredTop sz="94660"/>
  </p:normalViewPr>
  <p:slideViewPr>
    <p:cSldViewPr>
      <p:cViewPr varScale="1">
        <p:scale>
          <a:sx n="81" d="100"/>
          <a:sy n="81" d="100"/>
        </p:scale>
        <p:origin x="715"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916DF-017F-4E88-B763-3EFE0AF3446C}" type="datetimeFigureOut">
              <a:rPr lang="en-IN" smtClean="0"/>
              <a:t>29-11-2023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1F2FA2-2EF4-4D29-96C7-E6D7D509F7BA}" type="slidenum">
              <a:rPr lang="en-IN" smtClean="0"/>
              <a:t>‹#›</a:t>
            </a:fld>
            <a:endParaRPr lang="en-IN"/>
          </a:p>
        </p:txBody>
      </p:sp>
    </p:spTree>
    <p:extLst>
      <p:ext uri="{BB962C8B-B14F-4D97-AF65-F5344CB8AC3E}">
        <p14:creationId xmlns:p14="http://schemas.microsoft.com/office/powerpoint/2010/main" val="270107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E1F2FA2-2EF4-4D29-96C7-E6D7D509F7BA}" type="slidenum">
              <a:rPr lang="en-IN" smtClean="0"/>
              <a:t>14</a:t>
            </a:fld>
            <a:endParaRPr lang="en-IN"/>
          </a:p>
        </p:txBody>
      </p:sp>
    </p:spTree>
    <p:extLst>
      <p:ext uri="{BB962C8B-B14F-4D97-AF65-F5344CB8AC3E}">
        <p14:creationId xmlns:p14="http://schemas.microsoft.com/office/powerpoint/2010/main" val="1711879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B3A7E-AE83-AC65-AF02-2D6A32F3C5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676837-CF06-19F8-CD4A-8A05180E2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062CE4-1326-2607-BECB-D25BB8BBD1B3}"/>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843B8AF5-C856-8CF9-9C47-E1BCB65AD6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9BC1D-8C12-5DF1-9F9B-6A434624A48A}"/>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282936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A4FC-5E1B-D4D5-FC4A-42775A2B0C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1D925D-0B0F-8B0B-3694-2FBA8EDA0C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D53FA-EA08-BE9D-C97B-5A5A6CE80C2C}"/>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2AF073BB-0967-AC33-72B0-CB64641631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91275-3A89-8FC1-D16C-249C7778C6AC}"/>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3181758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B32564-8AAD-A074-60D2-9580FE17DD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FF6799-99EA-0B97-CCB4-067E4A3058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012A51-1BEA-66BC-000C-E809155BA7A1}"/>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E5E5439D-DB72-A500-00C9-0C940C98C6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DF5A2E-1BEF-47C9-9DF3-385BBE38D686}"/>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2544133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276999"/>
          </a:xfrm>
          <a:prstGeom prst="rect">
            <a:avLst/>
          </a:prstGeom>
        </p:spPr>
        <p:txBody>
          <a:bodyPr wrap="square" lIns="0" tIns="0" rIns="0" bIns="0">
            <a:spAutoFit/>
          </a:bodyPr>
          <a:lstStyle>
            <a:lvl1pPr>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76999"/>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defRPr sz="1200" b="0" i="0">
                <a:solidFill>
                  <a:srgbClr val="888888"/>
                </a:solidFill>
                <a:latin typeface="Calibri"/>
                <a:cs typeface="Calibri"/>
              </a:defRPr>
            </a:lvl1pPr>
          </a:lstStyle>
          <a:p>
            <a:endParaRPr lang="en-IN"/>
          </a:p>
        </p:txBody>
      </p:sp>
      <p:sp>
        <p:nvSpPr>
          <p:cNvPr id="5" name="Holder 5"/>
          <p:cNvSpPr>
            <a:spLocks noGrp="1"/>
          </p:cNvSpPr>
          <p:nvPr>
            <p:ph type="dt" sz="half" idx="6"/>
          </p:nvPr>
        </p:nvSpPr>
        <p:spPr/>
        <p:txBody>
          <a:bodyPr lIns="0" tIns="0" rIns="0" bIns="0"/>
          <a:lstStyle>
            <a:lvl1pPr>
              <a:defRPr sz="1200" b="0" i="0">
                <a:solidFill>
                  <a:srgbClr val="888888"/>
                </a:solidFill>
                <a:latin typeface="Calibri"/>
                <a:cs typeface="Calibri"/>
              </a:defRPr>
            </a:lvl1pPr>
          </a:lstStyle>
          <a:p>
            <a:fld id="{6D7EBD68-1DC9-473A-9B94-22A89382EA81}" type="datetimeFigureOut">
              <a:rPr lang="en-IN" smtClean="0"/>
              <a:t>29-11-2023</a:t>
            </a:fld>
            <a:endParaRPr lang="en-IN"/>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a:cs typeface="Calibri"/>
              </a:defRPr>
            </a:lvl1pPr>
          </a:lstStyle>
          <a:p>
            <a:fld id="{B91A0DC0-5A6F-4988-94E3-9207B8E99A25}" type="slidenum">
              <a:rPr lang="en-IN" smtClean="0"/>
              <a:t>‹#›</a:t>
            </a:fld>
            <a:endParaRPr lang="en-IN"/>
          </a:p>
        </p:txBody>
      </p:sp>
    </p:spTree>
    <p:extLst>
      <p:ext uri="{BB962C8B-B14F-4D97-AF65-F5344CB8AC3E}">
        <p14:creationId xmlns:p14="http://schemas.microsoft.com/office/powerpoint/2010/main" val="2274684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248BE-7033-0D81-8B22-7B378884DA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74ACCF-CAC9-143D-0AD6-5F45FFD366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7E9B1D-0580-9E17-4C22-AED4F67BDE66}"/>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C690E34F-B63C-AC45-9BC0-650F83404D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AB606B-3029-3AA2-E345-C4814CC1E84F}"/>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1779815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0097-D98A-8B86-50A4-0D6D6F45E8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2396F89-58C0-E55B-8D12-E3F5BEAAF2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6867B8-17D9-AC85-C2E4-F989D8C0F0C1}"/>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9EE9000D-186A-369D-F2C8-7C307917F3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70C4A-EE66-82FD-0B47-5334108EDAA5}"/>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1862510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9CE2-A9BB-9CCA-9003-52961D9973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1C15EC-89DC-39AC-C998-15857129740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3D525C5-89EA-538B-1F40-8956F62EBD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E9C2AA-E7B3-A111-65A0-03E6D45A9D94}"/>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6" name="Footer Placeholder 5">
            <a:extLst>
              <a:ext uri="{FF2B5EF4-FFF2-40B4-BE49-F238E27FC236}">
                <a16:creationId xmlns:a16="http://schemas.microsoft.com/office/drawing/2014/main" id="{79E0CD65-AE48-B7A7-4B94-35B8C2FB1DB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81718A-0D1B-B746-E6CA-EDB6D46BEA7E}"/>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214824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34903-81D1-E37C-BFB0-015B6E7385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0097162-4901-874C-4F87-59CD764700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D41E4C-659E-095E-BE39-7370848BF6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F74BE1B-0D07-01F2-1205-C743AAF942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3B8980-1046-FC7E-68A0-DF0E0D2040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8E5826F-EC04-FA25-B8EA-65022EC79982}"/>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8" name="Footer Placeholder 7">
            <a:extLst>
              <a:ext uri="{FF2B5EF4-FFF2-40B4-BE49-F238E27FC236}">
                <a16:creationId xmlns:a16="http://schemas.microsoft.com/office/drawing/2014/main" id="{C6D0308F-49EF-B0C6-F0FA-3753F3D4C18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A729FD6-B5AE-3A62-D02F-D319AAF734DD}"/>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2836671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C2955-5781-656A-C0F2-A08A8A6FD1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E33463-E08B-38E4-925A-77D37B09DC01}"/>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4" name="Footer Placeholder 3">
            <a:extLst>
              <a:ext uri="{FF2B5EF4-FFF2-40B4-BE49-F238E27FC236}">
                <a16:creationId xmlns:a16="http://schemas.microsoft.com/office/drawing/2014/main" id="{46675198-3653-A05A-2A67-386754073F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89EABC-3203-6D19-3CEC-828D4C4DB6AB}"/>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504273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F3318-4727-25C8-FC38-D534363B603E}"/>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3" name="Footer Placeholder 2">
            <a:extLst>
              <a:ext uri="{FF2B5EF4-FFF2-40B4-BE49-F238E27FC236}">
                <a16:creationId xmlns:a16="http://schemas.microsoft.com/office/drawing/2014/main" id="{A3F39EC6-B8AD-B6FD-7F70-85EA0183AF6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AF478AA-CAC5-612F-0C62-F3D43E579A37}"/>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3363559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C9769-1E55-389F-8594-7EF20B4FAC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2026D-F9BC-B5D9-C959-AA3FAC0426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ED6A6C-CA72-0F3E-FCD0-F1F77E8FA4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FBABD9-0740-A481-52B4-8D38C2BC56FF}"/>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6" name="Footer Placeholder 5">
            <a:extLst>
              <a:ext uri="{FF2B5EF4-FFF2-40B4-BE49-F238E27FC236}">
                <a16:creationId xmlns:a16="http://schemas.microsoft.com/office/drawing/2014/main" id="{6A6988ED-5BE8-0A1C-10B8-E3E2AC24A8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628605-5CD5-8DD6-1A30-45DC2B7BABD8}"/>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5407712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C6F84-6B20-00F5-B2D0-5573436B7E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3A3E6E7-A3F5-E12A-0BC5-3A18881B7D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7C3188F-A053-A256-FB78-E0B0B0896A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156E2A-5530-5900-61CE-E2364BE0EBC6}"/>
              </a:ext>
            </a:extLst>
          </p:cNvPr>
          <p:cNvSpPr>
            <a:spLocks noGrp="1"/>
          </p:cNvSpPr>
          <p:nvPr>
            <p:ph type="dt" sz="half" idx="10"/>
          </p:nvPr>
        </p:nvSpPr>
        <p:spPr/>
        <p:txBody>
          <a:bodyPr/>
          <a:lstStyle/>
          <a:p>
            <a:fld id="{6D7EBD68-1DC9-473A-9B94-22A89382EA81}" type="datetimeFigureOut">
              <a:rPr lang="en-IN" smtClean="0"/>
              <a:t>29-11-2023</a:t>
            </a:fld>
            <a:endParaRPr lang="en-IN"/>
          </a:p>
        </p:txBody>
      </p:sp>
      <p:sp>
        <p:nvSpPr>
          <p:cNvPr id="6" name="Footer Placeholder 5">
            <a:extLst>
              <a:ext uri="{FF2B5EF4-FFF2-40B4-BE49-F238E27FC236}">
                <a16:creationId xmlns:a16="http://schemas.microsoft.com/office/drawing/2014/main" id="{BAC3BD49-A03D-3031-1B0A-533DC2F48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9B4F05-E642-07DA-967D-F96029ED9A11}"/>
              </a:ext>
            </a:extLst>
          </p:cNvPr>
          <p:cNvSpPr>
            <a:spLocks noGrp="1"/>
          </p:cNvSpPr>
          <p:nvPr>
            <p:ph type="sldNum" sz="quarter" idx="12"/>
          </p:nvPr>
        </p:nvSpPr>
        <p:spPr/>
        <p:txBody>
          <a:bodyPr/>
          <a:lstStyle/>
          <a:p>
            <a:fld id="{B91A0DC0-5A6F-4988-94E3-9207B8E99A25}" type="slidenum">
              <a:rPr lang="en-IN" smtClean="0"/>
              <a:t>‹#›</a:t>
            </a:fld>
            <a:endParaRPr lang="en-IN"/>
          </a:p>
        </p:txBody>
      </p:sp>
    </p:spTree>
    <p:extLst>
      <p:ext uri="{BB962C8B-B14F-4D97-AF65-F5344CB8AC3E}">
        <p14:creationId xmlns:p14="http://schemas.microsoft.com/office/powerpoint/2010/main" val="39268013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DA296F-8B8C-79FF-9E18-3938A45B23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28736F-3B33-2D23-C07C-FA40327DA0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7DBF5A-83F9-7003-812D-B736A389F6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D7EBD68-1DC9-473A-9B94-22A89382EA81}" type="datetimeFigureOut">
              <a:rPr lang="en-IN" smtClean="0"/>
              <a:t>29-11-2023</a:t>
            </a:fld>
            <a:endParaRPr lang="en-IN"/>
          </a:p>
        </p:txBody>
      </p:sp>
      <p:sp>
        <p:nvSpPr>
          <p:cNvPr id="5" name="Footer Placeholder 4">
            <a:extLst>
              <a:ext uri="{FF2B5EF4-FFF2-40B4-BE49-F238E27FC236}">
                <a16:creationId xmlns:a16="http://schemas.microsoft.com/office/drawing/2014/main" id="{E9672C03-D3D9-23C5-82B4-6B3FF81B6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8FD51BF-4A7B-474E-9A7C-9E78968976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1A0DC0-5A6F-4988-94E3-9207B8E99A25}" type="slidenum">
              <a:rPr lang="en-IN" smtClean="0"/>
              <a:t>‹#›</a:t>
            </a:fld>
            <a:endParaRPr lang="en-IN"/>
          </a:p>
        </p:txBody>
      </p:sp>
    </p:spTree>
    <p:extLst>
      <p:ext uri="{BB962C8B-B14F-4D97-AF65-F5344CB8AC3E}">
        <p14:creationId xmlns:p14="http://schemas.microsoft.com/office/powerpoint/2010/main" val="200588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dx.doi.org/10.1016/j.pop.2021.11.01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19" name="Rectangle 13">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6" name="Group 15">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3429000"/>
            <a:ext cx="12191999" cy="3429000"/>
            <a:chOff x="7467600" y="0"/>
            <a:chExt cx="4724400" cy="6858000"/>
          </a:xfrm>
        </p:grpSpPr>
        <p:sp>
          <p:nvSpPr>
            <p:cNvPr id="17" name="Rectangle 16">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8" name="Rectangle 17">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0" name="Freeform: Shape 19">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21">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199"/>
            <a:ext cx="112776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1142999" y="1676401"/>
            <a:ext cx="4495801" cy="2286002"/>
          </a:xfrm>
        </p:spPr>
        <p:txBody>
          <a:bodyPr vert="horz" lIns="91440" tIns="45720" rIns="91440" bIns="45720" rtlCol="0" anchor="t">
            <a:normAutofit/>
          </a:bodyPr>
          <a:lstStyle/>
          <a:p>
            <a:pPr>
              <a:spcAft>
                <a:spcPts val="800"/>
              </a:spcAft>
            </a:pPr>
            <a:r>
              <a:rPr lang="en-US" sz="3700" kern="1200" dirty="0">
                <a:solidFill>
                  <a:schemeClr val="tx1"/>
                </a:solidFill>
                <a:latin typeface="+mj-lt"/>
                <a:ea typeface="+mj-ea"/>
                <a:cs typeface="+mj-cs"/>
              </a:rPr>
              <a:t>NEUTROSOPHIC COGNITIVE MAPS FOR PRESCRIPTIVE MODELLING </a:t>
            </a:r>
          </a:p>
        </p:txBody>
      </p:sp>
      <p:sp>
        <p:nvSpPr>
          <p:cNvPr id="3" name="Subtitle 2"/>
          <p:cNvSpPr>
            <a:spLocks noGrp="1"/>
          </p:cNvSpPr>
          <p:nvPr>
            <p:ph type="subTitle" idx="4"/>
          </p:nvPr>
        </p:nvSpPr>
        <p:spPr>
          <a:xfrm>
            <a:off x="1142999" y="4267200"/>
            <a:ext cx="4495801" cy="914400"/>
          </a:xfrm>
        </p:spPr>
        <p:txBody>
          <a:bodyPr vert="horz" lIns="91440" tIns="45720" rIns="91440" bIns="45720" rtlCol="0">
            <a:normAutofit/>
          </a:bodyPr>
          <a:lstStyle/>
          <a:p>
            <a:pPr marL="0" indent="0">
              <a:buNone/>
            </a:pPr>
            <a:r>
              <a:rPr lang="en-US" sz="2000" kern="1200">
                <a:solidFill>
                  <a:schemeClr val="tx1">
                    <a:alpha val="55000"/>
                  </a:schemeClr>
                </a:solidFill>
                <a:latin typeface="+mn-lt"/>
                <a:ea typeface="+mn-ea"/>
                <a:cs typeface="+mn-cs"/>
              </a:rPr>
              <a:t>Presented By : J.Derrick   (22MCB0013)</a:t>
            </a:r>
          </a:p>
          <a:p>
            <a:pPr marL="0" indent="0">
              <a:buNone/>
            </a:pPr>
            <a:r>
              <a:rPr lang="en-US" sz="2000" kern="1200">
                <a:solidFill>
                  <a:schemeClr val="tx1">
                    <a:alpha val="55000"/>
                  </a:schemeClr>
                </a:solidFill>
                <a:latin typeface="+mn-lt"/>
                <a:ea typeface="+mn-ea"/>
                <a:cs typeface="+mn-cs"/>
              </a:rPr>
              <a:t>Guided By: Prof. Vasantha W B </a:t>
            </a:r>
          </a:p>
        </p:txBody>
      </p:sp>
      <p:pic>
        <p:nvPicPr>
          <p:cNvPr id="5" name="Picture 4" descr="Colourful pins connected with a thread">
            <a:extLst>
              <a:ext uri="{FF2B5EF4-FFF2-40B4-BE49-F238E27FC236}">
                <a16:creationId xmlns:a16="http://schemas.microsoft.com/office/drawing/2014/main" id="{78ECF41C-ABB3-64EA-ECDB-39266BBE2482}"/>
              </a:ext>
            </a:extLst>
          </p:cNvPr>
          <p:cNvPicPr>
            <a:picLocks noChangeAspect="1"/>
          </p:cNvPicPr>
          <p:nvPr/>
        </p:nvPicPr>
        <p:blipFill rotWithShape="1">
          <a:blip r:embed="rId2"/>
          <a:srcRect b="15730"/>
          <a:stretch/>
        </p:blipFill>
        <p:spPr>
          <a:xfrm>
            <a:off x="5833020" y="1676401"/>
            <a:ext cx="5547982" cy="3120751"/>
          </a:xfrm>
          <a:prstGeom prst="rect">
            <a:avLst/>
          </a:prstGeom>
        </p:spPr>
      </p:pic>
      <p:pic>
        <p:nvPicPr>
          <p:cNvPr id="6" name="Picture 2">
            <a:extLst>
              <a:ext uri="{FF2B5EF4-FFF2-40B4-BE49-F238E27FC236}">
                <a16:creationId xmlns:a16="http://schemas.microsoft.com/office/drawing/2014/main" id="{AE3F61C3-FA2C-3E06-6B46-CBB9151F2AD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988030" y="-64854"/>
            <a:ext cx="3203968" cy="98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292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F0FE6B-0BB0-97C2-F709-0682750DE1A2}"/>
              </a:ext>
            </a:extLst>
          </p:cNvPr>
          <p:cNvSpPr>
            <a:spLocks noGrp="1"/>
          </p:cNvSpPr>
          <p:nvPr>
            <p:ph type="title"/>
          </p:nvPr>
        </p:nvSpPr>
        <p:spPr>
          <a:xfrm>
            <a:off x="838200" y="365125"/>
            <a:ext cx="10515600" cy="1325563"/>
          </a:xfrm>
        </p:spPr>
        <p:txBody>
          <a:bodyPr/>
          <a:lstStyle/>
          <a:p>
            <a:r>
              <a:rPr lang="en-IN" dirty="0">
                <a:latin typeface="Times New Roman" panose="02020603050405020304" pitchFamily="18" charset="0"/>
                <a:cs typeface="Times New Roman" panose="02020603050405020304" pitchFamily="18" charset="0"/>
              </a:rPr>
              <a:t>Concepts of the NCM</a:t>
            </a:r>
          </a:p>
        </p:txBody>
      </p:sp>
      <p:sp>
        <p:nvSpPr>
          <p:cNvPr id="3" name="Text Placeholder 2">
            <a:extLst>
              <a:ext uri="{FF2B5EF4-FFF2-40B4-BE49-F238E27FC236}">
                <a16:creationId xmlns:a16="http://schemas.microsoft.com/office/drawing/2014/main" id="{B60B9302-BC09-70AF-C52F-771F124DA0B3}"/>
              </a:ext>
            </a:extLst>
          </p:cNvPr>
          <p:cNvSpPr>
            <a:spLocks noGrp="1"/>
          </p:cNvSpPr>
          <p:nvPr>
            <p:ph idx="1"/>
          </p:nvPr>
        </p:nvSpPr>
        <p:spPr>
          <a:xfrm>
            <a:off x="838200" y="1825625"/>
            <a:ext cx="10515600" cy="4351338"/>
          </a:xfrm>
        </p:spPr>
        <p:txBody>
          <a:bodyPr>
            <a:normAutofit/>
          </a:bodyPr>
          <a:lstStyle/>
          <a:p>
            <a:r>
              <a:rPr lang="en-US" dirty="0"/>
              <a:t>The system layer associated with the system and the action layer are the two key categories used to </a:t>
            </a:r>
            <a:r>
              <a:rPr lang="en-US" dirty="0" err="1"/>
              <a:t>categorise</a:t>
            </a:r>
            <a:r>
              <a:rPr lang="en-US" dirty="0"/>
              <a:t> the NCM's concepts in the first stage. </a:t>
            </a:r>
          </a:p>
          <a:p>
            <a:r>
              <a:rPr lang="en-US" dirty="0"/>
              <a:t>The system-related notions that define it are found in the first layer. </a:t>
            </a:r>
          </a:p>
          <a:p>
            <a:r>
              <a:rPr lang="en-US" dirty="0"/>
              <a:t>Prescriptive or action concepts must be found in the action layer for the system to reach the intended state. </a:t>
            </a:r>
          </a:p>
        </p:txBody>
      </p:sp>
    </p:spTree>
    <p:extLst>
      <p:ext uri="{BB962C8B-B14F-4D97-AF65-F5344CB8AC3E}">
        <p14:creationId xmlns:p14="http://schemas.microsoft.com/office/powerpoint/2010/main" val="1022260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784E520-C9E4-B375-7ABD-D9B3C93E629D}"/>
              </a:ext>
            </a:extLst>
          </p:cNvPr>
          <p:cNvSpPr>
            <a:spLocks noGrp="1"/>
          </p:cNvSpPr>
          <p:nvPr>
            <p:ph type="title"/>
          </p:nvPr>
        </p:nvSpPr>
        <p:spPr>
          <a:xfrm>
            <a:off x="638881" y="4437112"/>
            <a:ext cx="10909640" cy="1687814"/>
          </a:xfrm>
        </p:spPr>
        <p:txBody>
          <a:bodyPr vert="horz" lIns="91440" tIns="45720" rIns="91440" bIns="45720" rtlCol="0" anchor="b">
            <a:normAutofit/>
          </a:bodyPr>
          <a:lstStyle/>
          <a:p>
            <a:pPr algn="ctr"/>
            <a:r>
              <a:rPr lang="en-US" sz="6600" kern="1200" dirty="0">
                <a:solidFill>
                  <a:schemeClr val="tx1"/>
                </a:solidFill>
                <a:latin typeface="+mj-lt"/>
                <a:ea typeface="+mj-ea"/>
                <a:cs typeface="+mj-cs"/>
              </a:rPr>
              <a:t>Computer Intervention </a:t>
            </a:r>
            <a:br>
              <a:rPr lang="en-US" sz="6600" kern="1200" dirty="0">
                <a:solidFill>
                  <a:schemeClr val="tx1"/>
                </a:solidFill>
                <a:latin typeface="+mj-lt"/>
                <a:ea typeface="+mj-ea"/>
                <a:cs typeface="+mj-cs"/>
              </a:rPr>
            </a:br>
            <a:r>
              <a:rPr lang="en-US" sz="3600" kern="1200" dirty="0">
                <a:solidFill>
                  <a:schemeClr val="tx1"/>
                </a:solidFill>
                <a:latin typeface="+mj-lt"/>
                <a:ea typeface="+mj-ea"/>
                <a:cs typeface="+mj-cs"/>
              </a:rPr>
              <a:t>(Initial Instantiation, Inference and optimization)</a:t>
            </a:r>
            <a:endParaRPr lang="en-US" sz="6600" kern="1200" dirty="0">
              <a:solidFill>
                <a:schemeClr val="tx1"/>
              </a:solidFill>
              <a:latin typeface="+mj-lt"/>
              <a:ea typeface="+mj-ea"/>
              <a:cs typeface="+mj-cs"/>
            </a:endParaRPr>
          </a:p>
        </p:txBody>
      </p:sp>
      <p:pic>
        <p:nvPicPr>
          <p:cNvPr id="9" name="Picture 8">
            <a:extLst>
              <a:ext uri="{FF2B5EF4-FFF2-40B4-BE49-F238E27FC236}">
                <a16:creationId xmlns:a16="http://schemas.microsoft.com/office/drawing/2014/main" id="{ED0DDCEC-5EDF-5844-2D28-368212E85F6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3432" y="128748"/>
            <a:ext cx="9813273" cy="4612950"/>
          </a:xfrm>
          <a:prstGeom prst="rect">
            <a:avLst/>
          </a:prstGeom>
        </p:spPr>
      </p:pic>
      <p:sp>
        <p:nvSpPr>
          <p:cNvPr id="16"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549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CD94B0-7AB2-2838-50C5-574A2BE626AE}"/>
              </a:ext>
            </a:extLst>
          </p:cNvPr>
          <p:cNvSpPr>
            <a:spLocks noGrp="1"/>
          </p:cNvSpPr>
          <p:nvPr>
            <p:ph type="title"/>
          </p:nvPr>
        </p:nvSpPr>
        <p:spPr>
          <a:xfrm>
            <a:off x="761800" y="762001"/>
            <a:ext cx="5334197" cy="1708242"/>
          </a:xfrm>
        </p:spPr>
        <p:txBody>
          <a:bodyPr anchor="ctr">
            <a:normAutofit/>
          </a:bodyPr>
          <a:lstStyle/>
          <a:p>
            <a:pPr algn="ctr"/>
            <a:r>
              <a:rPr lang="en-IN" sz="4000" dirty="0">
                <a:latin typeface="Times New Roman" panose="02020603050405020304" pitchFamily="18" charset="0"/>
                <a:cs typeface="Times New Roman" panose="02020603050405020304" pitchFamily="18" charset="0"/>
              </a:rPr>
              <a:t>System Related Concepts</a:t>
            </a:r>
          </a:p>
        </p:txBody>
      </p:sp>
      <p:sp>
        <p:nvSpPr>
          <p:cNvPr id="3" name="Content Placeholder 2">
            <a:extLst>
              <a:ext uri="{FF2B5EF4-FFF2-40B4-BE49-F238E27FC236}">
                <a16:creationId xmlns:a16="http://schemas.microsoft.com/office/drawing/2014/main" id="{79F63E6A-DF2D-3D51-63B2-CA384D119A86}"/>
              </a:ext>
            </a:extLst>
          </p:cNvPr>
          <p:cNvSpPr>
            <a:spLocks noGrp="1"/>
          </p:cNvSpPr>
          <p:nvPr>
            <p:ph idx="1"/>
          </p:nvPr>
        </p:nvSpPr>
        <p:spPr>
          <a:xfrm>
            <a:off x="479376" y="1844824"/>
            <a:ext cx="7992888" cy="4395255"/>
          </a:xfrm>
        </p:spPr>
        <p:txBody>
          <a:bodyPr anchor="ctr">
            <a:normAutofit/>
          </a:bodyPr>
          <a:lstStyle/>
          <a:p>
            <a:pPr marL="514350" indent="-514350">
              <a:buFont typeface="+mj-lt"/>
              <a:buAutoNum type="arabicPeriod"/>
            </a:pPr>
            <a:r>
              <a:rPr lang="en-US" sz="2400" dirty="0">
                <a:latin typeface="Cambria" panose="02040503050406030204" pitchFamily="18" charset="0"/>
                <a:ea typeface="Cambria" panose="02040503050406030204" pitchFamily="18" charset="0"/>
              </a:rPr>
              <a:t>Concepts that are part of the system under study are called system-related concepts. </a:t>
            </a:r>
          </a:p>
          <a:p>
            <a:pPr marL="514350" indent="-514350">
              <a:buFont typeface="+mj-lt"/>
              <a:buAutoNum type="arabicPeriod"/>
            </a:pPr>
            <a:r>
              <a:rPr lang="en-US" sz="2400" dirty="0">
                <a:latin typeface="Cambria" panose="02040503050406030204" pitchFamily="18" charset="0"/>
                <a:ea typeface="Cambria" panose="02040503050406030204" pitchFamily="18" charset="0"/>
              </a:rPr>
              <a:t>System concepts are the characteristics of a system that interact with one another to accomplish a goal. </a:t>
            </a:r>
          </a:p>
          <a:p>
            <a:pPr marL="514350" indent="-514350">
              <a:buFont typeface="+mj-lt"/>
              <a:buAutoNum type="arabicPeriod"/>
            </a:pPr>
            <a:r>
              <a:rPr lang="en-US" sz="2400" dirty="0">
                <a:latin typeface="Cambria" panose="02040503050406030204" pitchFamily="18" charset="0"/>
                <a:ea typeface="Cambria" panose="02040503050406030204" pitchFamily="18" charset="0"/>
              </a:rPr>
              <a:t>For instance, an academic educational system is one in which the performance aspects include the student's grades and marks, which are reflected in the system's concepts. </a:t>
            </a:r>
          </a:p>
        </p:txBody>
      </p:sp>
      <p:pic>
        <p:nvPicPr>
          <p:cNvPr id="5" name="Picture 4" descr="A 3D pattern of ring shapes connected by lines">
            <a:extLst>
              <a:ext uri="{FF2B5EF4-FFF2-40B4-BE49-F238E27FC236}">
                <a16:creationId xmlns:a16="http://schemas.microsoft.com/office/drawing/2014/main" id="{9DFD61B2-7150-0C54-0B87-CD8EBD94B593}"/>
              </a:ext>
            </a:extLst>
          </p:cNvPr>
          <p:cNvPicPr>
            <a:picLocks noChangeAspect="1"/>
          </p:cNvPicPr>
          <p:nvPr/>
        </p:nvPicPr>
        <p:blipFill rotWithShape="1">
          <a:blip r:embed="rId2"/>
          <a:srcRect l="13281" t="2337" r="60772" b="-2339"/>
          <a:stretch/>
        </p:blipFill>
        <p:spPr>
          <a:xfrm>
            <a:off x="9023647" y="0"/>
            <a:ext cx="3168353" cy="7029400"/>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7619804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4" descr="Yellow paper aeroplane flying the opposite way as many grey paper aeroplanes">
            <a:extLst>
              <a:ext uri="{FF2B5EF4-FFF2-40B4-BE49-F238E27FC236}">
                <a16:creationId xmlns:a16="http://schemas.microsoft.com/office/drawing/2014/main" id="{52C97409-892F-2EF4-F040-013CA1050B26}"/>
              </a:ext>
            </a:extLst>
          </p:cNvPr>
          <p:cNvPicPr>
            <a:picLocks noChangeAspect="1"/>
          </p:cNvPicPr>
          <p:nvPr/>
        </p:nvPicPr>
        <p:blipFill rotWithShape="1">
          <a:blip r:embed="rId2"/>
          <a:srcRect l="36886" r="25510"/>
          <a:stretch/>
        </p:blipFill>
        <p:spPr>
          <a:xfrm>
            <a:off x="8328511" y="0"/>
            <a:ext cx="3863489" cy="6858000"/>
          </a:xfrm>
          <a:prstGeom prst="rect">
            <a:avLst/>
          </a:prstGeom>
        </p:spPr>
      </p:pic>
      <p:sp useBgFill="1">
        <p:nvSpPr>
          <p:cNvPr id="20" name="Rectangle 19">
            <a:extLst>
              <a:ext uri="{FF2B5EF4-FFF2-40B4-BE49-F238E27FC236}">
                <a16:creationId xmlns:a16="http://schemas.microsoft.com/office/drawing/2014/main" id="{E1ED8A68-A582-AC62-104E-E319E9DB34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1729117"/>
          </a:xfrm>
          <a:prstGeom prst="rect">
            <a:avLst/>
          </a:prstGeom>
          <a:ln>
            <a:noFill/>
          </a:ln>
          <a:effectLst>
            <a:outerShdw blurRad="368300" dist="101600" dir="546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8C78C4-58A8-9189-D003-B34FAAB787D4}"/>
              </a:ext>
            </a:extLst>
          </p:cNvPr>
          <p:cNvSpPr>
            <a:spLocks noGrp="1"/>
          </p:cNvSpPr>
          <p:nvPr>
            <p:ph type="title"/>
          </p:nvPr>
        </p:nvSpPr>
        <p:spPr>
          <a:xfrm>
            <a:off x="761801" y="250409"/>
            <a:ext cx="10222952" cy="1228299"/>
          </a:xfrm>
        </p:spPr>
        <p:txBody>
          <a:bodyPr>
            <a:normAutofit/>
          </a:bodyPr>
          <a:lstStyle/>
          <a:p>
            <a:r>
              <a:rPr lang="en-IN" sz="4000" dirty="0">
                <a:latin typeface="Times New Roman" panose="02020603050405020304" pitchFamily="18" charset="0"/>
                <a:cs typeface="Times New Roman" panose="02020603050405020304" pitchFamily="18" charset="0"/>
              </a:rPr>
              <a:t>Action Concepts</a:t>
            </a:r>
          </a:p>
        </p:txBody>
      </p:sp>
      <p:sp>
        <p:nvSpPr>
          <p:cNvPr id="3" name="Content Placeholder 2">
            <a:extLst>
              <a:ext uri="{FF2B5EF4-FFF2-40B4-BE49-F238E27FC236}">
                <a16:creationId xmlns:a16="http://schemas.microsoft.com/office/drawing/2014/main" id="{7AEAC9F8-ECE5-DA50-CAD8-C56D1C8F4C1C}"/>
              </a:ext>
            </a:extLst>
          </p:cNvPr>
          <p:cNvSpPr>
            <a:spLocks noGrp="1"/>
          </p:cNvSpPr>
          <p:nvPr>
            <p:ph idx="1"/>
          </p:nvPr>
        </p:nvSpPr>
        <p:spPr>
          <a:xfrm>
            <a:off x="119337" y="1729117"/>
            <a:ext cx="7848872" cy="4878473"/>
          </a:xfrm>
        </p:spPr>
        <p:txBody>
          <a:bodyPr anchor="ctr">
            <a:normAutofit/>
          </a:bodyPr>
          <a:lstStyle/>
          <a:p>
            <a:pPr marL="514350" indent="-514350">
              <a:buFont typeface="+mj-lt"/>
              <a:buAutoNum type="arabicPeriod"/>
            </a:pPr>
            <a:r>
              <a:rPr lang="en-US" sz="2400" dirty="0">
                <a:latin typeface="Cambria" panose="02040503050406030204" pitchFamily="18" charset="0"/>
                <a:ea typeface="Cambria" panose="02040503050406030204" pitchFamily="18" charset="0"/>
              </a:rPr>
              <a:t>Action concepts are those that influence the system's changeable concepts in order to improve them and bring about the desired outcome. Some changeable ideas connected to the system are causally impacted by these notions. Furthermore, it is these variables that make up the prescriptive model. </a:t>
            </a:r>
          </a:p>
          <a:p>
            <a:pPr marL="514350" indent="-514350">
              <a:buFont typeface="+mj-lt"/>
              <a:buAutoNum type="arabicPeriod"/>
            </a:pPr>
            <a:r>
              <a:rPr lang="en-US" sz="2400" dirty="0">
                <a:latin typeface="Cambria" panose="02040503050406030204" pitchFamily="18" charset="0"/>
                <a:ea typeface="Cambria" panose="02040503050406030204" pitchFamily="18" charset="0"/>
              </a:rPr>
              <a:t>So the first step is initializing variables, objects, or </a:t>
            </a:r>
            <a:r>
              <a:rPr lang="en-US" sz="2400" dirty="0" err="1">
                <a:latin typeface="Cambria" panose="02040503050406030204" pitchFamily="18" charset="0"/>
                <a:ea typeface="Cambria" panose="02040503050406030204" pitchFamily="18" charset="0"/>
              </a:rPr>
              <a:t>programme</a:t>
            </a:r>
            <a:r>
              <a:rPr lang="en-US" sz="2400" dirty="0">
                <a:latin typeface="Cambria" panose="02040503050406030204" pitchFamily="18" charset="0"/>
                <a:ea typeface="Cambria" panose="02040503050406030204" pitchFamily="18" charset="0"/>
              </a:rPr>
              <a:t> components by establishing their initial values or states to the system concepts .</a:t>
            </a:r>
          </a:p>
          <a:p>
            <a:pPr marL="514350" indent="-514350">
              <a:buFont typeface="+mj-lt"/>
              <a:buAutoNum type="arabicPeriod"/>
            </a:pPr>
            <a:r>
              <a:rPr lang="en-US" sz="2400" dirty="0">
                <a:latin typeface="Cambria" panose="02040503050406030204" pitchFamily="18" charset="0"/>
                <a:ea typeface="Cambria" panose="02040503050406030204" pitchFamily="18" charset="0"/>
              </a:rPr>
              <a:t>Then from the system concepts it transfers to the initial vector initial vector that is used to represent the starting position or state of a vector before any operations or transformations are applied to it.</a:t>
            </a:r>
            <a:endParaRPr lang="en-IN" sz="2400" dirty="0">
              <a:latin typeface="Cambria" panose="02040503050406030204" pitchFamily="18" charset="0"/>
              <a:ea typeface="Cambria" panose="02040503050406030204" pitchFamily="18" charset="0"/>
            </a:endParaRPr>
          </a:p>
          <a:p>
            <a:endParaRPr lang="en-IN" sz="2400" dirty="0"/>
          </a:p>
        </p:txBody>
      </p:sp>
    </p:spTree>
    <p:extLst>
      <p:ext uri="{BB962C8B-B14F-4D97-AF65-F5344CB8AC3E}">
        <p14:creationId xmlns:p14="http://schemas.microsoft.com/office/powerpoint/2010/main" val="35110717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45636DE-550A-48D2-F509-3907E7D0B2EB}"/>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Working</a:t>
            </a:r>
          </a:p>
        </p:txBody>
      </p:sp>
      <p:sp>
        <p:nvSpPr>
          <p:cNvPr id="3" name="Text Placeholder 2">
            <a:extLst>
              <a:ext uri="{FF2B5EF4-FFF2-40B4-BE49-F238E27FC236}">
                <a16:creationId xmlns:a16="http://schemas.microsoft.com/office/drawing/2014/main" id="{17CABC61-5EC2-2D89-00AA-D2129F58311B}"/>
              </a:ext>
            </a:extLst>
          </p:cNvPr>
          <p:cNvSpPr>
            <a:spLocks noGrp="1"/>
          </p:cNvSpPr>
          <p:nvPr>
            <p:ph idx="1"/>
          </p:nvPr>
        </p:nvSpPr>
        <p:spPr/>
        <p:txBody>
          <a:bodyPr>
            <a:normAutofit lnSpcReduction="10000"/>
          </a:bodyPr>
          <a:lstStyle/>
          <a:p>
            <a:pPr algn="just"/>
            <a:r>
              <a:rPr lang="en-IN" dirty="0">
                <a:latin typeface="Cambria" panose="02040503050406030204" pitchFamily="18" charset="0"/>
                <a:ea typeface="Cambria" panose="02040503050406030204" pitchFamily="18" charset="0"/>
              </a:rPr>
              <a:t>Then it passes through the action map and the system-related concepts where </a:t>
            </a:r>
            <a:r>
              <a:rPr lang="en-US" dirty="0">
                <a:latin typeface="Cambria" panose="02040503050406030204" pitchFamily="18" charset="0"/>
                <a:ea typeface="Cambria" panose="02040503050406030204" pitchFamily="18" charset="0"/>
              </a:rPr>
              <a:t>inference is been made up depending on the process of drawing conclusions or making predictions based on evidence, reasoning, or existing knowledge. It involves using available information to reach a logical or probabilistic judgment about a specific situation or question. </a:t>
            </a:r>
          </a:p>
          <a:p>
            <a:pPr algn="just"/>
            <a:r>
              <a:rPr lang="en-US" dirty="0">
                <a:latin typeface="Cambria" panose="02040503050406030204" pitchFamily="18" charset="0"/>
                <a:ea typeface="Cambria" panose="02040503050406030204" pitchFamily="18" charset="0"/>
              </a:rPr>
              <a:t>Then, it reaches the final vector that represents the ending position of a system after some operations, transformations, or motions occurred. The final vector is usually derived from an initial vector, representing the starting position or state, by applying various operations or changes.</a:t>
            </a:r>
          </a:p>
        </p:txBody>
      </p:sp>
    </p:spTree>
    <p:extLst>
      <p:ext uri="{BB962C8B-B14F-4D97-AF65-F5344CB8AC3E}">
        <p14:creationId xmlns:p14="http://schemas.microsoft.com/office/powerpoint/2010/main" val="1922282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F1AC-A1B7-3D58-7ABD-E806CE51108F}"/>
              </a:ext>
            </a:extLst>
          </p:cNvPr>
          <p:cNvSpPr>
            <a:spLocks noGrp="1"/>
          </p:cNvSpPr>
          <p:nvPr>
            <p:ph type="title"/>
          </p:nvPr>
        </p:nvSpPr>
        <p:spPr>
          <a:ln w="76200">
            <a:solidFill>
              <a:schemeClr val="accent2"/>
            </a:solidFill>
          </a:ln>
        </p:spPr>
        <p:txBody>
          <a:bodyPr/>
          <a:lstStyle/>
          <a:p>
            <a:r>
              <a:rPr lang="en-IN" b="1" dirty="0">
                <a:latin typeface="Times New Roman" panose="02020603050405020304" pitchFamily="18" charset="0"/>
                <a:cs typeface="Times New Roman" panose="02020603050405020304" pitchFamily="18" charset="0"/>
              </a:rPr>
              <a:t>Output</a:t>
            </a:r>
          </a:p>
        </p:txBody>
      </p:sp>
      <p:pic>
        <p:nvPicPr>
          <p:cNvPr id="5" name="Content Placeholder 4">
            <a:extLst>
              <a:ext uri="{FF2B5EF4-FFF2-40B4-BE49-F238E27FC236}">
                <a16:creationId xmlns:a16="http://schemas.microsoft.com/office/drawing/2014/main" id="{A9EDAE8C-AF70-51C9-6333-5AD834CB64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11624" y="2060848"/>
            <a:ext cx="6408712" cy="4320480"/>
          </a:xfrm>
        </p:spPr>
      </p:pic>
    </p:spTree>
    <p:extLst>
      <p:ext uri="{BB962C8B-B14F-4D97-AF65-F5344CB8AC3E}">
        <p14:creationId xmlns:p14="http://schemas.microsoft.com/office/powerpoint/2010/main" val="27313489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9BC8C-D6C3-DD3F-4F63-9239E6E88920}"/>
              </a:ext>
            </a:extLst>
          </p:cNvPr>
          <p:cNvSpPr>
            <a:spLocks noGrp="1"/>
          </p:cNvSpPr>
          <p:nvPr>
            <p:ph type="title"/>
          </p:nvPr>
        </p:nvSpPr>
        <p:spPr/>
        <p:txBody>
          <a:bodyPr/>
          <a:lstStyle/>
          <a:p>
            <a:pPr algn="just"/>
            <a:r>
              <a:rPr lang="en-IN" b="1" dirty="0">
                <a:latin typeface="Times New Roman" panose="02020603050405020304" pitchFamily="18" charset="0"/>
                <a:cs typeface="Times New Roman" panose="02020603050405020304" pitchFamily="18" charset="0"/>
              </a:rPr>
              <a:t>                              Output</a:t>
            </a:r>
          </a:p>
        </p:txBody>
      </p:sp>
      <p:sp>
        <p:nvSpPr>
          <p:cNvPr id="3" name="Content Placeholder 2">
            <a:extLst>
              <a:ext uri="{FF2B5EF4-FFF2-40B4-BE49-F238E27FC236}">
                <a16:creationId xmlns:a16="http://schemas.microsoft.com/office/drawing/2014/main" id="{88CA732A-02C9-EE8F-7CDE-D2C03FDF6B00}"/>
              </a:ext>
            </a:extLst>
          </p:cNvPr>
          <p:cNvSpPr>
            <a:spLocks noGrp="1"/>
          </p:cNvSpPr>
          <p:nvPr>
            <p:ph idx="1"/>
          </p:nvPr>
        </p:nvSpPr>
        <p:spPr/>
        <p:txBody>
          <a:bodyPr/>
          <a:lstStyle/>
          <a:p>
            <a:r>
              <a:rPr lang="en-IN" dirty="0"/>
              <a:t>C1= Student </a:t>
            </a:r>
          </a:p>
          <a:p>
            <a:r>
              <a:rPr lang="en-IN" dirty="0"/>
              <a:t>C2 = Performance</a:t>
            </a:r>
          </a:p>
          <a:p>
            <a:r>
              <a:rPr lang="en-IN" dirty="0"/>
              <a:t>C3 = Laptop</a:t>
            </a:r>
          </a:p>
          <a:p>
            <a:r>
              <a:rPr lang="en-IN" dirty="0"/>
              <a:t>C4 = Pressure</a:t>
            </a:r>
          </a:p>
          <a:p>
            <a:r>
              <a:rPr lang="en-IN" dirty="0"/>
              <a:t>C5 = Nervous</a:t>
            </a:r>
          </a:p>
          <a:p>
            <a:r>
              <a:rPr lang="en-IN" dirty="0"/>
              <a:t>C6 = Marks </a:t>
            </a:r>
          </a:p>
        </p:txBody>
      </p:sp>
    </p:spTree>
    <p:extLst>
      <p:ext uri="{BB962C8B-B14F-4D97-AF65-F5344CB8AC3E}">
        <p14:creationId xmlns:p14="http://schemas.microsoft.com/office/powerpoint/2010/main" val="20261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F4DC9-419F-7BA6-17C7-C38FD8BAD9DC}"/>
              </a:ext>
            </a:extLst>
          </p:cNvPr>
          <p:cNvSpPr>
            <a:spLocks noGrp="1"/>
          </p:cNvSpPr>
          <p:nvPr>
            <p:ph type="title"/>
          </p:nvPr>
        </p:nvSpPr>
        <p:spPr>
          <a:ln w="76200">
            <a:solidFill>
              <a:schemeClr val="accent2"/>
            </a:solidFill>
          </a:ln>
        </p:spPr>
        <p:txBody>
          <a:bodyPr/>
          <a:lstStyle/>
          <a:p>
            <a:r>
              <a:rPr lang="en-IN" b="1" dirty="0"/>
              <a:t>Future Work </a:t>
            </a:r>
          </a:p>
        </p:txBody>
      </p:sp>
      <p:sp>
        <p:nvSpPr>
          <p:cNvPr id="3" name="Content Placeholder 2">
            <a:extLst>
              <a:ext uri="{FF2B5EF4-FFF2-40B4-BE49-F238E27FC236}">
                <a16:creationId xmlns:a16="http://schemas.microsoft.com/office/drawing/2014/main" id="{70215793-A33F-A5F4-B528-BEC236DC40E9}"/>
              </a:ext>
            </a:extLst>
          </p:cNvPr>
          <p:cNvSpPr>
            <a:spLocks noGrp="1"/>
          </p:cNvSpPr>
          <p:nvPr>
            <p:ph idx="1"/>
          </p:nvPr>
        </p:nvSpPr>
        <p:spPr/>
        <p:txBody>
          <a:bodyPr/>
          <a:lstStyle/>
          <a:p>
            <a:pPr algn="just"/>
            <a:r>
              <a:rPr lang="en-US" dirty="0"/>
              <a:t>The future enhancement could be Enhancing simulations with AI planning algorithms.</a:t>
            </a:r>
          </a:p>
          <a:p>
            <a:pPr algn="just"/>
            <a:r>
              <a:rPr lang="en-US" dirty="0"/>
              <a:t>Expanding platform integration with campus ecosystems; fortifying privacy controls and audit mechanisms; conducting longer trials across socioeconomic segments.</a:t>
            </a:r>
          </a:p>
          <a:p>
            <a:pPr algn="just"/>
            <a:r>
              <a:rPr lang="en-US" dirty="0"/>
              <a:t>Adding image and audio analytics for sentiment analysis; incorporating teacher inputs to refine model accuracy.</a:t>
            </a:r>
            <a:endParaRPr lang="en-IN" dirty="0"/>
          </a:p>
        </p:txBody>
      </p:sp>
    </p:spTree>
    <p:extLst>
      <p:ext uri="{BB962C8B-B14F-4D97-AF65-F5344CB8AC3E}">
        <p14:creationId xmlns:p14="http://schemas.microsoft.com/office/powerpoint/2010/main" val="690756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B49C2-B147-94D9-D1C8-9094847FF37A}"/>
              </a:ext>
            </a:extLst>
          </p:cNvPr>
          <p:cNvSpPr>
            <a:spLocks noGrp="1"/>
          </p:cNvSpPr>
          <p:nvPr>
            <p:ph type="title"/>
          </p:nvPr>
        </p:nvSpPr>
        <p:spPr>
          <a:ln w="76200">
            <a:solidFill>
              <a:schemeClr val="accent2"/>
            </a:solidFill>
          </a:ln>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A3B8A51-5AF3-5A97-03BF-9898CC4343B5}"/>
              </a:ext>
            </a:extLst>
          </p:cNvPr>
          <p:cNvSpPr>
            <a:spLocks noGrp="1"/>
          </p:cNvSpPr>
          <p:nvPr>
            <p:ph idx="1"/>
          </p:nvPr>
        </p:nvSpPr>
        <p:spPr/>
        <p:txBody>
          <a:bodyPr>
            <a:normAutofit/>
          </a:bodyPr>
          <a:lstStyle/>
          <a:p>
            <a:r>
              <a:rPr lang="en-US" sz="2000" dirty="0"/>
              <a:t>The primary objective is to develop and evaluate prescriptive learning techniques that employ </a:t>
            </a:r>
            <a:r>
              <a:rPr lang="en-US" sz="2000" dirty="0" err="1"/>
              <a:t>neurosophic</a:t>
            </a:r>
            <a:r>
              <a:rPr lang="en-US" sz="2000" dirty="0"/>
              <a:t> cognitive maps (NCMs) to enhance students' academic performance by improving their decision-making.</a:t>
            </a:r>
          </a:p>
          <a:p>
            <a:r>
              <a:rPr lang="en-US" sz="2000" dirty="0"/>
              <a:t>The use of NCMs in the construction of an adaptive prescriptive modelling system to improve student academic attainment was examined.</a:t>
            </a:r>
          </a:p>
          <a:p>
            <a:r>
              <a:rPr lang="en-US" sz="2000" dirty="0"/>
              <a:t>The methodology tackles significant obstacles in simulating intricate interrelationships among qualitative elements influencing educational results and offering practical solutions.</a:t>
            </a:r>
          </a:p>
          <a:p>
            <a:r>
              <a:rPr lang="en-US" sz="2000" dirty="0"/>
              <a:t>The exact objectives were to develop and implement a prescriptive model that could support </a:t>
            </a:r>
            <a:r>
              <a:rPr lang="en-US" sz="2000" dirty="0" err="1"/>
              <a:t>Neutrosophic</a:t>
            </a:r>
            <a:r>
              <a:rPr lang="en-US" sz="2000" dirty="0"/>
              <a:t> Cognitive Maps (NCM) and handle degrees of falsehood, ambiguity/indeterminacy, and truth in a flexible way.</a:t>
            </a:r>
            <a:endParaRPr lang="en-IN" sz="2000" dirty="0"/>
          </a:p>
        </p:txBody>
      </p:sp>
    </p:spTree>
    <p:extLst>
      <p:ext uri="{BB962C8B-B14F-4D97-AF65-F5344CB8AC3E}">
        <p14:creationId xmlns:p14="http://schemas.microsoft.com/office/powerpoint/2010/main" val="1220602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2513-A499-FA6D-DAC0-F140A119A9AE}"/>
              </a:ext>
            </a:extLst>
          </p:cNvPr>
          <p:cNvSpPr>
            <a:spLocks noGrp="1"/>
          </p:cNvSpPr>
          <p:nvPr>
            <p:ph type="title"/>
          </p:nvPr>
        </p:nvSpPr>
        <p:spPr>
          <a:ln w="76200">
            <a:solidFill>
              <a:schemeClr val="accent2"/>
            </a:solidFill>
          </a:ln>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8B8E49E5-070A-A28D-5580-B8FD75A8120E}"/>
              </a:ext>
            </a:extLst>
          </p:cNvPr>
          <p:cNvSpPr>
            <a:spLocks noGrp="1"/>
          </p:cNvSpPr>
          <p:nvPr>
            <p:ph idx="1"/>
          </p:nvPr>
        </p:nvSpPr>
        <p:spPr/>
        <p:txBody>
          <a:bodyPr>
            <a:normAutofit/>
          </a:bodyPr>
          <a:lstStyle/>
          <a:p>
            <a:pPr marL="0" indent="0">
              <a:buNone/>
            </a:pPr>
            <a:r>
              <a:rPr lang="en-US" sz="2000" b="1" dirty="0"/>
              <a:t>1.</a:t>
            </a:r>
            <a:r>
              <a:rPr lang="en-US" sz="2000" dirty="0"/>
              <a:t>P. S. </a:t>
            </a:r>
            <a:r>
              <a:rPr lang="en-US" sz="2000" dirty="0" err="1"/>
              <a:t>Aithal</a:t>
            </a:r>
            <a:r>
              <a:rPr lang="en-US" sz="2000" dirty="0"/>
              <a:t> and S. </a:t>
            </a:r>
            <a:r>
              <a:rPr lang="en-US" sz="2000" dirty="0" err="1"/>
              <a:t>Aithal</a:t>
            </a:r>
            <a:r>
              <a:rPr lang="en-US" sz="2000" dirty="0"/>
              <a:t>, “Implementation Strategies of Higher Education Part of National Education Policy 2020 of India towards Achieving its Objectives,” 2020. [Online]. Available: https://ssrn.com/abstract=3741425.</a:t>
            </a:r>
            <a:endParaRPr lang="en-US"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2. </a:t>
            </a:r>
            <a:r>
              <a:rPr lang="en-IN" sz="2000" dirty="0">
                <a:effectLst/>
                <a:latin typeface="Calibri" panose="020F0502020204030204" pitchFamily="34" charset="0"/>
                <a:ea typeface="Calibri" panose="020F0502020204030204" pitchFamily="34" charset="0"/>
              </a:rPr>
              <a:t>Elliott, T. L., &amp; </a:t>
            </a:r>
            <a:r>
              <a:rPr lang="en-IN" sz="2000" dirty="0" err="1">
                <a:effectLst/>
                <a:latin typeface="Calibri" panose="020F0502020204030204" pitchFamily="34" charset="0"/>
                <a:ea typeface="Calibri" panose="020F0502020204030204" pitchFamily="34" charset="0"/>
              </a:rPr>
              <a:t>Pfotenhauer</a:t>
            </a:r>
            <a:r>
              <a:rPr lang="en-IN" sz="2000" dirty="0">
                <a:effectLst/>
                <a:latin typeface="Calibri" panose="020F0502020204030204" pitchFamily="34" charset="0"/>
                <a:ea typeface="Calibri" panose="020F0502020204030204" pitchFamily="34" charset="0"/>
              </a:rPr>
              <a:t>, K. M. (2022). Classification and diagnosis of diabetes. In Primary care - Clinics in office practice. Vol. 49. No. 2 (pp. 191–200). Elsevier, </a:t>
            </a:r>
            <a:r>
              <a:rPr lang="en-IN" sz="2000" u="sng" dirty="0">
                <a:solidFill>
                  <a:srgbClr val="0563C1"/>
                </a:solidFill>
                <a:effectLst/>
                <a:latin typeface="Calibri" panose="020F0502020204030204" pitchFamily="34" charset="0"/>
                <a:ea typeface="Calibri" panose="020F0502020204030204" pitchFamily="34" charset="0"/>
                <a:hlinkClick r:id="rId2"/>
              </a:rPr>
              <a:t>http://dx.doi.org/10.1016/j.pop.2021.11.011</a:t>
            </a:r>
            <a:r>
              <a:rPr lang="en-IN" sz="2000" u="sng" dirty="0">
                <a:solidFill>
                  <a:srgbClr val="0563C1"/>
                </a:solidFill>
                <a:effectLst/>
                <a:latin typeface="Calibri" panose="020F0502020204030204" pitchFamily="34" charset="0"/>
                <a:ea typeface="Calibri" panose="020F0502020204030204" pitchFamily="34" charset="0"/>
              </a:rPr>
              <a:t>.</a:t>
            </a:r>
          </a:p>
          <a:p>
            <a:pPr marL="0" indent="0">
              <a:buNone/>
            </a:pPr>
            <a:r>
              <a:rPr lang="en-IN" sz="2000" b="1" u="sng" dirty="0">
                <a:latin typeface="Calibri" panose="020F0502020204030204" pitchFamily="34" charset="0"/>
                <a:ea typeface="Calibri" panose="020F0502020204030204" pitchFamily="34" charset="0"/>
                <a:cs typeface="Times New Roman" panose="02020603050405020304" pitchFamily="18" charset="0"/>
              </a:rPr>
              <a:t>3.</a:t>
            </a:r>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L. J. Graham, S. L. White, K. </a:t>
            </a:r>
            <a:r>
              <a:rPr lang="en-IN" sz="2000" dirty="0" err="1">
                <a:effectLst/>
                <a:latin typeface="Times New Roman" panose="02020603050405020304" pitchFamily="18" charset="0"/>
                <a:ea typeface="Times New Roman" panose="02020603050405020304" pitchFamily="18" charset="0"/>
              </a:rPr>
              <a:t>Cologon</a:t>
            </a:r>
            <a:r>
              <a:rPr lang="en-IN" sz="2000" dirty="0">
                <a:effectLst/>
                <a:latin typeface="Times New Roman" panose="02020603050405020304" pitchFamily="18" charset="0"/>
                <a:ea typeface="Times New Roman" panose="02020603050405020304" pitchFamily="18" charset="0"/>
              </a:rPr>
              <a:t>, and R. C. </a:t>
            </a:r>
            <a:r>
              <a:rPr lang="en-IN" sz="2000" dirty="0" err="1">
                <a:effectLst/>
                <a:latin typeface="Times New Roman" panose="02020603050405020304" pitchFamily="18" charset="0"/>
                <a:ea typeface="Times New Roman" panose="02020603050405020304" pitchFamily="18" charset="0"/>
              </a:rPr>
              <a:t>Pianta</a:t>
            </a:r>
            <a:r>
              <a:rPr lang="en-IN" sz="2000" dirty="0">
                <a:effectLst/>
                <a:latin typeface="Times New Roman" panose="02020603050405020304" pitchFamily="18" charset="0"/>
                <a:ea typeface="Times New Roman" panose="02020603050405020304" pitchFamily="18" charset="0"/>
              </a:rPr>
              <a:t>, “Do teachers' years of experience make a difference in the quality of teaching?,” Teaching and Teacher Education, vol. 96, article 103190, 2020.</a:t>
            </a:r>
          </a:p>
          <a:p>
            <a:pPr marL="0" indent="0">
              <a:buNone/>
            </a:pPr>
            <a:r>
              <a:rPr lang="en-US" sz="2000" b="1" dirty="0">
                <a:latin typeface="Times New Roman" panose="02020603050405020304" pitchFamily="18" charset="0"/>
                <a:ea typeface="Times New Roman" panose="02020603050405020304" pitchFamily="18" charset="0"/>
              </a:rPr>
              <a:t>4.</a:t>
            </a:r>
            <a:r>
              <a:rPr lang="en-IN" sz="1800" dirty="0">
                <a:effectLst/>
                <a:latin typeface="Times New Roman" panose="02020603050405020304" pitchFamily="18" charset="0"/>
                <a:ea typeface="Times New Roman" panose="02020603050405020304" pitchFamily="18" charset="0"/>
              </a:rPr>
              <a:t> </a:t>
            </a:r>
            <a:r>
              <a:rPr lang="en-IN" sz="2000" dirty="0" err="1">
                <a:effectLst/>
                <a:latin typeface="Times New Roman" panose="02020603050405020304" pitchFamily="18" charset="0"/>
                <a:ea typeface="Times New Roman" panose="02020603050405020304" pitchFamily="18" charset="0"/>
              </a:rPr>
              <a:t>Olisah</a:t>
            </a:r>
            <a:r>
              <a:rPr lang="en-IN" sz="2000" dirty="0">
                <a:effectLst/>
                <a:latin typeface="Times New Roman" panose="02020603050405020304" pitchFamily="18" charset="0"/>
                <a:ea typeface="Times New Roman" panose="02020603050405020304" pitchFamily="18" charset="0"/>
              </a:rPr>
              <a:t>, C. C., Smith, L., &amp; Smith, M. (2022). Diabetes mellitus prediction and diagnosis from a data preprocessing and machine learning perspective. Computer Methods and Programs in Biomedicine, 220, Article 106773. http://dx.doi.org/10.1016/j.cmpb. 2022.106773.</a:t>
            </a:r>
          </a:p>
          <a:p>
            <a:pPr marL="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7398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B3536C-748B-79E9-4D19-D5FA35B7ED64}"/>
              </a:ext>
            </a:extLst>
          </p:cNvPr>
          <p:cNvSpPr>
            <a:spLocks noGrp="1"/>
          </p:cNvSpPr>
          <p:nvPr>
            <p:ph idx="1"/>
          </p:nvPr>
        </p:nvSpPr>
        <p:spPr/>
        <p:txBody>
          <a:bodyPr>
            <a:normAutofit lnSpcReduction="10000"/>
          </a:bodyPr>
          <a:lstStyle/>
          <a:p>
            <a:pPr algn="just"/>
            <a:r>
              <a:rPr lang="en-IN" sz="2000" b="1" dirty="0"/>
              <a:t>Introduction</a:t>
            </a:r>
          </a:p>
          <a:p>
            <a:pPr algn="just"/>
            <a:r>
              <a:rPr lang="en-IN" sz="2000" b="1" dirty="0"/>
              <a:t>Problem Statement</a:t>
            </a:r>
          </a:p>
          <a:p>
            <a:pPr algn="just"/>
            <a:r>
              <a:rPr lang="en-IN" sz="2000" b="1" dirty="0"/>
              <a:t>Objective </a:t>
            </a:r>
          </a:p>
          <a:p>
            <a:pPr algn="just"/>
            <a:r>
              <a:rPr lang="en-IN" sz="2000" b="1" dirty="0"/>
              <a:t>Research Gap</a:t>
            </a:r>
          </a:p>
          <a:p>
            <a:pPr algn="just"/>
            <a:r>
              <a:rPr lang="en-IN" sz="2000" b="1" dirty="0"/>
              <a:t>Proposed Work</a:t>
            </a:r>
          </a:p>
          <a:p>
            <a:pPr algn="just"/>
            <a:r>
              <a:rPr lang="en-IN" sz="2000" b="1" dirty="0" err="1"/>
              <a:t>Methodolgy</a:t>
            </a:r>
            <a:endParaRPr lang="en-IN" sz="2000" b="1" dirty="0"/>
          </a:p>
          <a:p>
            <a:pPr algn="just"/>
            <a:r>
              <a:rPr lang="en-IN" sz="2000" b="1" dirty="0"/>
              <a:t>Proposed Working</a:t>
            </a:r>
          </a:p>
          <a:p>
            <a:pPr algn="just"/>
            <a:r>
              <a:rPr lang="en-IN" sz="2000" b="1" dirty="0"/>
              <a:t>Output</a:t>
            </a:r>
          </a:p>
          <a:p>
            <a:pPr algn="just"/>
            <a:r>
              <a:rPr lang="en-IN" sz="2000" b="1" dirty="0"/>
              <a:t>Future Work</a:t>
            </a:r>
          </a:p>
          <a:p>
            <a:pPr algn="just"/>
            <a:r>
              <a:rPr lang="en-IN" sz="2000" b="1" dirty="0"/>
              <a:t>Conclusion</a:t>
            </a:r>
          </a:p>
          <a:p>
            <a:pPr algn="just"/>
            <a:r>
              <a:rPr lang="en-IN" sz="2000" b="1" dirty="0"/>
              <a:t>References</a:t>
            </a:r>
          </a:p>
          <a:p>
            <a:endParaRPr lang="en-IN" dirty="0"/>
          </a:p>
          <a:p>
            <a:endParaRPr lang="en-IN" dirty="0"/>
          </a:p>
          <a:p>
            <a:endParaRPr lang="en-IN" dirty="0"/>
          </a:p>
          <a:p>
            <a:endParaRPr lang="en-IN" dirty="0"/>
          </a:p>
          <a:p>
            <a:endParaRPr lang="en-IN" dirty="0"/>
          </a:p>
          <a:p>
            <a:endParaRPr lang="en-IN" dirty="0"/>
          </a:p>
        </p:txBody>
      </p:sp>
      <p:sp>
        <p:nvSpPr>
          <p:cNvPr id="5" name="Title 4">
            <a:extLst>
              <a:ext uri="{FF2B5EF4-FFF2-40B4-BE49-F238E27FC236}">
                <a16:creationId xmlns:a16="http://schemas.microsoft.com/office/drawing/2014/main" id="{AC50BD8A-EC0B-4EC8-718C-03D68FD5E6DE}"/>
              </a:ext>
            </a:extLst>
          </p:cNvPr>
          <p:cNvSpPr>
            <a:spLocks noGrp="1"/>
          </p:cNvSpPr>
          <p:nvPr>
            <p:ph type="title"/>
          </p:nvPr>
        </p:nvSpPr>
        <p:spPr>
          <a:ln w="76200">
            <a:solidFill>
              <a:schemeClr val="accent2"/>
            </a:solidFill>
          </a:ln>
        </p:spPr>
        <p:txBody>
          <a:bodyPr/>
          <a:lstStyle/>
          <a:p>
            <a:r>
              <a:rPr lang="en-IN" b="1" dirty="0">
                <a:latin typeface="Times New Roman" panose="02020603050405020304" pitchFamily="18" charset="0"/>
                <a:cs typeface="Times New Roman" panose="02020603050405020304" pitchFamily="18" charset="0"/>
              </a:rPr>
              <a:t>Contents</a:t>
            </a:r>
          </a:p>
        </p:txBody>
      </p:sp>
    </p:spTree>
    <p:extLst>
      <p:ext uri="{BB962C8B-B14F-4D97-AF65-F5344CB8AC3E}">
        <p14:creationId xmlns:p14="http://schemas.microsoft.com/office/powerpoint/2010/main" val="312448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29F38-EA31-1572-081A-6EB62EEDF87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6A2D20D-7335-BC5E-C825-A7EC7651C049}"/>
              </a:ext>
            </a:extLst>
          </p:cNvPr>
          <p:cNvSpPr>
            <a:spLocks noGrp="1"/>
          </p:cNvSpPr>
          <p:nvPr>
            <p:ph idx="1"/>
          </p:nvPr>
        </p:nvSpPr>
        <p:spPr/>
        <p:txBody>
          <a:bodyPr/>
          <a:lstStyle/>
          <a:p>
            <a:pPr marL="0" indent="0">
              <a:buNone/>
            </a:pPr>
            <a:r>
              <a:rPr lang="en-IN" dirty="0"/>
              <a:t>    </a:t>
            </a:r>
          </a:p>
          <a:p>
            <a:pPr marL="0" indent="0">
              <a:buNone/>
            </a:pPr>
            <a:endParaRPr lang="en-IN" dirty="0"/>
          </a:p>
          <a:p>
            <a:pPr marL="0" indent="0">
              <a:buNone/>
            </a:pPr>
            <a:endParaRPr lang="en-IN" dirty="0"/>
          </a:p>
          <a:p>
            <a:pPr marL="0" indent="0">
              <a:buNone/>
            </a:pPr>
            <a:r>
              <a:rPr lang="en-IN" dirty="0"/>
              <a:t>                                 </a:t>
            </a:r>
            <a:r>
              <a:rPr lang="en-IN" sz="7200" dirty="0"/>
              <a:t>THANK YOU </a:t>
            </a:r>
          </a:p>
        </p:txBody>
      </p:sp>
    </p:spTree>
    <p:extLst>
      <p:ext uri="{BB962C8B-B14F-4D97-AF65-F5344CB8AC3E}">
        <p14:creationId xmlns:p14="http://schemas.microsoft.com/office/powerpoint/2010/main" val="3739557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8F86ED-BE49-0985-CA31-4CB81BFCDCF9}"/>
              </a:ext>
            </a:extLst>
          </p:cNvPr>
          <p:cNvSpPr>
            <a:spLocks noGrp="1"/>
          </p:cNvSpPr>
          <p:nvPr>
            <p:ph type="title"/>
          </p:nvPr>
        </p:nvSpPr>
        <p:spPr>
          <a:xfrm>
            <a:off x="838200" y="365125"/>
            <a:ext cx="10515600" cy="1325563"/>
          </a:xfrm>
        </p:spPr>
        <p:txBody>
          <a:bodyPr>
            <a:normAutofit/>
          </a:bodyPr>
          <a:lstStyle/>
          <a:p>
            <a:r>
              <a:rPr lang="en-IN" dirty="0">
                <a:latin typeface="Times New Roman" panose="02020603050405020304" pitchFamily="18" charset="0"/>
                <a:cs typeface="Times New Roman" panose="02020603050405020304" pitchFamily="18" charset="0"/>
              </a:rPr>
              <a:t>Introduction</a:t>
            </a:r>
            <a:r>
              <a:rPr lang="en-IN" sz="5400" dirty="0"/>
              <a: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1A84CC02-65F9-D9AA-332E-7B9E0E367986}"/>
              </a:ext>
            </a:extLst>
          </p:cNvPr>
          <p:cNvSpPr>
            <a:spLocks noGrp="1"/>
          </p:cNvSpPr>
          <p:nvPr>
            <p:ph idx="1"/>
          </p:nvPr>
        </p:nvSpPr>
        <p:spPr>
          <a:xfrm>
            <a:off x="838200" y="2204864"/>
            <a:ext cx="10515600" cy="3730720"/>
          </a:xfrm>
        </p:spPr>
        <p:txBody>
          <a:bodyPr>
            <a:normAutofit/>
          </a:bodyPr>
          <a:lstStyle/>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Times New Roman" panose="02020603050405020304" pitchFamily="18" charset="0"/>
              </a:rPr>
              <a:t>Business analytics includes the field of </a:t>
            </a:r>
            <a:r>
              <a:rPr lang="en-US" sz="2000" b="1" i="1" dirty="0">
                <a:latin typeface="Cambria" panose="02040503050406030204" pitchFamily="18" charset="0"/>
                <a:ea typeface="Cambria" panose="02040503050406030204" pitchFamily="18" charset="0"/>
                <a:cs typeface="Times New Roman" panose="02020603050405020304" pitchFamily="18" charset="0"/>
              </a:rPr>
              <a:t>prescriptive modelling</a:t>
            </a:r>
            <a:r>
              <a:rPr lang="en-US" sz="2000" dirty="0">
                <a:latin typeface="Cambria" panose="02040503050406030204" pitchFamily="18" charset="0"/>
                <a:ea typeface="Cambria" panose="02040503050406030204" pitchFamily="18" charset="0"/>
                <a:cs typeface="Times New Roman" panose="02020603050405020304" pitchFamily="18" charset="0"/>
              </a:rPr>
              <a:t>, which suggests actions for a system to take in order to achieve a goal. </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Times New Roman" panose="02020603050405020304" pitchFamily="18" charset="0"/>
              </a:rPr>
              <a:t>One of the topics that has generated the most interest in recent years is this one since it offers crucial assistance to decision-makers.</a:t>
            </a:r>
          </a:p>
          <a:p>
            <a:pPr marL="285750" indent="-285750">
              <a:buFont typeface="Wingdings" panose="05000000000000000000" pitchFamily="2" charset="2"/>
              <a:buChar char="§"/>
            </a:pPr>
            <a:r>
              <a:rPr lang="en-GB" sz="2000" dirty="0">
                <a:latin typeface="Cambria" panose="02040503050406030204" pitchFamily="18" charset="0"/>
                <a:ea typeface="Cambria" panose="02040503050406030204" pitchFamily="18" charset="0"/>
                <a:cs typeface="Times New Roman" panose="02020603050405020304" pitchFamily="18" charset="0"/>
              </a:rPr>
              <a:t>Prescriptive analytic models are designed to pull together data and operations to produce the roadmap that tells you what to do and how to do it right the first time.</a:t>
            </a:r>
            <a:endParaRPr lang="en-US" sz="2000" dirty="0">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635468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8095E2-D827-488E-6B9E-65EAF242989B}"/>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Neutrosophic Cognitive Map (NCM)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D2389B1A-D0A6-862D-196E-DBF511E027D4}"/>
              </a:ext>
            </a:extLst>
          </p:cNvPr>
          <p:cNvSpPr>
            <a:spLocks noGrp="1"/>
          </p:cNvSpPr>
          <p:nvPr>
            <p:ph idx="1"/>
          </p:nvPr>
        </p:nvSpPr>
        <p:spPr>
          <a:xfrm>
            <a:off x="838200" y="1929384"/>
            <a:ext cx="10515600" cy="4251960"/>
          </a:xfrm>
        </p:spPr>
        <p:txBody>
          <a:bodyPr>
            <a:normAutofit/>
          </a:bodyPr>
          <a:lstStyle/>
          <a:p>
            <a:pPr marL="285750" indent="-285750">
              <a:buFont typeface="Wingdings" panose="05000000000000000000" pitchFamily="2" charset="2"/>
              <a:buChar char="§"/>
            </a:pPr>
            <a:r>
              <a:rPr lang="en-US" sz="2000" b="1" i="1" dirty="0">
                <a:latin typeface="Cambria" panose="02040503050406030204" pitchFamily="18" charset="0"/>
                <a:ea typeface="Cambria" panose="02040503050406030204" pitchFamily="18" charset="0"/>
                <a:cs typeface="Times New Roman" panose="02020603050405020304" pitchFamily="18" charset="0"/>
              </a:rPr>
              <a:t>Neutrosophic Cognitive Map </a:t>
            </a:r>
            <a:r>
              <a:rPr lang="en-US" sz="2000" dirty="0">
                <a:latin typeface="Cambria" panose="02040503050406030204" pitchFamily="18" charset="0"/>
                <a:ea typeface="Cambria" panose="02040503050406030204" pitchFamily="18" charset="0"/>
                <a:cs typeface="Times New Roman" panose="02020603050405020304" pitchFamily="18" charset="0"/>
              </a:rPr>
              <a:t>(NCM) is a graphical modelling tool used in decision-making and problem-solving processes.</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Times New Roman" panose="02020603050405020304" pitchFamily="18" charset="0"/>
              </a:rPr>
              <a:t>It incorporates the notion of </a:t>
            </a:r>
            <a:r>
              <a:rPr lang="en-US" sz="2000" dirty="0" err="1">
                <a:latin typeface="Cambria" panose="02040503050406030204" pitchFamily="18" charset="0"/>
                <a:ea typeface="Cambria" panose="02040503050406030204" pitchFamily="18" charset="0"/>
                <a:cs typeface="Times New Roman" panose="02020603050405020304" pitchFamily="18" charset="0"/>
              </a:rPr>
              <a:t>neutrosophy</a:t>
            </a:r>
            <a:r>
              <a:rPr lang="en-US" sz="2000" dirty="0">
                <a:latin typeface="Cambria" panose="02040503050406030204" pitchFamily="18" charset="0"/>
                <a:ea typeface="Cambria" panose="02040503050406030204" pitchFamily="18" charset="0"/>
                <a:cs typeface="Times New Roman" panose="02020603050405020304" pitchFamily="18" charset="0"/>
              </a:rPr>
              <a:t>, which deals with </a:t>
            </a:r>
            <a:r>
              <a:rPr lang="en-US" sz="2000" b="1" i="1" dirty="0">
                <a:latin typeface="Cambria" panose="02040503050406030204" pitchFamily="18" charset="0"/>
                <a:ea typeface="Cambria" panose="02040503050406030204" pitchFamily="18" charset="0"/>
                <a:cs typeface="Times New Roman" panose="02020603050405020304" pitchFamily="18" charset="0"/>
              </a:rPr>
              <a:t>uncertainty</a:t>
            </a:r>
            <a:r>
              <a:rPr lang="en-US" sz="2000" dirty="0">
                <a:latin typeface="Cambria" panose="02040503050406030204" pitchFamily="18" charset="0"/>
                <a:ea typeface="Cambria" panose="02040503050406030204" pitchFamily="18" charset="0"/>
                <a:cs typeface="Times New Roman" panose="02020603050405020304" pitchFamily="18" charset="0"/>
              </a:rPr>
              <a:t> and </a:t>
            </a:r>
            <a:r>
              <a:rPr lang="en-US" sz="2000" b="1" i="1" dirty="0">
                <a:latin typeface="Cambria" panose="02040503050406030204" pitchFamily="18" charset="0"/>
                <a:ea typeface="Cambria" panose="02040503050406030204" pitchFamily="18" charset="0"/>
                <a:cs typeface="Times New Roman" panose="02020603050405020304" pitchFamily="18" charset="0"/>
              </a:rPr>
              <a:t>indeterminacy</a:t>
            </a:r>
            <a:r>
              <a:rPr lang="en-US" sz="2000" dirty="0">
                <a:latin typeface="Cambria" panose="02040503050406030204" pitchFamily="18" charset="0"/>
                <a:ea typeface="Cambria" panose="02040503050406030204" pitchFamily="18" charset="0"/>
                <a:cs typeface="Times New Roman" panose="02020603050405020304" pitchFamily="18" charset="0"/>
              </a:rPr>
              <a:t> more flexibly.</a:t>
            </a: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cs typeface="Times New Roman" panose="02020603050405020304" pitchFamily="18" charset="0"/>
              </a:rPr>
              <a:t>It can be used to assess students' academic performance, including their grades and marks, as well as other aspects, including inter-student interactions, demographic, socioeconomic, and psychological variables.</a:t>
            </a:r>
          </a:p>
          <a:p>
            <a:pPr marL="285750" indent="-285750">
              <a:buFont typeface="Wingdings" panose="05000000000000000000" pitchFamily="2" charset="2"/>
              <a:buChar char="§"/>
            </a:pPr>
            <a:r>
              <a:rPr lang="en-US" sz="2000" kern="100" dirty="0" err="1">
                <a:latin typeface="Cambria" panose="02040503050406030204" pitchFamily="18" charset="0"/>
                <a:ea typeface="Cambria" panose="02040503050406030204" pitchFamily="18" charset="0"/>
                <a:cs typeface="Times New Roman" panose="02020603050405020304" pitchFamily="18" charset="0"/>
              </a:rPr>
              <a:t>Neutosophic</a:t>
            </a:r>
            <a:r>
              <a:rPr lang="en-US" sz="2000" kern="100" dirty="0">
                <a:latin typeface="Cambria" panose="02040503050406030204" pitchFamily="18" charset="0"/>
                <a:ea typeface="Cambria" panose="02040503050406030204" pitchFamily="18" charset="0"/>
                <a:cs typeface="Times New Roman" panose="02020603050405020304" pitchFamily="18" charset="0"/>
              </a:rPr>
              <a:t> sets, which can be any real number between 0 and 1, are used by NCM maps to express the degree of truth (T), degree of indeterminacy (I), and degree of falsehood (F) of relationships between concepts or variables. </a:t>
            </a:r>
            <a:endParaRPr lang="en-IN" sz="2000" kern="100" dirty="0">
              <a:latin typeface="Cambria" panose="020405030504060302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
            </a:pPr>
            <a:endParaRPr lang="en-IN"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302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F9C28B-42B9-0DA1-E81B-4A4C5967DC70}"/>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Problem Statement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2920B714-2D96-D49A-59D1-A8E8D593B044}"/>
              </a:ext>
            </a:extLst>
          </p:cNvPr>
          <p:cNvSpPr>
            <a:spLocks noGrp="1"/>
          </p:cNvSpPr>
          <p:nvPr>
            <p:ph idx="1"/>
          </p:nvPr>
        </p:nvSpPr>
        <p:spPr>
          <a:xfrm>
            <a:off x="838200" y="1929384"/>
            <a:ext cx="10515600" cy="4251960"/>
          </a:xfrm>
        </p:spPr>
        <p:txBody>
          <a:bodyPr>
            <a:normAutofit/>
          </a:bodyPr>
          <a:lstStyle/>
          <a:p>
            <a:pPr marL="285750" indent="-285750" algn="just">
              <a:buFont typeface="Wingdings" panose="05000000000000000000" pitchFamily="2" charset="2"/>
              <a:buChar char="§"/>
            </a:pPr>
            <a:r>
              <a:rPr lang="en-US" sz="2400" dirty="0"/>
              <a:t>Neutrosophic Cognitive Maps (NCMs) are the perfect tool for supporting student academic performance decision-making because they provide a strong foundation for modelling and reasoning in the face of uncertainty, ambiguity, and  degree of truth.</a:t>
            </a:r>
          </a:p>
          <a:p>
            <a:pPr marL="285750" indent="-285750" algn="just">
              <a:buFont typeface="Wingdings" panose="05000000000000000000" pitchFamily="2" charset="2"/>
              <a:buChar char="§"/>
            </a:pPr>
            <a:r>
              <a:rPr lang="en-US" sz="2400" dirty="0"/>
              <a:t>The current issue is the lack of a modelling framework that synchronizes the descriptive strength of NCMs with the capacity to produce meaningful recommendations for decision-makers in dynamic and uncertain contexts.</a:t>
            </a:r>
          </a:p>
          <a:p>
            <a:pPr marL="285750" indent="-285750" algn="just">
              <a:buFont typeface="Wingdings" panose="05000000000000000000" pitchFamily="2" charset="2"/>
              <a:buChar char="§"/>
            </a:pPr>
            <a:r>
              <a:rPr lang="en-US" sz="2400" dirty="0"/>
              <a:t>To close this gap, we propose developing </a:t>
            </a:r>
            <a:r>
              <a:rPr lang="en-US" sz="2400" b="1" i="1" dirty="0"/>
              <a:t>PRV-NCM, which combines prescriptive modelling and non-conformal computation. </a:t>
            </a:r>
          </a:p>
          <a:p>
            <a:pPr marL="285750" indent="-285750">
              <a:buFont typeface="Wingdings" panose="05000000000000000000" pitchFamily="2" charset="2"/>
              <a:buChar char="§"/>
            </a:pPr>
            <a:endParaRPr lang="en-US" sz="2000" dirty="0"/>
          </a:p>
        </p:txBody>
      </p:sp>
    </p:spTree>
    <p:extLst>
      <p:ext uri="{BB962C8B-B14F-4D97-AF65-F5344CB8AC3E}">
        <p14:creationId xmlns:p14="http://schemas.microsoft.com/office/powerpoint/2010/main" val="3495445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42CE5D-5672-C26F-CBA9-DCB50524EFFF}"/>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OBJECTIVE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BBB850D7-4B37-9FDB-C43F-434558E195CC}"/>
              </a:ext>
            </a:extLst>
          </p:cNvPr>
          <p:cNvSpPr>
            <a:spLocks noGrp="1"/>
          </p:cNvSpPr>
          <p:nvPr>
            <p:ph idx="1"/>
          </p:nvPr>
        </p:nvSpPr>
        <p:spPr>
          <a:xfrm>
            <a:off x="838200" y="1929384"/>
            <a:ext cx="10515600" cy="4251960"/>
          </a:xfrm>
        </p:spPr>
        <p:txBody>
          <a:bodyPr>
            <a:noAutofit/>
          </a:bodyPr>
          <a:lstStyle/>
          <a:p>
            <a:r>
              <a:rPr lang="en-US" sz="2000" dirty="0">
                <a:latin typeface="Cambria" panose="02040503050406030204" pitchFamily="18" charset="0"/>
                <a:ea typeface="Cambria" panose="02040503050406030204" pitchFamily="18" charset="0"/>
              </a:rPr>
              <a:t>The main goal of this study is to create and assess prescriptive learning strategies that make use of Neutrosophic Cognitive Maps (NCMs) to improve decision-making in student academic performance. </a:t>
            </a:r>
          </a:p>
          <a:p>
            <a:r>
              <a:rPr lang="en-GB" sz="2000" dirty="0">
                <a:latin typeface="Cambria" panose="02040503050406030204" pitchFamily="18" charset="0"/>
                <a:ea typeface="Cambria" panose="02040503050406030204" pitchFamily="18" charset="0"/>
              </a:rPr>
              <a:t> This study addresses the following precise goals</a:t>
            </a:r>
            <a:r>
              <a:rPr lang="en-US" sz="2000" dirty="0">
                <a:latin typeface="Cambria" panose="02040503050406030204" pitchFamily="18" charset="0"/>
                <a:ea typeface="Cambria" panose="02040503050406030204" pitchFamily="18" charset="0"/>
              </a:rPr>
              <a:t>:</a:t>
            </a:r>
          </a:p>
          <a:p>
            <a:pPr marL="285750" indent="-285750" algn="just">
              <a:buFont typeface="Wingdings" panose="05000000000000000000" pitchFamily="2" charset="2"/>
              <a:buChar char="§"/>
            </a:pPr>
            <a:r>
              <a:rPr lang="en-US" sz="2000" dirty="0">
                <a:latin typeface="Cambria" panose="02040503050406030204" pitchFamily="18" charset="0"/>
                <a:ea typeface="Cambria" panose="02040503050406030204" pitchFamily="18" charset="0"/>
              </a:rPr>
              <a:t>To create and put into use a prescriptive model capable of accommodating Neutrosophic Cognitive Maps </a:t>
            </a:r>
            <a:r>
              <a:rPr lang="en-US" sz="2000" b="1" dirty="0">
                <a:latin typeface="Cambria" panose="02040503050406030204" pitchFamily="18" charset="0"/>
                <a:ea typeface="Cambria" panose="02040503050406030204" pitchFamily="18" charset="0"/>
              </a:rPr>
              <a:t>(NCM)</a:t>
            </a:r>
            <a:r>
              <a:rPr lang="en-US" sz="2000" dirty="0">
                <a:latin typeface="Cambria" panose="02040503050406030204" pitchFamily="18" charset="0"/>
                <a:ea typeface="Cambria" panose="02040503050406030204" pitchFamily="18" charset="0"/>
              </a:rPr>
              <a:t> that can handle a degree of false, degree of ambiguity/indeterminacy, and degree of truth in a flexible manner.</a:t>
            </a: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The main objective is to get the results based on the performance aspect of students using </a:t>
            </a:r>
            <a:r>
              <a:rPr lang="en-US" sz="2000" dirty="0" err="1">
                <a:latin typeface="Cambria" panose="02040503050406030204" pitchFamily="18" charset="0"/>
                <a:ea typeface="Cambria" panose="02040503050406030204" pitchFamily="18" charset="0"/>
              </a:rPr>
              <a:t>likert</a:t>
            </a:r>
            <a:r>
              <a:rPr lang="en-US" sz="2000" dirty="0">
                <a:latin typeface="Cambria" panose="02040503050406030204" pitchFamily="18" charset="0"/>
                <a:ea typeface="Cambria" panose="02040503050406030204" pitchFamily="18" charset="0"/>
              </a:rPr>
              <a:t> scaling .</a:t>
            </a:r>
            <a:endParaRPr lang="en-IN" sz="2000" dirty="0">
              <a:latin typeface="Cambria" panose="02040503050406030204" pitchFamily="18" charset="0"/>
              <a:ea typeface="Cambria" panose="02040503050406030204" pitchFamily="18" charset="0"/>
            </a:endParaRPr>
          </a:p>
          <a:p>
            <a:pPr marL="285750" indent="-285750">
              <a:buFont typeface="Wingdings" panose="05000000000000000000" pitchFamily="2" charset="2"/>
              <a:buChar char="§"/>
            </a:pPr>
            <a:r>
              <a:rPr lang="en-US" sz="2000" dirty="0">
                <a:latin typeface="Cambria" panose="02040503050406030204" pitchFamily="18" charset="0"/>
                <a:ea typeface="Cambria" panose="02040503050406030204" pitchFamily="18" charset="0"/>
              </a:rPr>
              <a:t>To recognize pupils who might be in danger of performing poorly or failing early in their academic careers. Early detection enables prompt support and interventions, which may enhance student results.</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967370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E8C610-F909-E765-2F2F-FE8228801293}"/>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Research Gap </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B5547CC-C93D-DE41-44F8-E90542796DA7}"/>
              </a:ext>
            </a:extLst>
          </p:cNvPr>
          <p:cNvSpPr>
            <a:spLocks noGrp="1"/>
          </p:cNvSpPr>
          <p:nvPr>
            <p:ph idx="1"/>
          </p:nvPr>
        </p:nvSpPr>
        <p:spPr>
          <a:xfrm>
            <a:off x="838200" y="1929384"/>
            <a:ext cx="10515600" cy="4251960"/>
          </a:xfrm>
        </p:spPr>
        <p:txBody>
          <a:bodyPr>
            <a:normAutofit/>
          </a:bodyPr>
          <a:lstStyle/>
          <a:p>
            <a:r>
              <a:rPr lang="en-IN" sz="2400" dirty="0"/>
              <a:t>While Fuzzy Cognitive Maps have been used as a prescriptive model, the PRFCM model cannot handle indeterminacy.  </a:t>
            </a:r>
          </a:p>
          <a:p>
            <a:r>
              <a:rPr lang="en-IN" sz="2400" dirty="0"/>
              <a:t>In many studies that comprises of human decision-making and thinking process, Indeterminacy is largely involved. </a:t>
            </a:r>
          </a:p>
          <a:p>
            <a:r>
              <a:rPr lang="en-IN" sz="2400" dirty="0"/>
              <a:t>In all studies, they are a lot of uncertainty, to include it, we are adopting the NCM (Neutrosophic Cognitive Maps) with a prescriptive model that would provide us with the degree of truth (T), Falsehood(F), Indeterminacy (I) or Uncertainty in a more flexible way. </a:t>
            </a:r>
          </a:p>
          <a:p>
            <a:r>
              <a:rPr lang="en-IN" sz="2400" dirty="0"/>
              <a:t>NCMs function as a graphical modelling tool used in decision-making and problem-solving processes for decision support and analysis. </a:t>
            </a:r>
          </a:p>
        </p:txBody>
      </p:sp>
    </p:spTree>
    <p:extLst>
      <p:ext uri="{BB962C8B-B14F-4D97-AF65-F5344CB8AC3E}">
        <p14:creationId xmlns:p14="http://schemas.microsoft.com/office/powerpoint/2010/main" val="2887826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4EF13327-079C-40F4-7AB2-B423E8CA5470}"/>
              </a:ext>
            </a:extLst>
          </p:cNvPr>
          <p:cNvSpPr>
            <a:spLocks noGrp="1"/>
          </p:cNvSpPr>
          <p:nvPr>
            <p:ph type="title"/>
          </p:nvPr>
        </p:nvSpPr>
        <p:spPr>
          <a:xfrm>
            <a:off x="838200" y="365125"/>
            <a:ext cx="10515600" cy="1325563"/>
          </a:xfrm>
        </p:spPr>
        <p:txBody>
          <a:bodyPr>
            <a:normAutofit/>
          </a:bodyPr>
          <a:lstStyle/>
          <a:p>
            <a:r>
              <a:rPr lang="en-IN" sz="5400" dirty="0">
                <a:latin typeface="Times New Roman" panose="02020603050405020304" pitchFamily="18" charset="0"/>
                <a:cs typeface="Times New Roman" panose="02020603050405020304" pitchFamily="18" charset="0"/>
              </a:rPr>
              <a:t>Proposed Work</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idx="1"/>
          </p:nvPr>
        </p:nvSpPr>
        <p:spPr>
          <a:xfrm>
            <a:off x="838200" y="1929384"/>
            <a:ext cx="10515600" cy="4251960"/>
          </a:xfrm>
        </p:spPr>
        <p:txBody>
          <a:bodyPr>
            <a:noAutofit/>
          </a:bodyPr>
          <a:lstStyle/>
          <a:p>
            <a:r>
              <a:rPr lang="en-IN" sz="2000" dirty="0">
                <a:latin typeface="Cambria" panose="02040503050406030204" pitchFamily="18" charset="0"/>
                <a:ea typeface="Calibri" panose="020F0502020204030204" pitchFamily="34" charset="0"/>
              </a:rPr>
              <a:t>In this research, we propose creating prescriptive models termed </a:t>
            </a:r>
            <a:r>
              <a:rPr lang="en-IN" sz="2000" b="1" dirty="0">
                <a:latin typeface="Cambria" panose="02040503050406030204" pitchFamily="18" charset="0"/>
                <a:ea typeface="Calibri" panose="020F0502020204030204" pitchFamily="34" charset="0"/>
              </a:rPr>
              <a:t>Prescriptive NCM (PRV-NCM) </a:t>
            </a:r>
            <a:r>
              <a:rPr lang="en-IN" sz="2000" dirty="0">
                <a:latin typeface="Cambria" panose="02040503050406030204" pitchFamily="18" charset="0"/>
                <a:ea typeface="Calibri" panose="020F0502020204030204" pitchFamily="34" charset="0"/>
              </a:rPr>
              <a:t>based on Neutrosophic Cognitive Maps (NCMs) and metaheuristic algorithmic approaches. </a:t>
            </a:r>
          </a:p>
          <a:p>
            <a:r>
              <a:rPr lang="en-IN" sz="2000" dirty="0">
                <a:latin typeface="Cambria" panose="02040503050406030204" pitchFamily="18" charset="0"/>
                <a:ea typeface="Calibri" panose="020F0502020204030204" pitchFamily="34" charset="0"/>
              </a:rPr>
              <a:t>NCM is a mathematical and graphical modelling tool utilized in the process of making decisions and resolving issues that have </a:t>
            </a:r>
            <a:r>
              <a:rPr lang="en-IN" sz="2000" b="1" i="1" dirty="0">
                <a:latin typeface="Cambria" panose="02040503050406030204" pitchFamily="18" charset="0"/>
                <a:ea typeface="Calibri" panose="020F0502020204030204" pitchFamily="34" charset="0"/>
              </a:rPr>
              <a:t>indeterminacy</a:t>
            </a:r>
            <a:r>
              <a:rPr lang="en-IN" sz="2000" dirty="0">
                <a:latin typeface="Cambria" panose="02040503050406030204" pitchFamily="18" charset="0"/>
                <a:ea typeface="Calibri" panose="020F0502020204030204" pitchFamily="34" charset="0"/>
              </a:rPr>
              <a:t>. </a:t>
            </a:r>
          </a:p>
          <a:p>
            <a:r>
              <a:rPr lang="en-IN" sz="2000" dirty="0">
                <a:latin typeface="Cambria" panose="02040503050406030204" pitchFamily="18" charset="0"/>
                <a:ea typeface="Calibri" panose="020F0502020204030204" pitchFamily="34" charset="0"/>
              </a:rPr>
              <a:t>The main distinction between neutrosophic cognitive maps and Fuzzy Cognitive Maps is that they integrate the idea of </a:t>
            </a:r>
            <a:r>
              <a:rPr lang="en-IN" sz="2000" dirty="0" err="1">
                <a:latin typeface="Cambria" panose="02040503050406030204" pitchFamily="18" charset="0"/>
                <a:ea typeface="Calibri" panose="020F0502020204030204" pitchFamily="34" charset="0"/>
              </a:rPr>
              <a:t>Neutrosophy</a:t>
            </a:r>
            <a:r>
              <a:rPr lang="en-IN" sz="2000" dirty="0">
                <a:latin typeface="Cambria" panose="02040503050406030204" pitchFamily="18" charset="0"/>
                <a:ea typeface="Calibri" panose="020F0502020204030204" pitchFamily="34" charset="0"/>
              </a:rPr>
              <a:t>, which approaches uncertainty and indeterminacy precisely.</a:t>
            </a:r>
          </a:p>
          <a:p>
            <a:r>
              <a:rPr lang="en-IN" sz="2000" dirty="0">
                <a:latin typeface="Cambria" panose="02040503050406030204" pitchFamily="18" charset="0"/>
                <a:ea typeface="Calibri" panose="020F0502020204030204" pitchFamily="34" charset="0"/>
              </a:rPr>
              <a:t>It represents the degree of truth (T), indeterminacy (I), and falsehood (F) of relationships between ideas or variables.</a:t>
            </a:r>
            <a:endParaRPr lang="en-IN" sz="2000" dirty="0">
              <a:effectLst/>
              <a:latin typeface="Cambria" panose="02040503050406030204" pitchFamily="18" charset="0"/>
              <a:ea typeface="Calibri" panose="020F0502020204030204" pitchFamily="34" charset="0"/>
            </a:endParaRPr>
          </a:p>
          <a:p>
            <a:r>
              <a:rPr lang="en-US" sz="2000" dirty="0">
                <a:latin typeface="Cambria" panose="02040503050406030204" pitchFamily="18" charset="0"/>
              </a:rPr>
              <a:t>The prescriptive modelling here refers to a particular kind of map or visual representation that offers advice, suggestions, and directions for particular activities or decisions. These maps are designed to help users make informed choices or take particular steps based on the information presented.</a:t>
            </a:r>
            <a:endParaRPr lang="en-IN" sz="2000" b="1" dirty="0">
              <a:latin typeface="Cambria" panose="02040503050406030204" pitchFamily="18" charset="0"/>
            </a:endParaRPr>
          </a:p>
        </p:txBody>
      </p:sp>
    </p:spTree>
    <p:extLst>
      <p:ext uri="{BB962C8B-B14F-4D97-AF65-F5344CB8AC3E}">
        <p14:creationId xmlns:p14="http://schemas.microsoft.com/office/powerpoint/2010/main" val="172190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BA24249-11D9-9909-6A69-2D53C90B5186}"/>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METHODLOGY </a:t>
            </a:r>
          </a:p>
        </p:txBody>
      </p:sp>
      <p:sp>
        <p:nvSpPr>
          <p:cNvPr id="3" name="Text Placeholder 2">
            <a:extLst>
              <a:ext uri="{FF2B5EF4-FFF2-40B4-BE49-F238E27FC236}">
                <a16:creationId xmlns:a16="http://schemas.microsoft.com/office/drawing/2014/main" id="{FC8D560A-56C4-E1CF-F1EF-F9881F9D96DE}"/>
              </a:ext>
            </a:extLst>
          </p:cNvPr>
          <p:cNvSpPr>
            <a:spLocks noGrp="1"/>
          </p:cNvSpPr>
          <p:nvPr>
            <p:ph idx="1"/>
          </p:nvPr>
        </p:nvSpPr>
        <p:spPr>
          <a:xfrm>
            <a:off x="638882" y="4631161"/>
            <a:ext cx="3571810" cy="1559327"/>
          </a:xfrm>
        </p:spPr>
        <p:txBody>
          <a:bodyPr vert="horz" lIns="91440" tIns="45720" rIns="91440" bIns="45720" rtlCol="0">
            <a:normAutofit/>
          </a:bodyPr>
          <a:lstStyle/>
          <a:p>
            <a:pPr marL="0" indent="0">
              <a:buNone/>
            </a:pPr>
            <a:r>
              <a:rPr lang="en-US" sz="2400" b="1" kern="1200" dirty="0">
                <a:solidFill>
                  <a:schemeClr val="tx1"/>
                </a:solidFill>
                <a:latin typeface="+mn-lt"/>
                <a:ea typeface="+mn-ea"/>
                <a:cs typeface="+mn-cs"/>
              </a:rPr>
              <a:t>Human Intervention (Characterization Of NCM) </a:t>
            </a:r>
          </a:p>
        </p:txBody>
      </p:sp>
      <p:sp>
        <p:nvSpPr>
          <p:cNvPr id="1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D2BF4E-0BAE-5505-E8FC-EC91433B3B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96659" y="640080"/>
            <a:ext cx="6529889" cy="5550408"/>
          </a:xfrm>
          <a:prstGeom prst="rect">
            <a:avLst/>
          </a:prstGeom>
        </p:spPr>
      </p:pic>
    </p:spTree>
    <p:extLst>
      <p:ext uri="{BB962C8B-B14F-4D97-AF65-F5344CB8AC3E}">
        <p14:creationId xmlns:p14="http://schemas.microsoft.com/office/powerpoint/2010/main" val="38955285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6666</TotalTime>
  <Words>1518</Words>
  <Application>Microsoft Office PowerPoint</Application>
  <PresentationFormat>Widescreen</PresentationFormat>
  <Paragraphs>94</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Cambria</vt:lpstr>
      <vt:lpstr>Times New Roman</vt:lpstr>
      <vt:lpstr>Wingdings</vt:lpstr>
      <vt:lpstr>Office Theme</vt:lpstr>
      <vt:lpstr>NEUTROSOPHIC COGNITIVE MAPS FOR PRESCRIPTIVE MODELLING </vt:lpstr>
      <vt:lpstr>Contents</vt:lpstr>
      <vt:lpstr>Introduction </vt:lpstr>
      <vt:lpstr>Neutrosophic Cognitive Map (NCM)</vt:lpstr>
      <vt:lpstr>Problem Statement </vt:lpstr>
      <vt:lpstr>OBJECTIVE </vt:lpstr>
      <vt:lpstr>Research Gap </vt:lpstr>
      <vt:lpstr>Proposed Work</vt:lpstr>
      <vt:lpstr>METHODLOGY </vt:lpstr>
      <vt:lpstr>Concepts of the NCM</vt:lpstr>
      <vt:lpstr>Computer Intervention  (Initial Instantiation, Inference and optimization)</vt:lpstr>
      <vt:lpstr>System Related Concepts</vt:lpstr>
      <vt:lpstr>Action Concepts</vt:lpstr>
      <vt:lpstr>Proposed Working</vt:lpstr>
      <vt:lpstr>Output</vt:lpstr>
      <vt:lpstr>                              Output</vt:lpstr>
      <vt:lpstr>Future Work </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Model for Detecting Health Insurance Fraud in Healthcare Claims Using Machine Learning Classifiers</dc:title>
  <dc:creator>Dell</dc:creator>
  <cp:lastModifiedBy>J.Derrick Kevin Roshan</cp:lastModifiedBy>
  <cp:revision>35</cp:revision>
  <dcterms:created xsi:type="dcterms:W3CDTF">2023-06-05T14:55:31Z</dcterms:created>
  <dcterms:modified xsi:type="dcterms:W3CDTF">2023-11-29T13:35:59Z</dcterms:modified>
</cp:coreProperties>
</file>