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7"/>
  </p:notesMasterIdLst>
  <p:handoutMasterIdLst>
    <p:handoutMasterId r:id="rId18"/>
  </p:handoutMasterIdLst>
  <p:sldIdLst>
    <p:sldId id="264" r:id="rId3"/>
    <p:sldId id="271" r:id="rId4"/>
    <p:sldId id="257" r:id="rId5"/>
    <p:sldId id="265" r:id="rId6"/>
    <p:sldId id="267" r:id="rId7"/>
    <p:sldId id="258" r:id="rId8"/>
    <p:sldId id="259" r:id="rId9"/>
    <p:sldId id="272" r:id="rId10"/>
    <p:sldId id="260" r:id="rId11"/>
    <p:sldId id="273" r:id="rId12"/>
    <p:sldId id="261" r:id="rId13"/>
    <p:sldId id="274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26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986B85-4D8F-4004-8D84-186231C839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aaa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284C5-257C-4E99-A99D-65EC4DA2E7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A20AB-3C85-43EF-A117-26846EC0F3CB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99C88-8F3B-426E-B86B-498678DC3D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2D474-EB41-4FD3-B5B8-63DD29C0C7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52955-7CB5-4376-9757-CEF086BE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043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aaa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74B10-6092-4752-B863-AB601ABC1E9A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94566-BBA2-4C64-BADB-67FAC3679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007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8572-5A14-4004-92BD-C27BE4078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746" y="1438227"/>
            <a:ext cx="9144000" cy="26369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3A72D-521E-4938-A01A-645F93896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746" y="416722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D1DF5-2376-4645-8037-EC7243DC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4CF8-5107-4F66-9AE9-3A4F6B4A50DB}" type="datetime1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CD548-FEE4-4FE3-8CBF-40F00EF5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375CB-F1B4-4EF3-BD72-1304A54F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CADF-0CF9-4122-B584-1C3A415A2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4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FE85-06C2-4790-9B92-80FCBAD8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C67DA-9364-4D42-B2B2-83C69F9F8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0307A-69B2-43D1-9D3E-3BFCD8A8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CECAC-A5E5-46D8-87BD-2BFF82DA2538}" type="datetime1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25164-815B-4EAE-BECD-454650D9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1521-CE3A-4977-8752-DCAB6519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2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DB8C-76FB-4678-88B8-69174B59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A63FF-D035-43FA-95E4-8B5ACEFB5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6FFFC-549B-41D4-91F1-F63B0D9D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0DFA27-B7AC-4B93-A075-00068BB7F236}" type="datetime1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15931-D7FD-413B-8C99-8D432860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F57C-097F-40B5-8048-38E8817E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64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9EB2-72E9-4AEB-9F39-BD0BFEFA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A87F0-E644-475F-82F6-5D3CBD1F6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ED048-5894-4DD6-8D40-F34EF073C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5E3CC-CC9A-4CB2-815B-4A050488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CAB89A-BD77-4D46-809C-D15678BC3C4B}" type="datetime1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D1879-785B-4D12-A6E9-40027999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70C58-1808-4DC6-8FD7-5431FE57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97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C1B2-8258-4C91-B0F3-E025F0FDF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8E153-E978-4B6B-A9E6-3F83EDB0C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35CD4-0A62-4F44-BA1E-EB5C53FFD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442C6-D58A-42CF-A68A-BA0AE2314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8092E-660C-4011-AD7B-7B01D1269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C2C13-A429-4138-860B-67F1A2F0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0B4B09-C236-4E5F-83E0-08E5AF11CE17}" type="datetime1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929863-4862-4105-838E-B3110A1D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2B3C3-10F5-496C-A5C2-77E9166A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51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E5D2-5EED-49C9-9D0E-48FECB58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31775-037B-4A3C-ACE6-14902AFA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EA5A03-FE8E-4F60-847A-FB2B5D46BCDD}" type="datetime1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BADF5-1CA1-400A-A1AF-9E3B5BC8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78174-B1BD-40D6-9300-A0D1EB27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78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BBDD1-A03C-4C36-AE8A-D1919547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3337E-2C8C-42FA-BF1B-CF218762CEBA}" type="datetime1">
              <a:rPr lang="en-US" smtClean="0"/>
              <a:t>9/30/2018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AC4D6-316D-41FA-A107-B1D3239C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33F33-3F71-49AD-9D57-C636AFCF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88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918B-5D0A-48C7-8050-EC78C45D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3B020-13CE-4D2A-B3CC-8E7C800CB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28BA7-116A-4930-A921-D8BF073D7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03E63-9986-42ED-A0EA-73DB0039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8DEC84-9F90-4ECE-A199-A7CDEB94228C}" type="datetime1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1754B-EF81-4EEE-971C-840B8EB8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78DD3-59BC-401F-B24D-4522D68B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36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4768-C2CA-424E-95A0-2F778DD9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4B242-B141-4025-BA36-459F1A2E3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6B2F5-563E-4F6D-A277-DA7CCBCB1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EF85F-2E0A-4DBD-91BF-EA046AA7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6221C5-67D2-447E-A03C-5C0A90847AF0}" type="datetime1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55FE0-D3EE-48A4-980B-1CFBD5D2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A7109-CE2E-4738-9034-512801C6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023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BADB-F289-4CC3-B756-78DCF582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4249C-D093-49A4-AC12-260DE2253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21C64-804C-4C33-9712-EFAA0163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06C6C5-3977-4F90-91D8-DC4FAB06B3EA}" type="datetime1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E8F9-9877-40BE-B08A-4D2D7A16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B4EC-D370-46A7-A9FA-CC7D5998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471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3F596-B174-419B-9759-574132C73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CEBAC-58DE-42BF-B7CB-7B56DB82B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3D164-1837-4AD9-86D9-5C5D2806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BEAD2D-D3C4-4F02-8C5C-90B90A011633}" type="datetime1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2C49B-517D-4867-9A1D-3C72D200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0B810-AC5D-4CE0-81F6-28805F6F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7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5C9B-6487-47C5-BBFC-11987D4B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2601F-F186-422D-8E67-352C79FA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631"/>
            <a:ext cx="10515600" cy="474333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E626B-F5BA-4E4F-9C4B-CF6402AB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3069-9634-4D27-96D7-777FD7DE8497}" type="datetime1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EAB11-A8D4-406E-8AB8-308147ED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ACF5B-619E-458B-9644-B93326CB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CADF-0CF9-4122-B584-1C3A415A2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5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694B-48BB-418E-B4E5-68A55012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29038"/>
            <a:ext cx="10515600" cy="31334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7FFF1-CFCF-43AE-B118-61F825792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56C8B-4517-49F5-B079-999BCE29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1BAE-CB76-41AF-98B6-B75EBF9DB9DC}" type="datetime1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8854E-A9FD-43E0-9979-9C35F99A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4F336-BBD7-4C60-A08F-BCFC2D61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CADF-0CF9-4122-B584-1C3A415A2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0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72B4-0253-43ED-8BE0-F5A9DD28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C4E14-8BC1-41D7-8E46-9C257563A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4442"/>
            <a:ext cx="5181600" cy="47525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E4323-0F4B-4A02-9B78-530D61C19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4442"/>
            <a:ext cx="5181600" cy="47525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EF5F9-11C6-4F4A-877B-9B14F79D4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871C-F0DB-46AD-ACAB-3FCCB13A6953}" type="datetime1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1EC68-6739-44F7-9E2D-1C3BFF28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8F027-6BD3-4C8A-8539-786DC04E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CADF-0CF9-4122-B584-1C3A415A2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6F69-CC6F-4E77-90A9-E03EEF64D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E6823-3374-4CD9-8D9F-2842BFD56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F2B17-6A22-4F80-928C-0255F784A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A8DAC-9EF5-4E5B-ACEC-82CEB9F00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35BE36-8867-4281-A042-A8812E86B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71645-4CE2-4F3C-B982-9299B24C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4AE1-E9D0-46F6-AD58-F62F17472966}" type="datetime1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6CDC31-1DD7-4BA8-BDB6-487165EA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B3207-8213-4379-A67D-5381C5D4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CADF-0CF9-4122-B584-1C3A415A2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4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75E6-BAC3-4950-B4A0-158A6EAE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E58E1-1185-40DD-A6BE-A39B2F51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A681-4CE7-4008-B63E-EDA239E477C4}" type="datetime1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70E15-3DD7-4BC2-B461-513B3E35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AE18E-9464-473F-96A9-1837C507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CADF-0CF9-4122-B584-1C3A415A2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4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9C25C-5069-48D8-8556-BFF8D0DD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51BB-D285-4E2E-AD54-3CD9CF7BD658}" type="datetime1">
              <a:rPr lang="en-US" smtClean="0"/>
              <a:t>9/30/2018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DF502-A5B2-4BD8-9E22-6B076A047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60470-D558-4935-ADAC-89FDB3AF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CADF-0CF9-4122-B584-1C3A415A2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6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FECD-150D-4C53-9E7E-0E946921C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CD11F-0FEF-42C0-9EB9-C713F1CB2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19BFC-6048-40BF-AFBD-505A2418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84D247-197B-4E6C-ABD5-82AFCE6A76BF}" type="datetime1">
              <a:rPr lang="en-US" smtClean="0"/>
              <a:t>9/30/2018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F82AC-D412-4B2F-9858-C8F4520F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C4779-2A2B-48BF-B501-8F9E657D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9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0CEF-5FA0-4BF5-9CAC-CAE175B1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2F8-D0CA-482A-80A0-D1403FED1634}" type="datetime1">
              <a:rPr lang="en-US" smtClean="0"/>
              <a:t>9/30/2018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57492-303B-4BCB-B25F-7A7D9AF2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50A23-A929-4102-84EB-BF4A6529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9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B11C8-7D31-4F4F-AEB9-D7C718D29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282"/>
            <a:ext cx="10515600" cy="834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85121-18C7-420A-BD83-D024391B8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8230"/>
            <a:ext cx="10515600" cy="4738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F0C66-2640-404E-8123-540B0956C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65FEB-3282-4CB1-843B-39291A342A6C}" type="datetime1">
              <a:rPr lang="en-US" smtClean="0"/>
              <a:t>9/30/2018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EB8F-A037-4E7C-B96D-B4B3F17CC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8266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6676D-72F6-4D81-939F-6D2F102A6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CCADF-0CF9-4122-B584-1C3A415A22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831E26-8D07-4DFB-A9CB-436E33673CAC}"/>
              </a:ext>
            </a:extLst>
          </p:cNvPr>
          <p:cNvCxnSpPr>
            <a:cxnSpLocks/>
          </p:cNvCxnSpPr>
          <p:nvPr userDrawn="1"/>
        </p:nvCxnSpPr>
        <p:spPr>
          <a:xfrm>
            <a:off x="847390" y="1308201"/>
            <a:ext cx="10515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8E2BC-E483-4E6A-9F5A-6D5F61169914}"/>
              </a:ext>
            </a:extLst>
          </p:cNvPr>
          <p:cNvCxnSpPr>
            <a:cxnSpLocks/>
          </p:cNvCxnSpPr>
          <p:nvPr userDrawn="1"/>
        </p:nvCxnSpPr>
        <p:spPr>
          <a:xfrm>
            <a:off x="851985" y="6294541"/>
            <a:ext cx="10515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78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8266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91624-52CC-4BB4-AE2D-B725BE01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A3258-973D-4A29-9BF6-35E57EC4F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E7B0D-0D20-4436-BCE9-65D2A41D9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82667"/>
                </a:solidFill>
              </a:defRPr>
            </a:lvl1pPr>
          </a:lstStyle>
          <a:p>
            <a:fld id="{E5EBB543-9DE3-45C4-B080-81AC0BA08AED}" type="datetime1">
              <a:rPr lang="en-US" smtClean="0"/>
              <a:t>9/30/2018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C3D7E-051A-42FB-A87A-719FDA1BE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8266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30EEA-0F58-495A-AAE0-3F98C9867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268AAA-09F4-4D74-9640-AA8472DB109E}"/>
              </a:ext>
            </a:extLst>
          </p:cNvPr>
          <p:cNvSpPr/>
          <p:nvPr userDrawn="1"/>
        </p:nvSpPr>
        <p:spPr>
          <a:xfrm>
            <a:off x="231789" y="119469"/>
            <a:ext cx="11728422" cy="1125072"/>
          </a:xfrm>
          <a:prstGeom prst="rect">
            <a:avLst/>
          </a:prstGeom>
          <a:solidFill>
            <a:srgbClr val="182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5D1B52-3AA3-4269-9A56-A366B824A4C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09" y="142446"/>
            <a:ext cx="3909854" cy="10791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46B813-C2CE-47BF-BCBB-E51F6C42A8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2"/>
          <a:stretch/>
        </p:blipFill>
        <p:spPr>
          <a:xfrm>
            <a:off x="9194549" y="212092"/>
            <a:ext cx="2429018" cy="89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4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3A23-CF30-4F0B-BACC-5FF97D585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6678" y="1635547"/>
            <a:ext cx="9144000" cy="23876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 to Business Analytics</a:t>
            </a:r>
            <a:b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3600" dirty="0">
                <a:solidFill>
                  <a:srgbClr val="182667"/>
                </a:solidFill>
              </a:rPr>
            </a:br>
            <a:r>
              <a:rPr lang="en-US" sz="3600" b="1" dirty="0">
                <a:solidFill>
                  <a:srgbClr val="182667"/>
                </a:solidFill>
              </a:rPr>
              <a:t>Census Data</a:t>
            </a:r>
            <a:br>
              <a:rPr lang="en-US" sz="3600" dirty="0">
                <a:solidFill>
                  <a:srgbClr val="182667"/>
                </a:solidFill>
              </a:rPr>
            </a:br>
            <a:r>
              <a:rPr lang="en-US" sz="2400" dirty="0">
                <a:solidFill>
                  <a:srgbClr val="182667"/>
                </a:solidFill>
              </a:rPr>
              <a:t>Model to differentiate individuals earning more </a:t>
            </a:r>
            <a:br>
              <a:rPr lang="en-US" sz="2400" dirty="0">
                <a:solidFill>
                  <a:srgbClr val="182667"/>
                </a:solidFill>
              </a:rPr>
            </a:br>
            <a:r>
              <a:rPr lang="en-US" sz="2400" dirty="0">
                <a:solidFill>
                  <a:srgbClr val="182667"/>
                </a:solidFill>
              </a:rPr>
              <a:t>than average per capita income of USA</a:t>
            </a:r>
            <a:endParaRPr lang="en-US" sz="3600" dirty="0">
              <a:solidFill>
                <a:srgbClr val="182667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2311E-2C2B-486F-8383-CFC23186C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6678" y="4115222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– 10</a:t>
            </a:r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Derek Huang</a:t>
            </a:r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Harry Gao</a:t>
            </a:r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Sameera Vattikuti</a:t>
            </a:r>
          </a:p>
          <a:p>
            <a:pPr algn="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Yidan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Yu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60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F5B9-A701-4E37-95F5-A1C95A6C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82D9-5685-4420-A9DE-7A3FAE3E7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631"/>
            <a:ext cx="10515600" cy="474333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I. Business Understanding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II. Data Preparation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III. Modeling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b="1" dirty="0"/>
              <a:t>IV. Evaluation</a:t>
            </a:r>
          </a:p>
          <a:p>
            <a:pPr marL="0" indent="0">
              <a:buNone/>
            </a:pPr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V. Deployment</a:t>
            </a:r>
          </a:p>
        </p:txBody>
      </p:sp>
    </p:spTree>
    <p:extLst>
      <p:ext uri="{BB962C8B-B14F-4D97-AF65-F5344CB8AC3E}">
        <p14:creationId xmlns:p14="http://schemas.microsoft.com/office/powerpoint/2010/main" val="2114659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44AA-334C-4345-AE7E-7759462F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4613-5155-41CD-917A-25F485C24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64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F5B9-A701-4E37-95F5-A1C95A6C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82D9-5685-4420-A9DE-7A3FAE3E7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631"/>
            <a:ext cx="10515600" cy="474333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I. Business Understanding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II. Data Preparation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III. Modeling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IV. Evaluation</a:t>
            </a:r>
          </a:p>
          <a:p>
            <a:pPr marL="0" indent="0">
              <a:buNone/>
            </a:pPr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V. Deployment</a:t>
            </a:r>
          </a:p>
        </p:txBody>
      </p:sp>
    </p:spTree>
    <p:extLst>
      <p:ext uri="{BB962C8B-B14F-4D97-AF65-F5344CB8AC3E}">
        <p14:creationId xmlns:p14="http://schemas.microsoft.com/office/powerpoint/2010/main" val="46490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63D5-7526-423F-8932-E993B8AE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7779A-5920-4CCB-92B4-09AA92E4E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3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DD69-BE45-440A-913C-AD8372E8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3910C-B4B5-4854-B6FA-203DA0E87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7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F5B9-A701-4E37-95F5-A1C95A6C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82D9-5685-4420-A9DE-7A3FAE3E7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631"/>
            <a:ext cx="10515600" cy="474333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I. Business Understanding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II. Data Preparation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III. Modeling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IV. Evaluation</a:t>
            </a:r>
          </a:p>
          <a:p>
            <a:pPr marL="0" indent="0">
              <a:buNone/>
            </a:pPr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V. Deployment</a:t>
            </a:r>
          </a:p>
        </p:txBody>
      </p:sp>
    </p:spTree>
    <p:extLst>
      <p:ext uri="{BB962C8B-B14F-4D97-AF65-F5344CB8AC3E}">
        <p14:creationId xmlns:p14="http://schemas.microsoft.com/office/powerpoint/2010/main" val="254499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9EC6-97AF-4D2D-A467-69F20769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CEB8-1099-40E8-94CE-D69DF1A7F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 fontAlgn="base">
              <a:buNone/>
            </a:pPr>
            <a:endParaRPr lang="en-US" dirty="0"/>
          </a:p>
          <a:p>
            <a:pPr marL="0" lvl="0" indent="0" algn="ctr" fontAlgn="base">
              <a:buNone/>
            </a:pPr>
            <a:r>
              <a:rPr lang="en-US" b="1" dirty="0"/>
              <a:t>Business Problem Statement</a:t>
            </a:r>
          </a:p>
          <a:p>
            <a:pPr marL="0" lvl="0" indent="0" algn="ctr" fontAlgn="base">
              <a:buNone/>
            </a:pPr>
            <a:endParaRPr lang="en-US" dirty="0"/>
          </a:p>
          <a:p>
            <a:pPr marL="0" lvl="0" indent="0" algn="ctr" fontAlgn="base">
              <a:buNone/>
            </a:pPr>
            <a:r>
              <a:rPr lang="en-US" dirty="0"/>
              <a:t>To differentiate individuals that earn more than or less than the average based on annual per-capita income of USA (~$50,000 Per Annum) using publicly available demographic attributes, so that a financial institution can differentiate their marketing efforts to suit the needs and demands of different customer segments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88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9EC6-97AF-4D2D-A467-69F20769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CEB8-1099-40E8-94CE-D69DF1A7F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fontAlgn="base">
              <a:buNone/>
            </a:pPr>
            <a:r>
              <a:rPr lang="en-US" dirty="0"/>
              <a:t>Use Cases:</a:t>
            </a:r>
          </a:p>
          <a:p>
            <a:pPr marL="685800" lvl="2" indent="-341313" fontAlgn="base"/>
            <a:r>
              <a:rPr lang="en-US" dirty="0"/>
              <a:t>Improve Marketing Efficiency</a:t>
            </a:r>
          </a:p>
          <a:p>
            <a:pPr marL="1143000" lvl="4" indent="-341313" fontAlgn="base"/>
            <a:r>
              <a:rPr lang="en-US" dirty="0"/>
              <a:t>Improve Targeting Accuracy of a marketing campaign and curate better &amp; relevant content suitable for potential consumers</a:t>
            </a:r>
          </a:p>
          <a:p>
            <a:pPr marL="1143000" lvl="4" indent="-341313" fontAlgn="base"/>
            <a:r>
              <a:rPr lang="en-US" dirty="0"/>
              <a:t>Optimize marketing spends - Customers who are unlikely to respond to a particular product mix will not be sent marketing materials so that marketing expenditures can be targeted to customers with highest rate of return</a:t>
            </a:r>
          </a:p>
          <a:p>
            <a:pPr marL="685800" lvl="2" indent="-341313" fontAlgn="base"/>
            <a:r>
              <a:rPr lang="en-US" dirty="0"/>
              <a:t>Improve Product Portfolio &amp; Services</a:t>
            </a:r>
          </a:p>
          <a:p>
            <a:pPr marL="1143000" lvl="4" indent="-341313" fontAlgn="base"/>
            <a:r>
              <a:rPr lang="en-US" dirty="0"/>
              <a:t>Develop New Products to suit a certain segment - Different segment of people may have different demands for financial products. For example, people with high-income may be willing to invest in high return products with higher risk while people with lower income may not be willing to take such risk. </a:t>
            </a:r>
          </a:p>
          <a:p>
            <a:pPr marL="1143000" lvl="4" indent="-341313" fontAlgn="base"/>
            <a:r>
              <a:rPr lang="en-US" dirty="0"/>
              <a:t>Customize products to fit the needs of a particular segment - Tailoring the products to the needs of different segments of people will help in customer acquisition.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6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F5B9-A701-4E37-95F5-A1C95A6C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82D9-5685-4420-A9DE-7A3FAE3E7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631"/>
            <a:ext cx="10515600" cy="474333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I. Business Understanding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b="1" dirty="0"/>
              <a:t>II. Data Preparation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III. Modeling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IV. Evaluation</a:t>
            </a:r>
          </a:p>
          <a:p>
            <a:pPr marL="0" indent="0">
              <a:buNone/>
            </a:pPr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V. Deployment</a:t>
            </a:r>
          </a:p>
        </p:txBody>
      </p:sp>
    </p:spTree>
    <p:extLst>
      <p:ext uri="{BB962C8B-B14F-4D97-AF65-F5344CB8AC3E}">
        <p14:creationId xmlns:p14="http://schemas.microsoft.com/office/powerpoint/2010/main" val="205065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9EC6-97AF-4D2D-A467-69F20769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CEB8-1099-40E8-94CE-D69DF1A7F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2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9EC6-97AF-4D2D-A467-69F20769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CEB8-1099-40E8-94CE-D69DF1A7F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4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F5B9-A701-4E37-95F5-A1C95A6C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82D9-5685-4420-A9DE-7A3FAE3E7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631"/>
            <a:ext cx="10515600" cy="474333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I. Business Understanding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II. Data Preparation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b="1" dirty="0"/>
              <a:t>III. Modeling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IV. Evaluation</a:t>
            </a:r>
          </a:p>
          <a:p>
            <a:pPr marL="0" indent="0">
              <a:buNone/>
            </a:pPr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V. Deployment</a:t>
            </a:r>
          </a:p>
        </p:txBody>
      </p:sp>
    </p:spTree>
    <p:extLst>
      <p:ext uri="{BB962C8B-B14F-4D97-AF65-F5344CB8AC3E}">
        <p14:creationId xmlns:p14="http://schemas.microsoft.com/office/powerpoint/2010/main" val="1038378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9EC6-97AF-4D2D-A467-69F20769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CEB8-1099-40E8-94CE-D69DF1A7F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7186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314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Custom Design</vt:lpstr>
      <vt:lpstr>1_Office Theme</vt:lpstr>
      <vt:lpstr>Introduction to Business Analytics  Census Data Model to differentiate individuals earning more  than average per capita income of USA</vt:lpstr>
      <vt:lpstr>Agenda</vt:lpstr>
      <vt:lpstr>Business Understanding</vt:lpstr>
      <vt:lpstr>Business Understanding</vt:lpstr>
      <vt:lpstr>Agenda</vt:lpstr>
      <vt:lpstr>Data Understanding</vt:lpstr>
      <vt:lpstr>Data Preparation</vt:lpstr>
      <vt:lpstr>Agenda</vt:lpstr>
      <vt:lpstr>Modeling</vt:lpstr>
      <vt:lpstr>Agenda</vt:lpstr>
      <vt:lpstr>Evaluation</vt:lpstr>
      <vt:lpstr>Agenda</vt:lpstr>
      <vt:lpstr>Deployment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Vattikuti, Sameera</dc:creator>
  <cp:lastModifiedBy>Gao, Harry</cp:lastModifiedBy>
  <cp:revision>25</cp:revision>
  <dcterms:created xsi:type="dcterms:W3CDTF">2018-09-29T19:09:39Z</dcterms:created>
  <dcterms:modified xsi:type="dcterms:W3CDTF">2018-09-30T19:51:02Z</dcterms:modified>
</cp:coreProperties>
</file>