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8" r:id="rId4"/>
  </p:sldMasterIdLst>
  <p:notesMasterIdLst>
    <p:notesMasterId r:id="rId47"/>
  </p:notesMasterIdLst>
  <p:sldIdLst>
    <p:sldId id="271" r:id="rId5"/>
    <p:sldId id="272" r:id="rId6"/>
    <p:sldId id="279" r:id="rId7"/>
    <p:sldId id="282" r:id="rId8"/>
    <p:sldId id="257" r:id="rId9"/>
    <p:sldId id="301" r:id="rId10"/>
    <p:sldId id="258" r:id="rId11"/>
    <p:sldId id="259" r:id="rId12"/>
    <p:sldId id="284" r:id="rId13"/>
    <p:sldId id="285" r:id="rId14"/>
    <p:sldId id="295" r:id="rId15"/>
    <p:sldId id="260" r:id="rId16"/>
    <p:sldId id="296" r:id="rId17"/>
    <p:sldId id="297" r:id="rId18"/>
    <p:sldId id="298" r:id="rId19"/>
    <p:sldId id="266" r:id="rId20"/>
    <p:sldId id="302" r:id="rId21"/>
    <p:sldId id="268" r:id="rId22"/>
    <p:sldId id="269" r:id="rId23"/>
    <p:sldId id="270" r:id="rId24"/>
    <p:sldId id="274" r:id="rId25"/>
    <p:sldId id="262" r:id="rId26"/>
    <p:sldId id="277" r:id="rId27"/>
    <p:sldId id="283" r:id="rId28"/>
    <p:sldId id="263" r:id="rId29"/>
    <p:sldId id="276" r:id="rId30"/>
    <p:sldId id="300" r:id="rId31"/>
    <p:sldId id="273" r:id="rId32"/>
    <p:sldId id="286" r:id="rId33"/>
    <p:sldId id="287" r:id="rId34"/>
    <p:sldId id="288" r:id="rId35"/>
    <p:sldId id="289" r:id="rId36"/>
    <p:sldId id="275" r:id="rId37"/>
    <p:sldId id="290" r:id="rId38"/>
    <p:sldId id="291" r:id="rId39"/>
    <p:sldId id="278" r:id="rId40"/>
    <p:sldId id="292" r:id="rId41"/>
    <p:sldId id="280" r:id="rId42"/>
    <p:sldId id="293" r:id="rId43"/>
    <p:sldId id="294" r:id="rId44"/>
    <p:sldId id="299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B5FC4F-6135-4E65-805C-2B20801653E2}">
          <p14:sldIdLst>
            <p14:sldId id="271"/>
            <p14:sldId id="272"/>
            <p14:sldId id="279"/>
            <p14:sldId id="282"/>
            <p14:sldId id="257"/>
            <p14:sldId id="301"/>
            <p14:sldId id="258"/>
            <p14:sldId id="259"/>
            <p14:sldId id="284"/>
            <p14:sldId id="285"/>
            <p14:sldId id="295"/>
            <p14:sldId id="260"/>
            <p14:sldId id="296"/>
            <p14:sldId id="297"/>
            <p14:sldId id="298"/>
            <p14:sldId id="266"/>
            <p14:sldId id="302"/>
            <p14:sldId id="268"/>
            <p14:sldId id="269"/>
            <p14:sldId id="270"/>
            <p14:sldId id="274"/>
            <p14:sldId id="262"/>
            <p14:sldId id="277"/>
            <p14:sldId id="283"/>
            <p14:sldId id="263"/>
            <p14:sldId id="276"/>
          </p14:sldIdLst>
        </p14:section>
        <p14:section name="Appendix" id="{26364EBB-6B26-43F1-A119-8A8C7E775FC8}">
          <p14:sldIdLst>
            <p14:sldId id="300"/>
            <p14:sldId id="273"/>
            <p14:sldId id="286"/>
            <p14:sldId id="287"/>
            <p14:sldId id="288"/>
            <p14:sldId id="289"/>
            <p14:sldId id="275"/>
            <p14:sldId id="290"/>
            <p14:sldId id="291"/>
            <p14:sldId id="278"/>
            <p14:sldId id="292"/>
            <p14:sldId id="280"/>
            <p14:sldId id="293"/>
            <p14:sldId id="294"/>
            <p14:sldId id="299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5"/>
    <a:srgbClr val="E5EFF9"/>
    <a:srgbClr val="F7FBFF"/>
    <a:srgbClr val="08306B"/>
    <a:srgbClr val="182667"/>
    <a:srgbClr val="595959"/>
    <a:srgbClr val="A6A6A6"/>
    <a:srgbClr val="F2F2F2"/>
    <a:srgbClr val="FF696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8298" autoAdjust="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9D5EC-C389-4654-BE32-F5677AE6D3E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63161-638A-4C93-B0E2-079F518C0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558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497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938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990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15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932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154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318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993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63161-638A-4C93-B0E2-079F518C04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7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572-5A14-4004-92BD-C27BE407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746" y="1438227"/>
            <a:ext cx="9144000" cy="26369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3A72D-521E-4938-A01A-645F9389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746" y="41672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1DF5-2376-4645-8037-EC7243DC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8DE-04B3-41F3-AA8B-43CF3613FE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D548-FEE4-4FE3-8CBF-40F00EF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75CB-F1B4-4EF3-BD72-1304A54F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E85-06C2-4790-9B92-80FCBAD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67DA-9364-4D42-B2B2-83C69F9F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307A-69B2-43D1-9D3E-3BFCD8A8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5164-815B-4EAE-BECD-454650D9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1521-CE3A-4977-8752-DCAB651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B8C-76FB-4678-88B8-69174B59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63FF-D035-43FA-95E4-8B5ACEFB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FFC-549B-41D4-91F1-F63B0D9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5931-D7FD-413B-8C99-8D43286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F57C-097F-40B5-8048-38E8817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EB2-72E9-4AEB-9F39-BD0BFEF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7F0-E644-475F-82F6-5D3CBD1F6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ED048-5894-4DD6-8D40-F34EF073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E3CC-CC9A-4CB2-815B-4A05048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D1879-785B-4D12-A6E9-4002799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0C58-1808-4DC6-8FD7-5431FE57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1B2-8258-4C91-B0F3-E025F0FD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E153-E978-4B6B-A9E6-3F83EDB0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5CD4-0A62-4F44-BA1E-EB5C53FF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442C6-D58A-42CF-A68A-BA0AE231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8092E-660C-4011-AD7B-7B01D1269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C2C13-A429-4138-860B-67F1A2F0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29863-4862-4105-838E-B3110A1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2B3C3-10F5-496C-A5C2-77E9166A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E5D2-5EED-49C9-9D0E-48FECB5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31775-037B-4A3C-ACE6-14902AFA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ADF5-1CA1-400A-A1AF-9E3B5BC8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78174-B1BD-40D6-9300-A0D1EB27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BDD1-A03C-4C36-AE8A-D191954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AC4D6-316D-41FA-A107-B1D3239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33F33-3F71-49AD-9D57-C636AFC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918B-5D0A-48C7-8050-EC78C45D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B020-13CE-4D2A-B3CC-8E7C800C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8BA7-116A-4930-A921-D8BF073D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03E63-9986-42ED-A0EA-73DB0039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754B-EF81-4EEE-971C-840B8EB8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8DD3-59BC-401F-B24D-4522D68B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4768-C2CA-424E-95A0-2F778DD9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4B242-B141-4025-BA36-459F1A2E3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6B2F5-563E-4F6D-A277-DA7CCBCB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EF85F-2E0A-4DBD-91BF-EA046AA7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5FE0-D3EE-48A4-980B-1CFBD5D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7109-CE2E-4738-9034-512801C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ADB-F289-4CC3-B756-78DCF58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249C-D093-49A4-AC12-260DE225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1C64-804C-4C33-9712-EFAA0163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E8F9-9877-40BE-B08A-4D2D7A16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B4EC-D370-46A7-A9FA-CC7D599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7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F596-B174-419B-9759-574132C7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EBAC-58DE-42BF-B7CB-7B56DB82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D164-1837-4AD9-86D9-5C5D280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C49B-517D-4867-9A1D-3C72D20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B810-AC5D-4CE0-81F6-28805F6F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5C9B-6487-47C5-BBFC-11987D4B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601F-F186-422D-8E67-352C79FA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626B-F5BA-4E4F-9C4B-CF6402A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8DE-04B3-41F3-AA8B-43CF3613FE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AB11-A8D4-406E-8AB8-308147ED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CF5B-619E-458B-9644-B93326CB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6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FECD-150D-4C53-9E7E-0E946921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D11F-0FEF-42C0-9EB9-C713F1C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9BFC-6048-40BF-AFBD-505A2418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4D247-197B-4E6C-ABD5-82AFCE6A76BF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82AC-D412-4B2F-9858-C8F4520F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4779-2A2B-48BF-B501-8F9E657D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0CEF-5FA0-4BF5-9CAC-CAE175B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2F8-D0CA-482A-80A0-D1403FED1634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57492-303B-4BCB-B25F-7A7D9AF2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50A23-A929-4102-84EB-BF4A652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7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E85-06C2-4790-9B92-80FCBAD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67DA-9364-4D42-B2B2-83C69F9F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307A-69B2-43D1-9D3E-3BFCD8A8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CECAC-A5E5-46D8-87BD-2BFF82DA2538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5164-815B-4EAE-BECD-454650D9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1521-CE3A-4977-8752-DCAB651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3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B8C-76FB-4678-88B8-69174B59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63FF-D035-43FA-95E4-8B5ACEFB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FFC-549B-41D4-91F1-F63B0D9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0DFA27-B7AC-4B93-A075-00068BB7F23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5931-D7FD-413B-8C99-8D43286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F57C-097F-40B5-8048-38E8817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4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EB2-72E9-4AEB-9F39-BD0BFEF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7F0-E644-475F-82F6-5D3CBD1F6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ED048-5894-4DD6-8D40-F34EF073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E3CC-CC9A-4CB2-815B-4A05048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CAB89A-BD77-4D46-809C-D15678BC3C4B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D1879-785B-4D12-A6E9-4002799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0C58-1808-4DC6-8FD7-5431FE57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72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1B2-8258-4C91-B0F3-E025F0FD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E153-E978-4B6B-A9E6-3F83EDB0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5CD4-0A62-4F44-BA1E-EB5C53FF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442C6-D58A-42CF-A68A-BA0AE231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8092E-660C-4011-AD7B-7B01D1269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C2C13-A429-4138-860B-67F1A2F0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0B4B09-C236-4E5F-83E0-08E5AF11CE17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29863-4862-4105-838E-B3110A1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2B3C3-10F5-496C-A5C2-77E9166A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E5D2-5EED-49C9-9D0E-48FECB5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31775-037B-4A3C-ACE6-14902AFA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EA5A03-FE8E-4F60-847A-FB2B5D46BCDD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ADF5-1CA1-400A-A1AF-9E3B5BC8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78174-B1BD-40D6-9300-A0D1EB27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1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BDD1-A03C-4C36-AE8A-D191954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3337E-2C8C-42FA-BF1B-CF218762CEBA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AC4D6-316D-41FA-A107-B1D3239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33F33-3F71-49AD-9D57-C636AFC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17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918B-5D0A-48C7-8050-EC78C45D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B020-13CE-4D2A-B3CC-8E7C800C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8BA7-116A-4930-A921-D8BF073D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03E63-9986-42ED-A0EA-73DB0039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8DEC84-9F90-4ECE-A199-A7CDEB94228C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754B-EF81-4EEE-971C-840B8EB8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8DD3-59BC-401F-B24D-4522D68B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7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4768-C2CA-424E-95A0-2F778DD9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4B242-B141-4025-BA36-459F1A2E3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6B2F5-563E-4F6D-A277-DA7CCBCB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EF85F-2E0A-4DBD-91BF-EA046AA7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6221C5-67D2-447E-A03C-5C0A90847AF0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5FE0-D3EE-48A4-980B-1CFBD5D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7109-CE2E-4738-9034-512801C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94B-48BB-418E-B4E5-68A55012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29038"/>
            <a:ext cx="10515600" cy="31334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FFF1-CFCF-43AE-B118-61F82579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6C8B-4517-49F5-B079-999BCE29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8DE-04B3-41F3-AA8B-43CF3613FE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854E-A9FD-43E0-9979-9C35F99A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F336-BBD7-4C60-A08F-BCFC2D61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59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ADB-F289-4CC3-B756-78DCF58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249C-D093-49A4-AC12-260DE225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1C64-804C-4C33-9712-EFAA0163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6C6C5-3977-4F90-91D8-DC4FAB06B3EA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E8F9-9877-40BE-B08A-4D2D7A16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B4EC-D370-46A7-A9FA-CC7D599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0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F596-B174-419B-9759-574132C7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EBAC-58DE-42BF-B7CB-7B56DB82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D164-1837-4AD9-86D9-5C5D280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BEAD2D-D3C4-4F02-8C5C-90B90A011633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C49B-517D-4867-9A1D-3C72D20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B810-AC5D-4CE0-81F6-28805F6F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5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572-5A14-4004-92BD-C27BE407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746" y="1438227"/>
            <a:ext cx="9144000" cy="26369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3A72D-521E-4938-A01A-645F9389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746" y="41672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1DF5-2376-4645-8037-EC7243DC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4CF8-5107-4F66-9AE9-3A4F6B4A50DB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D548-FEE4-4FE3-8CBF-40F00EF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75CB-F1B4-4EF3-BD72-1304A54F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06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5C9B-6487-47C5-BBFC-11987D4B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601F-F186-422D-8E67-352C79FA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626B-F5BA-4E4F-9C4B-CF6402A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3069-9634-4D27-96D7-777FD7DE8497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AB11-A8D4-406E-8AB8-308147ED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CF5B-619E-458B-9644-B93326CB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0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94B-48BB-418E-B4E5-68A55012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29038"/>
            <a:ext cx="10515600" cy="31334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FFF1-CFCF-43AE-B118-61F82579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6C8B-4517-49F5-B079-999BCE29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AE-CB76-41AF-98B6-B75EBF9DB9D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854E-A9FD-43E0-9979-9C35F99A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F336-BBD7-4C60-A08F-BCFC2D61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39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72B4-0253-43ED-8BE0-F5A9DD2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4E14-8BC1-41D7-8E46-9C257563A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E4323-0F4B-4A02-9B78-530D61C1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F5F9-11C6-4F4A-877B-9B14F79D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871C-F0DB-46AD-ACAB-3FCCB13A6953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EC68-6739-44F7-9E2D-1C3BFF28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F027-6BD3-4C8A-8539-786DC04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50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F69-CC6F-4E77-90A9-E03EEF64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6823-3374-4CD9-8D9F-2842BFD5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2B17-6A22-4F80-928C-0255F784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A8DAC-9EF5-4E5B-ACEC-82CEB9F0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5BE36-8867-4281-A042-A8812E86B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71645-4CE2-4F3C-B982-9299B24C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AE1-E9D0-46F6-AD58-F62F17472966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CDC31-1DD7-4BA8-BDB6-487165E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B3207-8213-4379-A67D-5381C5D4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9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75E6-BAC3-4950-B4A0-158A6EAE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E58E1-1185-40DD-A6BE-A39B2F51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A681-4CE7-4008-B63E-EDA239E477C4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70E15-3DD7-4BC2-B461-513B3E35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AE18E-9464-473F-96A9-1837C50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1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9C25C-5069-48D8-8556-BFF8D0D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1BB-D285-4E2E-AD54-3CD9CF7BD658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DF502-A5B2-4BD8-9E22-6B076A0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60470-D558-4935-ADAC-89FDB3AF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72B4-0253-43ED-8BE0-F5A9DD2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4E14-8BC1-41D7-8E46-9C257563A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E4323-0F4B-4A02-9B78-530D61C1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F5F9-11C6-4F4A-877B-9B14F79D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8DE-04B3-41F3-AA8B-43CF3613FE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EC68-6739-44F7-9E2D-1C3BFF28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F027-6BD3-4C8A-8539-786DC04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F69-CC6F-4E77-90A9-E03EEF64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6823-3374-4CD9-8D9F-2842BFD5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2B17-6A22-4F80-928C-0255F784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A8DAC-9EF5-4E5B-ACEC-82CEB9F0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5BE36-8867-4281-A042-A8812E86B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71645-4CE2-4F3C-B982-9299B24C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8DE-04B3-41F3-AA8B-43CF3613FE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CDC31-1DD7-4BA8-BDB6-487165E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B3207-8213-4379-A67D-5381C5D4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75E6-BAC3-4950-B4A0-158A6EAE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E58E1-1185-40DD-A6BE-A39B2F51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8DE-04B3-41F3-AA8B-43CF3613FE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70E15-3DD7-4BC2-B461-513B3E35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AE18E-9464-473F-96A9-1837C50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9C25C-5069-48D8-8556-BFF8D0D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8DE-04B3-41F3-AA8B-43CF3613FE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DF502-A5B2-4BD8-9E22-6B076A0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60470-D558-4935-ADAC-89FDB3AF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FECD-150D-4C53-9E7E-0E946921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D11F-0FEF-42C0-9EB9-C713F1C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9BFC-6048-40BF-AFBD-505A2418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46288A-20B2-48F2-854E-9977AFD971F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82AC-D412-4B2F-9858-C8F4520F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4779-2A2B-48BF-B501-8F9E657D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0CEF-5FA0-4BF5-9CAC-CAE175B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57492-303B-4BCB-B25F-7A7D9AF2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50A23-A929-4102-84EB-BF4A652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B11C8-7D31-4F4F-AEB9-D7C718D2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82"/>
            <a:ext cx="10515600" cy="83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85121-18C7-420A-BD83-D024391B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230"/>
            <a:ext cx="10515600" cy="473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0C66-2640-404E-8123-540B0956C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EB8F-A037-4E7C-B96D-B4B3F17C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r>
              <a:rPr lang="en-US" dirty="0"/>
              <a:t>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676D-72F6-4D81-939F-6D2F102A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31E26-8D07-4DFB-A9CB-436E33673CAC}"/>
              </a:ext>
            </a:extLst>
          </p:cNvPr>
          <p:cNvCxnSpPr>
            <a:cxnSpLocks/>
          </p:cNvCxnSpPr>
          <p:nvPr userDrawn="1"/>
        </p:nvCxnSpPr>
        <p:spPr>
          <a:xfrm>
            <a:off x="847390" y="130820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8E2BC-E483-4E6A-9F5A-6D5F61169914}"/>
              </a:ext>
            </a:extLst>
          </p:cNvPr>
          <p:cNvCxnSpPr>
            <a:cxnSpLocks/>
          </p:cNvCxnSpPr>
          <p:nvPr userDrawn="1"/>
        </p:nvCxnSpPr>
        <p:spPr>
          <a:xfrm>
            <a:off x="851985" y="629454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826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1624-52CC-4BB4-AE2D-B725BE0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3258-973D-4A29-9BF6-35E57EC4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7B0D-0D20-4436-BCE9-65D2A41D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3D7E-051A-42FB-A87A-719FDA1B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0EEA-0F58-495A-AAE0-3F98C986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68AAA-09F4-4D74-9640-AA8472DB109E}"/>
              </a:ext>
            </a:extLst>
          </p:cNvPr>
          <p:cNvSpPr/>
          <p:nvPr userDrawn="1"/>
        </p:nvSpPr>
        <p:spPr>
          <a:xfrm>
            <a:off x="231789" y="119469"/>
            <a:ext cx="11728422" cy="1125072"/>
          </a:xfrm>
          <a:prstGeom prst="rect">
            <a:avLst/>
          </a:prstGeom>
          <a:solidFill>
            <a:srgbClr val="182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D1B52-3AA3-4269-9A56-A366B824A4C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9" y="142446"/>
            <a:ext cx="3909854" cy="1079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6B813-C2CE-47BF-BCBB-E51F6C42A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2"/>
          <a:stretch/>
        </p:blipFill>
        <p:spPr>
          <a:xfrm>
            <a:off x="9194549" y="212092"/>
            <a:ext cx="2429018" cy="8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4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1624-52CC-4BB4-AE2D-B725BE0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3258-973D-4A29-9BF6-35E57EC4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7B0D-0D20-4436-BCE9-65D2A41D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82667"/>
                </a:solidFill>
              </a:defRPr>
            </a:lvl1pPr>
          </a:lstStyle>
          <a:p>
            <a:fld id="{E5EBB543-9DE3-45C4-B080-81AC0BA08AED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3D7E-051A-42FB-A87A-719FDA1B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0EEA-0F58-495A-AAE0-3F98C986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68AAA-09F4-4D74-9640-AA8472DB109E}"/>
              </a:ext>
            </a:extLst>
          </p:cNvPr>
          <p:cNvSpPr/>
          <p:nvPr userDrawn="1"/>
        </p:nvSpPr>
        <p:spPr>
          <a:xfrm>
            <a:off x="231789" y="119469"/>
            <a:ext cx="11728422" cy="1125072"/>
          </a:xfrm>
          <a:prstGeom prst="rect">
            <a:avLst/>
          </a:prstGeom>
          <a:solidFill>
            <a:srgbClr val="182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D1B52-3AA3-4269-9A56-A366B824A4C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9" y="142446"/>
            <a:ext cx="3909854" cy="1079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6B813-C2CE-47BF-BCBB-E51F6C42A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2"/>
          <a:stretch/>
        </p:blipFill>
        <p:spPr>
          <a:xfrm>
            <a:off x="9194549" y="212092"/>
            <a:ext cx="2429018" cy="8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B11C8-7D31-4F4F-AEB9-D7C718D2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82"/>
            <a:ext cx="10515600" cy="83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85121-18C7-420A-BD83-D024391B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230"/>
            <a:ext cx="10515600" cy="473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0C66-2640-404E-8123-540B0956C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5FEB-3282-4CB1-843B-39291A342A6C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EB8F-A037-4E7C-B96D-B4B3F17C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676D-72F6-4D81-939F-6D2F102A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31E26-8D07-4DFB-A9CB-436E33673CAC}"/>
              </a:ext>
            </a:extLst>
          </p:cNvPr>
          <p:cNvCxnSpPr>
            <a:cxnSpLocks/>
          </p:cNvCxnSpPr>
          <p:nvPr userDrawn="1"/>
        </p:nvCxnSpPr>
        <p:spPr>
          <a:xfrm>
            <a:off x="847390" y="130820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8E2BC-E483-4E6A-9F5A-6D5F61169914}"/>
              </a:ext>
            </a:extLst>
          </p:cNvPr>
          <p:cNvCxnSpPr>
            <a:cxnSpLocks/>
          </p:cNvCxnSpPr>
          <p:nvPr userDrawn="1"/>
        </p:nvCxnSpPr>
        <p:spPr>
          <a:xfrm>
            <a:off x="851985" y="629454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826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A23-CF30-4F0B-BACC-5FF97D58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678" y="1635547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Business Analytics</a:t>
            </a:r>
            <a:b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rgbClr val="182667"/>
                </a:solidFill>
              </a:rPr>
            </a:br>
            <a:r>
              <a:rPr lang="en-US" sz="3600" dirty="0">
                <a:solidFill>
                  <a:srgbClr val="182667"/>
                </a:solidFill>
              </a:rPr>
              <a:t>Classification by Income Basket </a:t>
            </a:r>
            <a:br>
              <a:rPr lang="en-US" sz="3600" dirty="0">
                <a:solidFill>
                  <a:srgbClr val="182667"/>
                </a:solidFill>
              </a:rPr>
            </a:br>
            <a:r>
              <a:rPr lang="en-US" sz="3600" dirty="0">
                <a:solidFill>
                  <a:srgbClr val="182667"/>
                </a:solidFill>
              </a:rPr>
              <a:t>based on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2311E-2C2B-486F-8383-CFC23186C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678" y="411522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– 10 (OUTLIERS)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Derek Huang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Harry Gao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Sameera Vattikuti</a:t>
            </a:r>
          </a:p>
          <a:p>
            <a:pPr algn="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Yidan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C765-D178-4671-B842-DB434ABC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E91C01D-9C76-49FC-A309-21C90756AA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92487" y="1433630"/>
          <a:ext cx="6112327" cy="46623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0812">
                  <a:extLst>
                    <a:ext uri="{9D8B030D-6E8A-4147-A177-3AD203B41FA5}">
                      <a16:colId xmlns:a16="http://schemas.microsoft.com/office/drawing/2014/main" val="2574383395"/>
                    </a:ext>
                  </a:extLst>
                </a:gridCol>
                <a:gridCol w="1289248">
                  <a:extLst>
                    <a:ext uri="{9D8B030D-6E8A-4147-A177-3AD203B41FA5}">
                      <a16:colId xmlns:a16="http://schemas.microsoft.com/office/drawing/2014/main" val="244048574"/>
                    </a:ext>
                  </a:extLst>
                </a:gridCol>
                <a:gridCol w="1055409">
                  <a:extLst>
                    <a:ext uri="{9D8B030D-6E8A-4147-A177-3AD203B41FA5}">
                      <a16:colId xmlns:a16="http://schemas.microsoft.com/office/drawing/2014/main" val="3581037645"/>
                    </a:ext>
                  </a:extLst>
                </a:gridCol>
                <a:gridCol w="3146858">
                  <a:extLst>
                    <a:ext uri="{9D8B030D-6E8A-4147-A177-3AD203B41FA5}">
                      <a16:colId xmlns:a16="http://schemas.microsoft.com/office/drawing/2014/main" val="2559821807"/>
                    </a:ext>
                  </a:extLst>
                </a:gridCol>
              </a:tblGrid>
              <a:tr h="568582">
                <a:tc>
                  <a:txBody>
                    <a:bodyPr/>
                    <a:lstStyle/>
                    <a:p>
                      <a:r>
                        <a:rPr lang="en-US" sz="1200" dirty="0"/>
                        <a:t>Sl. No.</a:t>
                      </a:r>
                    </a:p>
                  </a:txBody>
                  <a:tcPr anchor="ctr"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</a:t>
                      </a:r>
                    </a:p>
                  </a:txBody>
                  <a:tcPr anchor="ctr"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Type</a:t>
                      </a:r>
                    </a:p>
                  </a:txBody>
                  <a:tcPr anchor="ctr"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Actions</a:t>
                      </a:r>
                    </a:p>
                  </a:txBody>
                  <a:tcPr anchor="ctr">
                    <a:solidFill>
                      <a:srgbClr val="1826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20063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57937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workclass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Binomial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to 6 binomial variables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68100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Binomial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Convert to 10 binomial variables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31260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education-num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09565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marital-status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Binomial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Convert to 6 binomial variables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05148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occupation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Binomial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Convert to 12 binomial variables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97151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Binomial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Convert to 5 binomial variables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47309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Binomial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Convert to 1 binomial variables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723828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net_capital_gain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Combine capital gain and capital loss by sum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59084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hours-per-week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13245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native-country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Binomial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Convert to 4 binomial variables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33000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income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Binomial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Convert to 1 binomial variables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432783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18CE14-E6D8-41C2-8211-97CB67A8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53" y="1433630"/>
            <a:ext cx="4207329" cy="4743331"/>
          </a:xfrm>
        </p:spPr>
        <p:txBody>
          <a:bodyPr>
            <a:normAutofit/>
          </a:bodyPr>
          <a:lstStyle/>
          <a:p>
            <a:endParaRPr lang="en-US" sz="2000" u="sng" dirty="0">
              <a:solidFill>
                <a:srgbClr val="182667"/>
              </a:solidFill>
            </a:endParaRPr>
          </a:p>
          <a:p>
            <a:r>
              <a:rPr lang="en-US" sz="2000" u="sng" dirty="0">
                <a:solidFill>
                  <a:srgbClr val="182667"/>
                </a:solidFill>
              </a:rPr>
              <a:t>Dimensions</a:t>
            </a:r>
            <a:r>
              <a:rPr lang="en-US" sz="2000" dirty="0">
                <a:solidFill>
                  <a:srgbClr val="182667"/>
                </a:solidFill>
              </a:rPr>
              <a:t>:</a:t>
            </a:r>
            <a:r>
              <a:rPr lang="en-US" sz="2000" dirty="0"/>
              <a:t> 45175 Rows, 54 Columns</a:t>
            </a:r>
          </a:p>
          <a:p>
            <a:endParaRPr lang="en-US" sz="2000" u="sng" dirty="0">
              <a:solidFill>
                <a:srgbClr val="182667"/>
              </a:solidFill>
            </a:endParaRPr>
          </a:p>
          <a:p>
            <a:r>
              <a:rPr lang="en-US" sz="2000" u="sng" dirty="0">
                <a:solidFill>
                  <a:srgbClr val="182667"/>
                </a:solidFill>
              </a:rPr>
              <a:t>Target Variable</a:t>
            </a:r>
            <a:r>
              <a:rPr lang="en-US" sz="2000" dirty="0">
                <a:solidFill>
                  <a:srgbClr val="182667"/>
                </a:solidFill>
              </a:rPr>
              <a:t>:</a:t>
            </a:r>
            <a:r>
              <a:rPr lang="en-US" sz="2000" dirty="0"/>
              <a:t> income</a:t>
            </a:r>
          </a:p>
          <a:p>
            <a:pPr lvl="1"/>
            <a:r>
              <a:rPr lang="en-US" sz="1600" dirty="0"/>
              <a:t>≤ 50K: 33,988 (75.2%)</a:t>
            </a:r>
          </a:p>
          <a:p>
            <a:pPr lvl="1"/>
            <a:r>
              <a:rPr lang="en-US" sz="1600" dirty="0"/>
              <a:t>&gt; 50K: 11,206 (24.8%)</a:t>
            </a:r>
          </a:p>
          <a:p>
            <a:endParaRPr lang="en-US" sz="2000" u="sng" dirty="0">
              <a:solidFill>
                <a:srgbClr val="182667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Picture 6" descr="Image result for emory msba logo">
            <a:extLst>
              <a:ext uri="{FF2B5EF4-FFF2-40B4-BE49-F238E27FC236}">
                <a16:creationId xmlns:a16="http://schemas.microsoft.com/office/drawing/2014/main" id="{5DDC2E75-8CDE-4969-B773-9769CAAF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926" y="321189"/>
            <a:ext cx="2715238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9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Understanding &amp;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103837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Modeling: </a:t>
            </a:r>
            <a:r>
              <a:rPr lang="en-US" b="0" dirty="0"/>
              <a:t>Overview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914C6-43AF-45DF-81DA-7D1675AF261C}"/>
              </a:ext>
            </a:extLst>
          </p:cNvPr>
          <p:cNvSpPr txBox="1"/>
          <p:nvPr/>
        </p:nvSpPr>
        <p:spPr>
          <a:xfrm rot="19722342">
            <a:off x="5135476" y="2508530"/>
            <a:ext cx="104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803BC-F04D-4365-A7DA-73D927A35735}"/>
              </a:ext>
            </a:extLst>
          </p:cNvPr>
          <p:cNvSpPr txBox="1"/>
          <p:nvPr/>
        </p:nvSpPr>
        <p:spPr>
          <a:xfrm rot="2326317">
            <a:off x="5025224" y="3727052"/>
            <a:ext cx="12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E042BB-2556-4450-9A81-A90A9BE88666}"/>
              </a:ext>
            </a:extLst>
          </p:cNvPr>
          <p:cNvSpPr txBox="1"/>
          <p:nvPr/>
        </p:nvSpPr>
        <p:spPr>
          <a:xfrm rot="19279766">
            <a:off x="7898444" y="3811376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A9F57B02-63EA-4B7C-BDC5-215AA7C96583}"/>
              </a:ext>
            </a:extLst>
          </p:cNvPr>
          <p:cNvSpPr/>
          <p:nvPr/>
        </p:nvSpPr>
        <p:spPr>
          <a:xfrm>
            <a:off x="930321" y="3052695"/>
            <a:ext cx="1294263" cy="777923"/>
          </a:xfrm>
          <a:prstGeom prst="parallelogram">
            <a:avLst/>
          </a:prstGeom>
          <a:solidFill>
            <a:srgbClr val="182667">
              <a:alpha val="6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886D92A7-FB94-41F4-88C2-7BAB74F337F8}"/>
              </a:ext>
            </a:extLst>
          </p:cNvPr>
          <p:cNvSpPr/>
          <p:nvPr/>
        </p:nvSpPr>
        <p:spPr>
          <a:xfrm>
            <a:off x="3111648" y="2451572"/>
            <a:ext cx="1735695" cy="1980166"/>
          </a:xfrm>
          <a:prstGeom prst="diamond">
            <a:avLst/>
          </a:prstGeom>
          <a:solidFill>
            <a:srgbClr val="595959">
              <a:alpha val="80000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Capital gain</a:t>
            </a:r>
          </a:p>
          <a:p>
            <a:pPr algn="ctr"/>
            <a:r>
              <a:rPr lang="en-US" dirty="0"/>
              <a:t>≥</a:t>
            </a:r>
          </a:p>
          <a:p>
            <a:pPr algn="ctr"/>
            <a:r>
              <a:rPr lang="en-US" dirty="0"/>
              <a:t>99999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673FDAA-D428-4AE7-B678-44E45E63AF74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>
          <a:xfrm flipV="1">
            <a:off x="2127344" y="3441655"/>
            <a:ext cx="9843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331198CE-5E52-4261-B68C-2C0435EF64A7}"/>
              </a:ext>
            </a:extLst>
          </p:cNvPr>
          <p:cNvSpPr/>
          <p:nvPr/>
        </p:nvSpPr>
        <p:spPr>
          <a:xfrm>
            <a:off x="6409794" y="1929670"/>
            <a:ext cx="1580867" cy="914400"/>
          </a:xfrm>
          <a:prstGeom prst="parallelogram">
            <a:avLst/>
          </a:prstGeom>
          <a:solidFill>
            <a:srgbClr val="182667">
              <a:alpha val="60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as &gt;50K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97B6074-ABD5-457B-966C-0DCB72550762}"/>
              </a:ext>
            </a:extLst>
          </p:cNvPr>
          <p:cNvCxnSpPr>
            <a:cxnSpLocks/>
            <a:stCxn id="95" idx="3"/>
            <a:endCxn id="101" idx="5"/>
          </p:cNvCxnSpPr>
          <p:nvPr/>
        </p:nvCxnSpPr>
        <p:spPr>
          <a:xfrm flipV="1">
            <a:off x="4847343" y="2386870"/>
            <a:ext cx="1676751" cy="105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23ED6E7-DE04-4910-9500-83E827479F0F}"/>
              </a:ext>
            </a:extLst>
          </p:cNvPr>
          <p:cNvSpPr/>
          <p:nvPr/>
        </p:nvSpPr>
        <p:spPr>
          <a:xfrm>
            <a:off x="6404108" y="4244453"/>
            <a:ext cx="1592241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197F3A1-B17C-421D-A98B-45635DEB3A7C}"/>
              </a:ext>
            </a:extLst>
          </p:cNvPr>
          <p:cNvCxnSpPr>
            <a:cxnSpLocks/>
            <a:stCxn id="95" idx="3"/>
            <a:endCxn id="106" idx="1"/>
          </p:cNvCxnSpPr>
          <p:nvPr/>
        </p:nvCxnSpPr>
        <p:spPr>
          <a:xfrm>
            <a:off x="4847343" y="3441655"/>
            <a:ext cx="1556765" cy="125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5DB8E9B-2798-418A-87BD-741870B9C776}"/>
              </a:ext>
            </a:extLst>
          </p:cNvPr>
          <p:cNvCxnSpPr>
            <a:cxnSpLocks/>
            <a:stCxn id="101" idx="2"/>
            <a:endCxn id="113" idx="5"/>
          </p:cNvCxnSpPr>
          <p:nvPr/>
        </p:nvCxnSpPr>
        <p:spPr>
          <a:xfrm>
            <a:off x="7876361" y="2386870"/>
            <a:ext cx="1674686" cy="105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8449E8-2B72-4ADA-89FF-45B1CEA509B3}"/>
              </a:ext>
            </a:extLst>
          </p:cNvPr>
          <p:cNvCxnSpPr>
            <a:cxnSpLocks/>
            <a:stCxn id="106" idx="3"/>
            <a:endCxn id="113" idx="5"/>
          </p:cNvCxnSpPr>
          <p:nvPr/>
        </p:nvCxnSpPr>
        <p:spPr>
          <a:xfrm flipV="1">
            <a:off x="7996349" y="3441656"/>
            <a:ext cx="1554698" cy="125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Parallelogram 112">
            <a:extLst>
              <a:ext uri="{FF2B5EF4-FFF2-40B4-BE49-F238E27FC236}">
                <a16:creationId xmlns:a16="http://schemas.microsoft.com/office/drawing/2014/main" id="{31320AA3-9455-4310-AACF-EDBA19B79C8B}"/>
              </a:ext>
            </a:extLst>
          </p:cNvPr>
          <p:cNvSpPr/>
          <p:nvPr/>
        </p:nvSpPr>
        <p:spPr>
          <a:xfrm>
            <a:off x="9412406" y="2887090"/>
            <a:ext cx="1739704" cy="1109131"/>
          </a:xfrm>
          <a:prstGeom prst="parallelogram">
            <a:avLst/>
          </a:prstGeom>
          <a:solidFill>
            <a:srgbClr val="182667">
              <a:alpha val="6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68317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BB48-1964-4487-81E5-D38A91BD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</a:t>
            </a:r>
            <a:r>
              <a:rPr lang="en-US" b="0" dirty="0"/>
              <a:t>Induction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E00A3-54BA-4D66-9808-A865C97F0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3513"/>
            <a:ext cx="2196152" cy="470798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31F7C-F86C-41E1-958F-49BDB764286E}"/>
              </a:ext>
            </a:extLst>
          </p:cNvPr>
          <p:cNvSpPr txBox="1"/>
          <p:nvPr/>
        </p:nvSpPr>
        <p:spPr>
          <a:xfrm>
            <a:off x="3414389" y="3233505"/>
            <a:ext cx="6277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5F85E-33F5-484E-A393-657539AEC687}"/>
              </a:ext>
            </a:extLst>
          </p:cNvPr>
          <p:cNvSpPr txBox="1"/>
          <p:nvPr/>
        </p:nvSpPr>
        <p:spPr>
          <a:xfrm>
            <a:off x="4422222" y="1564335"/>
            <a:ext cx="69967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K-NN (Standardization)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(RFE)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Model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(Only for Logistic Regression)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en-US" u="sng" dirty="0">
                <a:solidFill>
                  <a:srgbClr val="182667"/>
                </a:solidFill>
              </a:rPr>
              <a:t>54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in the data set before 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82667"/>
                </a:solidFill>
              </a:rPr>
              <a:t>Recursive Features Elimination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employed to select </a:t>
            </a:r>
            <a:r>
              <a:rPr lang="en-US" u="sng" dirty="0">
                <a:solidFill>
                  <a:srgbClr val="182667"/>
                </a:solidFill>
              </a:rPr>
              <a:t>27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applied in </a:t>
            </a:r>
            <a:r>
              <a:rPr lang="en-US" u="sng" dirty="0">
                <a:solidFill>
                  <a:srgbClr val="182667"/>
                </a:solidFill>
              </a:rPr>
              <a:t>logistic regression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Tune the hyperparameters.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 folds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Score: </a:t>
            </a:r>
            <a:r>
              <a:rPr lang="en-US" u="sng" dirty="0">
                <a:solidFill>
                  <a:srgbClr val="182667"/>
                </a:solidFill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6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C912-685B-42F8-9051-3909EBAA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</a:t>
            </a:r>
            <a:r>
              <a:rPr lang="en-US" b="0" dirty="0"/>
              <a:t>In-Sample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56A2C-F2FA-496B-874E-755321BF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1401420"/>
            <a:ext cx="4616335" cy="427894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2AFEB9-E5DB-4666-94A4-F3B1060E4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92041"/>
              </p:ext>
            </p:extLst>
          </p:nvPr>
        </p:nvGraphicFramePr>
        <p:xfrm>
          <a:off x="838198" y="1360634"/>
          <a:ext cx="6283038" cy="47270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12910">
                  <a:extLst>
                    <a:ext uri="{9D8B030D-6E8A-4147-A177-3AD203B41FA5}">
                      <a16:colId xmlns:a16="http://schemas.microsoft.com/office/drawing/2014/main" val="3160011816"/>
                    </a:ext>
                  </a:extLst>
                </a:gridCol>
                <a:gridCol w="1549105">
                  <a:extLst>
                    <a:ext uri="{9D8B030D-6E8A-4147-A177-3AD203B41FA5}">
                      <a16:colId xmlns:a16="http://schemas.microsoft.com/office/drawing/2014/main" val="1666412240"/>
                    </a:ext>
                  </a:extLst>
                </a:gridCol>
                <a:gridCol w="2003445">
                  <a:extLst>
                    <a:ext uri="{9D8B030D-6E8A-4147-A177-3AD203B41FA5}">
                      <a16:colId xmlns:a16="http://schemas.microsoft.com/office/drawing/2014/main" val="508857927"/>
                    </a:ext>
                  </a:extLst>
                </a:gridCol>
                <a:gridCol w="1617578">
                  <a:extLst>
                    <a:ext uri="{9D8B030D-6E8A-4147-A177-3AD203B41FA5}">
                      <a16:colId xmlns:a16="http://schemas.microsoft.com/office/drawing/2014/main" val="3141747506"/>
                    </a:ext>
                  </a:extLst>
                </a:gridCol>
              </a:tblGrid>
              <a:tr h="63786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K-NN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6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23061"/>
                  </a:ext>
                </a:extLst>
              </a:tr>
              <a:tr h="12723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K: 21</a:t>
                      </a:r>
                    </a:p>
                    <a:p>
                      <a:pPr algn="ctr"/>
                      <a:r>
                        <a:rPr lang="en-US" sz="1400" dirty="0"/>
                        <a:t>Weights: uniform </a:t>
                      </a:r>
                    </a:p>
                    <a:p>
                      <a:pPr algn="ctr"/>
                      <a:r>
                        <a:rPr lang="en-US" sz="1400" dirty="0"/>
                        <a:t>Leaf Size: 30</a:t>
                      </a:r>
                    </a:p>
                    <a:p>
                      <a:pPr algn="ctr"/>
                      <a:r>
                        <a:rPr lang="en-US" sz="1400" dirty="0"/>
                        <a:t>Metric: Euclidean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/>
                        <a:t>riterion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gini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Max depth: 7</a:t>
                      </a:r>
                    </a:p>
                    <a:p>
                      <a:pPr algn="ctr"/>
                      <a:r>
                        <a:rPr lang="en-US" sz="1400" dirty="0"/>
                        <a:t>Min samples leaf: 3</a:t>
                      </a:r>
                    </a:p>
                    <a:p>
                      <a:pPr algn="ctr"/>
                      <a:r>
                        <a:rPr lang="en-US" sz="1400" dirty="0"/>
                        <a:t>Min samples split: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Regularization: 10</a:t>
                      </a:r>
                    </a:p>
                    <a:p>
                      <a:pPr algn="ctr"/>
                      <a:r>
                        <a:rPr lang="en-US" sz="1400" dirty="0" err="1"/>
                        <a:t>Fit_intercept</a:t>
                      </a:r>
                      <a:r>
                        <a:rPr lang="en-US" sz="1400" dirty="0"/>
                        <a:t> : True</a:t>
                      </a:r>
                    </a:p>
                    <a:p>
                      <a:pPr algn="ctr"/>
                      <a:r>
                        <a:rPr lang="en-US" sz="1400" dirty="0"/>
                        <a:t>Tolerance: 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48584"/>
                  </a:ext>
                </a:extLst>
              </a:tr>
              <a:tr h="389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11398"/>
                  </a:ext>
                </a:extLst>
              </a:tr>
              <a:tr h="4425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+/- 0.003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+/- 0.003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+/- 0.003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03540"/>
                  </a:ext>
                </a:extLst>
              </a:tr>
              <a:tr h="122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u="sng" dirty="0">
                          <a:solidFill>
                            <a:srgbClr val="182667"/>
                          </a:solidFill>
                        </a:rPr>
                        <a:t>Easy to implement and use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Robust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Capture interactions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u="sng" dirty="0">
                          <a:solidFill>
                            <a:srgbClr val="182667"/>
                          </a:solidFill>
                        </a:rPr>
                        <a:t>Easy to understand, implement, and use.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u="sng" dirty="0">
                          <a:solidFill>
                            <a:srgbClr val="182667"/>
                          </a:solidFill>
                        </a:rPr>
                        <a:t>Computationally cheap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u="sng" dirty="0">
                          <a:solidFill>
                            <a:srgbClr val="182667"/>
                          </a:solidFill>
                        </a:rPr>
                        <a:t>Features importance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Easy feature selection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Probability outcome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16426"/>
                  </a:ext>
                </a:extLst>
              </a:tr>
              <a:tr h="5619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Computation inefficiency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Storage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Dimensionality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Instability: sensitive to data change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Complexity</a:t>
                      </a:r>
                      <a:r>
                        <a:rPr lang="en-US" sz="1100" dirty="0"/>
                        <a:t>: easily overfit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Not flexible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Require independent observations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0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Understanding &amp;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11465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4AA-334C-4345-AE7E-7759462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b="0" dirty="0"/>
              <a:t>Learning Curve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4DEE1D-24DD-4354-8192-72E34BC4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4" y="1353660"/>
            <a:ext cx="3637861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A4333-794A-482B-800E-609B9D438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54" y="1353660"/>
            <a:ext cx="3637861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03A34E-6304-4D78-8CB1-BCF6CFBAD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74" y="1353660"/>
            <a:ext cx="3637861" cy="25603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7CBAA0-2C73-438D-8736-758B632B535B}"/>
              </a:ext>
            </a:extLst>
          </p:cNvPr>
          <p:cNvSpPr txBox="1"/>
          <p:nvPr/>
        </p:nvSpPr>
        <p:spPr>
          <a:xfrm>
            <a:off x="963630" y="4016828"/>
            <a:ext cx="3263724" cy="1889879"/>
          </a:xfrm>
          <a:prstGeom prst="roundRect">
            <a:avLst/>
          </a:prstGeom>
          <a:noFill/>
          <a:ln w="12700">
            <a:solidFill>
              <a:srgbClr val="A6A6A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CV score plateaus at 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The movement of Training score shows how the model learns from the nearest neighbors included in data set with increasing number of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C6086-137D-4C79-9FBF-E41A50ACB7C3}"/>
              </a:ext>
            </a:extLst>
          </p:cNvPr>
          <p:cNvSpPr txBox="1"/>
          <p:nvPr/>
        </p:nvSpPr>
        <p:spPr>
          <a:xfrm>
            <a:off x="4526477" y="4016829"/>
            <a:ext cx="3263724" cy="1889879"/>
          </a:xfrm>
          <a:prstGeom prst="roundRect">
            <a:avLst/>
          </a:prstGeom>
          <a:noFill/>
          <a:ln w="12700">
            <a:solidFill>
              <a:srgbClr val="A6A6A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CV &amp; Training scores converge at  </a:t>
            </a:r>
            <a:r>
              <a:rPr lang="en-US" sz="1500" b="1" dirty="0">
                <a:solidFill>
                  <a:srgbClr val="182667"/>
                </a:solidFill>
              </a:rPr>
              <a:t>slightly over 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Model overfits initially (when instances &lt;~4000), but corrects itself as instances are added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8DFBD7-1A09-47B3-8E40-D714B9C51B21}"/>
              </a:ext>
            </a:extLst>
          </p:cNvPr>
          <p:cNvSpPr txBox="1"/>
          <p:nvPr/>
        </p:nvSpPr>
        <p:spPr>
          <a:xfrm>
            <a:off x="8151311" y="4016828"/>
            <a:ext cx="3263724" cy="1889879"/>
          </a:xfrm>
          <a:prstGeom prst="roundRect">
            <a:avLst/>
          </a:prstGeom>
          <a:noFill/>
          <a:ln w="12700">
            <a:solidFill>
              <a:srgbClr val="A6A6A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CV &amp; Training scores converge at .84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Model overfits initially (when instances &lt;~4000) to a lesser extent than tree model, but corrects itself as instances are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4AA-334C-4345-AE7E-7759462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b="0" dirty="0"/>
              <a:t>Fitting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CBAA0-2C73-438D-8736-758B632B535B}"/>
              </a:ext>
            </a:extLst>
          </p:cNvPr>
          <p:cNvSpPr txBox="1"/>
          <p:nvPr/>
        </p:nvSpPr>
        <p:spPr>
          <a:xfrm>
            <a:off x="963630" y="4228634"/>
            <a:ext cx="3263724" cy="1651516"/>
          </a:xfrm>
          <a:prstGeom prst="roundRect">
            <a:avLst/>
          </a:prstGeom>
          <a:noFill/>
          <a:ln w="12700">
            <a:solidFill>
              <a:srgbClr val="A6A6A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Underfitting initially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Stabilizes as K goes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C6086-137D-4C79-9FBF-E41A50ACB7C3}"/>
              </a:ext>
            </a:extLst>
          </p:cNvPr>
          <p:cNvSpPr txBox="1"/>
          <p:nvPr/>
        </p:nvSpPr>
        <p:spPr>
          <a:xfrm>
            <a:off x="4526477" y="4228635"/>
            <a:ext cx="3263724" cy="1651516"/>
          </a:xfrm>
          <a:prstGeom prst="roundRect">
            <a:avLst/>
          </a:prstGeom>
          <a:noFill/>
          <a:ln w="12700">
            <a:solidFill>
              <a:srgbClr val="A6A6A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Accuracy of both Training &amp; CV improve till an extent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Scores start diverging at depth of around 7 like grid search’s output indicating overfitting when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8DFBD7-1A09-47B3-8E40-D714B9C51B21}"/>
              </a:ext>
            </a:extLst>
          </p:cNvPr>
          <p:cNvSpPr txBox="1"/>
          <p:nvPr/>
        </p:nvSpPr>
        <p:spPr>
          <a:xfrm>
            <a:off x="8151311" y="4228634"/>
            <a:ext cx="3263724" cy="1634490"/>
          </a:xfrm>
          <a:prstGeom prst="roundRect">
            <a:avLst/>
          </a:prstGeom>
          <a:noFill/>
          <a:ln w="12700">
            <a:solidFill>
              <a:srgbClr val="A6A6A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 selection done before grid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Half features already dropped before Grid Search. Hence no major divergence in curves after c =1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041B6-4280-4DCB-BB28-A771B482FE08}"/>
              </a:ext>
            </a:extLst>
          </p:cNvPr>
          <p:cNvSpPr txBox="1"/>
          <p:nvPr/>
        </p:nvSpPr>
        <p:spPr>
          <a:xfrm>
            <a:off x="1859557" y="1392652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kNN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C1C68B-20B1-4A59-B060-76A8B4160DB5}"/>
              </a:ext>
            </a:extLst>
          </p:cNvPr>
          <p:cNvSpPr txBox="1"/>
          <p:nvPr/>
        </p:nvSpPr>
        <p:spPr>
          <a:xfrm>
            <a:off x="5415047" y="1392651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096E6-6AC1-4E42-861C-853BF96FD9A7}"/>
              </a:ext>
            </a:extLst>
          </p:cNvPr>
          <p:cNvSpPr txBox="1"/>
          <p:nvPr/>
        </p:nvSpPr>
        <p:spPr>
          <a:xfrm>
            <a:off x="8965510" y="1392650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Logistic Regression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4D1DC0-8E5D-4824-AFB2-529E2E51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85" y="1657286"/>
            <a:ext cx="3678729" cy="24293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A7FF01-5B05-4110-A7D8-7EE27057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6" y="1657286"/>
            <a:ext cx="3678729" cy="2429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9BE08C-139F-4080-BD0D-69B0555BE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88" y="1657286"/>
            <a:ext cx="3678729" cy="24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6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4AA-334C-4345-AE7E-7759462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Confusion Matrix</a:t>
            </a:r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C9C662-9996-4B68-AAF0-CBDB1EAF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8398"/>
            <a:ext cx="3479384" cy="3017520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A491AA-8D84-4D3E-A13D-36044949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63" y="1398398"/>
            <a:ext cx="3479384" cy="3017520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DFE78D-7779-47D6-9650-97D8880B9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126" y="1398398"/>
            <a:ext cx="3479384" cy="30175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DE0820-15F7-446D-83A7-C8D466637A90}"/>
              </a:ext>
            </a:extLst>
          </p:cNvPr>
          <p:cNvSpPr txBox="1"/>
          <p:nvPr/>
        </p:nvSpPr>
        <p:spPr>
          <a:xfrm>
            <a:off x="1644952" y="1325494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kNN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D4FF1-1AE4-478E-A9E4-06C7DC92E149}"/>
              </a:ext>
            </a:extLst>
          </p:cNvPr>
          <p:cNvSpPr txBox="1"/>
          <p:nvPr/>
        </p:nvSpPr>
        <p:spPr>
          <a:xfrm>
            <a:off x="5200442" y="1325493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Decision Tree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7A6EB-61E7-481D-9569-B17DE8DCB524}"/>
              </a:ext>
            </a:extLst>
          </p:cNvPr>
          <p:cNvSpPr txBox="1"/>
          <p:nvPr/>
        </p:nvSpPr>
        <p:spPr>
          <a:xfrm>
            <a:off x="8750905" y="1325492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Logistic Regression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073B9BE-4E8E-4C2A-A64A-3A447645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73480"/>
              </p:ext>
            </p:extLst>
          </p:nvPr>
        </p:nvGraphicFramePr>
        <p:xfrm>
          <a:off x="1164254" y="4991298"/>
          <a:ext cx="2386045" cy="124160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119">
                  <a:extLst>
                    <a:ext uri="{9D8B030D-6E8A-4147-A177-3AD203B41FA5}">
                      <a16:colId xmlns:a16="http://schemas.microsoft.com/office/drawing/2014/main" val="822847786"/>
                    </a:ext>
                  </a:extLst>
                </a:gridCol>
                <a:gridCol w="713792">
                  <a:extLst>
                    <a:ext uri="{9D8B030D-6E8A-4147-A177-3AD203B41FA5}">
                      <a16:colId xmlns:a16="http://schemas.microsoft.com/office/drawing/2014/main" val="136908431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1646342810"/>
                    </a:ext>
                  </a:extLst>
                </a:gridCol>
              </a:tblGrid>
              <a:tr h="327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≤ 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87661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.72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41327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.93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26923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F-Measure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06568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7586413-7EB2-4A3C-B0DF-71E3BD67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32" y="4425248"/>
            <a:ext cx="2537926" cy="528730"/>
          </a:xfrm>
        </p:spPr>
        <p:txBody>
          <a:bodyPr anchor="ctr">
            <a:normAutofit lnSpcReduction="10000"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1400" dirty="0"/>
              <a:t>Out-of-Sample Accuracy: .84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dirty="0"/>
              <a:t>Out-of-Sample F1 Score: .77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7CCA27-66B3-456C-9C6C-A6AEB0A9A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52781"/>
              </p:ext>
            </p:extLst>
          </p:nvPr>
        </p:nvGraphicFramePr>
        <p:xfrm>
          <a:off x="4731659" y="4991298"/>
          <a:ext cx="2386045" cy="124160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119">
                  <a:extLst>
                    <a:ext uri="{9D8B030D-6E8A-4147-A177-3AD203B41FA5}">
                      <a16:colId xmlns:a16="http://schemas.microsoft.com/office/drawing/2014/main" val="822847786"/>
                    </a:ext>
                  </a:extLst>
                </a:gridCol>
                <a:gridCol w="713792">
                  <a:extLst>
                    <a:ext uri="{9D8B030D-6E8A-4147-A177-3AD203B41FA5}">
                      <a16:colId xmlns:a16="http://schemas.microsoft.com/office/drawing/2014/main" val="136908431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1646342810"/>
                    </a:ext>
                  </a:extLst>
                </a:gridCol>
              </a:tblGrid>
              <a:tr h="327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≤ 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87661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41327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26923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F-Measure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06568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34F9B56-5803-442C-98BA-1A7893B55F0D}"/>
              </a:ext>
            </a:extLst>
          </p:cNvPr>
          <p:cNvSpPr txBox="1">
            <a:spLocks/>
          </p:cNvSpPr>
          <p:nvPr/>
        </p:nvSpPr>
        <p:spPr>
          <a:xfrm>
            <a:off x="4698137" y="4425248"/>
            <a:ext cx="2537926" cy="528730"/>
          </a:xfrm>
          <a:prstGeom prst="rect">
            <a:avLst/>
          </a:prstGeom>
          <a:ln>
            <a:solidFill>
              <a:srgbClr val="182667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182667"/>
                </a:solidFill>
              </a:rPr>
              <a:t>Out-of-Sample Accuracy: .85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182667"/>
                </a:solidFill>
              </a:rPr>
              <a:t>Out-of-Sample F1 Score: .78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E640B6-11BF-4A11-AB76-BCD7E9832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01052"/>
              </p:ext>
            </p:extLst>
          </p:nvPr>
        </p:nvGraphicFramePr>
        <p:xfrm>
          <a:off x="8332586" y="4991298"/>
          <a:ext cx="2386045" cy="124160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119">
                  <a:extLst>
                    <a:ext uri="{9D8B030D-6E8A-4147-A177-3AD203B41FA5}">
                      <a16:colId xmlns:a16="http://schemas.microsoft.com/office/drawing/2014/main" val="822847786"/>
                    </a:ext>
                  </a:extLst>
                </a:gridCol>
                <a:gridCol w="713792">
                  <a:extLst>
                    <a:ext uri="{9D8B030D-6E8A-4147-A177-3AD203B41FA5}">
                      <a16:colId xmlns:a16="http://schemas.microsoft.com/office/drawing/2014/main" val="136908431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1646342810"/>
                    </a:ext>
                  </a:extLst>
                </a:gridCol>
              </a:tblGrid>
              <a:tr h="327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≤ 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87661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41327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.93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26923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F-Measure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06568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27E4C35-7B11-4A42-A5AD-729FB918F32F}"/>
              </a:ext>
            </a:extLst>
          </p:cNvPr>
          <p:cNvSpPr txBox="1">
            <a:spLocks/>
          </p:cNvSpPr>
          <p:nvPr/>
        </p:nvSpPr>
        <p:spPr>
          <a:xfrm>
            <a:off x="8299064" y="4425248"/>
            <a:ext cx="2537926" cy="52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dirty="0"/>
              <a:t>Out-of-Sample Accuracy: .83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dirty="0"/>
              <a:t>Out-of-Sample F1 Score: .74</a:t>
            </a:r>
          </a:p>
        </p:txBody>
      </p:sp>
    </p:spTree>
    <p:extLst>
      <p:ext uri="{BB962C8B-B14F-4D97-AF65-F5344CB8AC3E}">
        <p14:creationId xmlns:p14="http://schemas.microsoft.com/office/powerpoint/2010/main" val="363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4AA-334C-4345-AE7E-7759462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4613-5155-41CD-917A-25F485C2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675" y="2367097"/>
            <a:ext cx="5394649" cy="2986416"/>
          </a:xfrm>
        </p:spPr>
        <p:txBody>
          <a:bodyPr>
            <a:normAutofit/>
          </a:bodyPr>
          <a:lstStyle/>
          <a:p>
            <a:r>
              <a:rPr lang="en-US" sz="3200" dirty="0"/>
              <a:t>Best Model: </a:t>
            </a:r>
            <a:r>
              <a:rPr lang="en-US" sz="3200" dirty="0">
                <a:solidFill>
                  <a:srgbClr val="182667"/>
                </a:solidFill>
              </a:rPr>
              <a:t>Decision Tree</a:t>
            </a:r>
          </a:p>
          <a:p>
            <a:endParaRPr lang="en-US" sz="1800" dirty="0">
              <a:solidFill>
                <a:srgbClr val="182667"/>
              </a:solidFill>
            </a:endParaRP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Higher Out-of-Sample Accuracy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Easier for business to comprehend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Computationally cheap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2800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44EF1049-5CE5-4DD6-B4FD-306BBD63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1889" y="3324684"/>
            <a:ext cx="334938" cy="334938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697BC1E-E3F8-432D-9075-FCC16CDD9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1889" y="3869255"/>
            <a:ext cx="334938" cy="334938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9C92BAF-9543-46AD-8F4A-5E13DC76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1889" y="4400304"/>
            <a:ext cx="334938" cy="3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4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54499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4AA-334C-4345-AE7E-7759462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b="0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4613-5155-41CD-917A-25F485C2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88" y="2575248"/>
            <a:ext cx="5170714" cy="3457089"/>
          </a:xfrm>
          <a:ln>
            <a:solidFill>
              <a:srgbClr val="182667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182667"/>
                </a:solidFill>
              </a:rPr>
              <a:t>With Model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Rate of Conversion: 10%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182667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82667"/>
                </a:solidFill>
              </a:rPr>
              <a:t>Expected Value: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82667"/>
                </a:solidFill>
              </a:rPr>
              <a:t> = 985*(.1436)-15*(.1043)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82667"/>
                </a:solidFill>
              </a:rPr>
              <a:t> = $139.88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8CC01C-8AC3-48C2-AB9B-67B058AD2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23627"/>
              </p:ext>
            </p:extLst>
          </p:nvPr>
        </p:nvGraphicFramePr>
        <p:xfrm>
          <a:off x="6295050" y="3546626"/>
          <a:ext cx="20076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10">
                  <a:extLst>
                    <a:ext uri="{9D8B030D-6E8A-4147-A177-3AD203B41FA5}">
                      <a16:colId xmlns:a16="http://schemas.microsoft.com/office/drawing/2014/main" val="37779472"/>
                    </a:ext>
                  </a:extLst>
                </a:gridCol>
                <a:gridCol w="724157">
                  <a:extLst>
                    <a:ext uri="{9D8B030D-6E8A-4147-A177-3AD203B41FA5}">
                      <a16:colId xmlns:a16="http://schemas.microsoft.com/office/drawing/2014/main" val="624002075"/>
                    </a:ext>
                  </a:extLst>
                </a:gridCol>
                <a:gridCol w="721570">
                  <a:extLst>
                    <a:ext uri="{9D8B030D-6E8A-4147-A177-3AD203B41FA5}">
                      <a16:colId xmlns:a16="http://schemas.microsoft.com/office/drawing/2014/main" val="14271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95959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95959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8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513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5AB876-BF86-45F6-B5C9-DA0636C29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97853"/>
              </p:ext>
            </p:extLst>
          </p:nvPr>
        </p:nvGraphicFramePr>
        <p:xfrm>
          <a:off x="9130001" y="3917466"/>
          <a:ext cx="17059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689">
                  <a:extLst>
                    <a:ext uri="{9D8B030D-6E8A-4147-A177-3AD203B41FA5}">
                      <a16:colId xmlns:a16="http://schemas.microsoft.com/office/drawing/2014/main" val="624002075"/>
                    </a:ext>
                  </a:extLst>
                </a:gridCol>
                <a:gridCol w="831259">
                  <a:extLst>
                    <a:ext uri="{9D8B030D-6E8A-4147-A177-3AD203B41FA5}">
                      <a16:colId xmlns:a16="http://schemas.microsoft.com/office/drawing/2014/main" val="14271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.1436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.1043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8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.0449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51359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68427B-88E0-4334-A934-A7FF54E248A1}"/>
              </a:ext>
            </a:extLst>
          </p:cNvPr>
          <p:cNvSpPr txBox="1">
            <a:spLocks/>
          </p:cNvSpPr>
          <p:nvPr/>
        </p:nvSpPr>
        <p:spPr>
          <a:xfrm>
            <a:off x="6867331" y="148741"/>
            <a:ext cx="5069632" cy="159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182667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66CDA3B-C464-41CB-8D91-8B1DCD4DEC00}"/>
              </a:ext>
            </a:extLst>
          </p:cNvPr>
          <p:cNvSpPr txBox="1">
            <a:spLocks/>
          </p:cNvSpPr>
          <p:nvPr/>
        </p:nvSpPr>
        <p:spPr>
          <a:xfrm>
            <a:off x="838200" y="2575248"/>
            <a:ext cx="5170714" cy="34955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182667"/>
                </a:solidFill>
              </a:rPr>
              <a:t>Random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Rate of Conversion: 1%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18266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82667"/>
                </a:solidFill>
              </a:rPr>
              <a:t>Expected Value: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82667"/>
                </a:solidFill>
              </a:rPr>
              <a:t> = 85*(.5)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82667"/>
                </a:solidFill>
              </a:rPr>
              <a:t>= $42.5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595959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C158F3-7A89-4290-8659-B6AC75FDC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71638"/>
              </p:ext>
            </p:extLst>
          </p:nvPr>
        </p:nvGraphicFramePr>
        <p:xfrm>
          <a:off x="926837" y="3556652"/>
          <a:ext cx="20076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10">
                  <a:extLst>
                    <a:ext uri="{9D8B030D-6E8A-4147-A177-3AD203B41FA5}">
                      <a16:colId xmlns:a16="http://schemas.microsoft.com/office/drawing/2014/main" val="37779472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624002075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14271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95959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95959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8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5135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7842C3-D416-4DAE-B2EE-7BAF4D81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16627"/>
              </p:ext>
            </p:extLst>
          </p:nvPr>
        </p:nvGraphicFramePr>
        <p:xfrm>
          <a:off x="3761788" y="3927492"/>
          <a:ext cx="17059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689">
                  <a:extLst>
                    <a:ext uri="{9D8B030D-6E8A-4147-A177-3AD203B41FA5}">
                      <a16:colId xmlns:a16="http://schemas.microsoft.com/office/drawing/2014/main" val="624002075"/>
                    </a:ext>
                  </a:extLst>
                </a:gridCol>
                <a:gridCol w="831259">
                  <a:extLst>
                    <a:ext uri="{9D8B030D-6E8A-4147-A177-3AD203B41FA5}">
                      <a16:colId xmlns:a16="http://schemas.microsoft.com/office/drawing/2014/main" val="14271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8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5135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20E33F-A052-4CD5-B809-DB3A5425AFA2}"/>
              </a:ext>
            </a:extLst>
          </p:cNvPr>
          <p:cNvSpPr/>
          <p:nvPr/>
        </p:nvSpPr>
        <p:spPr>
          <a:xfrm>
            <a:off x="804766" y="14131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Scenario for targeting an individual with income &gt; 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Avg. Cost to Market to a consumer =  $15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Avg. Customer Life Time value = $10,000</a:t>
            </a:r>
          </a:p>
        </p:txBody>
      </p:sp>
    </p:spTree>
    <p:extLst>
      <p:ext uri="{BB962C8B-B14F-4D97-AF65-F5344CB8AC3E}">
        <p14:creationId xmlns:p14="http://schemas.microsoft.com/office/powerpoint/2010/main" val="225511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46490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63D5-7526-423F-8932-E993B8AE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779A-5920-4CCB-92B4-09AA92E4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the model in business processes</a:t>
            </a:r>
          </a:p>
          <a:p>
            <a:pPr lvl="1"/>
            <a:r>
              <a:rPr lang="en-US" dirty="0"/>
              <a:t>Proper </a:t>
            </a:r>
            <a:r>
              <a:rPr lang="en-US" u="sng" dirty="0">
                <a:solidFill>
                  <a:srgbClr val="182667"/>
                </a:solidFill>
              </a:rPr>
              <a:t>communication</a:t>
            </a:r>
            <a:r>
              <a:rPr lang="en-US" dirty="0"/>
              <a:t> with business leaders</a:t>
            </a:r>
          </a:p>
          <a:p>
            <a:pPr lvl="1"/>
            <a:r>
              <a:rPr lang="en-US" u="sng" dirty="0">
                <a:solidFill>
                  <a:srgbClr val="182667"/>
                </a:solidFill>
              </a:rPr>
              <a:t>Integration</a:t>
            </a:r>
            <a:r>
              <a:rPr lang="en-US" dirty="0"/>
              <a:t> of the model into marketing activities, e.g. cold calls</a:t>
            </a:r>
          </a:p>
          <a:p>
            <a:endParaRPr lang="en-US" altLang="zh-CN" dirty="0"/>
          </a:p>
          <a:p>
            <a:r>
              <a:rPr lang="en-US" altLang="zh-CN" dirty="0"/>
              <a:t>Extension of the model</a:t>
            </a:r>
          </a:p>
          <a:p>
            <a:pPr lvl="1"/>
            <a:r>
              <a:rPr lang="en-US" dirty="0"/>
              <a:t>More </a:t>
            </a:r>
            <a:r>
              <a:rPr lang="en-US" u="sng" dirty="0">
                <a:solidFill>
                  <a:srgbClr val="182667"/>
                </a:solidFill>
              </a:rPr>
              <a:t>granular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target variables</a:t>
            </a:r>
          </a:p>
          <a:p>
            <a:pPr lvl="1"/>
            <a:r>
              <a:rPr lang="en-US" dirty="0"/>
              <a:t>Inclusion of more </a:t>
            </a:r>
            <a:r>
              <a:rPr lang="en-US" u="sng" dirty="0">
                <a:solidFill>
                  <a:srgbClr val="182667"/>
                </a:solidFill>
              </a:rPr>
              <a:t>attributes</a:t>
            </a:r>
            <a:r>
              <a:rPr lang="en-US" dirty="0"/>
              <a:t> in the dataset</a:t>
            </a:r>
          </a:p>
          <a:p>
            <a:pPr lvl="1"/>
            <a:r>
              <a:rPr lang="en-US" dirty="0"/>
              <a:t>Use of </a:t>
            </a:r>
            <a:r>
              <a:rPr lang="en-US" u="sng" dirty="0">
                <a:solidFill>
                  <a:srgbClr val="182667"/>
                </a:solidFill>
              </a:rPr>
              <a:t>probability</a:t>
            </a:r>
            <a:r>
              <a:rPr lang="en-US" dirty="0"/>
              <a:t> ranking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63D5-7526-423F-8932-E993B8AE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Risks and Opportunities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E49D3B-DDBF-4E10-8B59-F182E9CBC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93309"/>
              </p:ext>
            </p:extLst>
          </p:nvPr>
        </p:nvGraphicFramePr>
        <p:xfrm>
          <a:off x="1899920" y="1644226"/>
          <a:ext cx="8128000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11481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20365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Possible risks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Mitigation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goodness depends on the </a:t>
                      </a:r>
                      <a:r>
                        <a:rPr lang="en-US" b="0" u="sng" dirty="0">
                          <a:solidFill>
                            <a:srgbClr val="182667"/>
                          </a:solidFill>
                        </a:rPr>
                        <a:t>parameter range</a:t>
                      </a:r>
                      <a:r>
                        <a:rPr lang="en-US" b="0" u="none" dirty="0">
                          <a:solidFill>
                            <a:srgbClr val="182667"/>
                          </a:solidFill>
                        </a:rPr>
                        <a:t> </a:t>
                      </a:r>
                      <a:r>
                        <a:rPr lang="en-US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Widen the parameter range used in the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Trade-off between computational efficiency and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575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sng" dirty="0">
                          <a:solidFill>
                            <a:srgbClr val="182667"/>
                          </a:solidFill>
                        </a:rPr>
                        <a:t>Disproportionate</a:t>
                      </a:r>
                      <a:r>
                        <a:rPr lang="en-US" dirty="0"/>
                        <a:t> cost and benefits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Detailed cost benefit matrix based on business understanding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Monitoring of other performance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Constant updates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43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8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15E-F627-4352-9A24-0E9229EE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CCD9-716D-4BE8-96B4-B7716B45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concerns</a:t>
            </a:r>
          </a:p>
          <a:p>
            <a:pPr lvl="1"/>
            <a:r>
              <a:rPr lang="en-US" dirty="0"/>
              <a:t>Use of </a:t>
            </a:r>
            <a:r>
              <a:rPr lang="en-US" u="sng" dirty="0">
                <a:solidFill>
                  <a:srgbClr val="182667"/>
                </a:solidFill>
              </a:rPr>
              <a:t>sensitive</a:t>
            </a:r>
            <a:r>
              <a:rPr lang="en-US" dirty="0"/>
              <a:t> demographic data </a:t>
            </a:r>
          </a:p>
          <a:p>
            <a:pPr lvl="2"/>
            <a:r>
              <a:rPr lang="en-US" dirty="0"/>
              <a:t>E.g. sex, race</a:t>
            </a:r>
          </a:p>
          <a:p>
            <a:pPr lvl="1"/>
            <a:r>
              <a:rPr lang="en-US" dirty="0"/>
              <a:t>Acquisition of demographic data and </a:t>
            </a:r>
            <a:r>
              <a:rPr lang="en-US" u="sng" dirty="0">
                <a:solidFill>
                  <a:srgbClr val="182667"/>
                </a:solidFill>
              </a:rPr>
              <a:t>privacy</a:t>
            </a:r>
            <a:r>
              <a:rPr lang="en-US" dirty="0"/>
              <a:t> issue</a:t>
            </a:r>
            <a:endParaRPr lang="en-SG" dirty="0"/>
          </a:p>
          <a:p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192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DD69-BE45-440A-913C-AD8372E8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910C-B4B5-4854-B6FA-203DA0E8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/>
              <a:t>Any volunteers?</a:t>
            </a:r>
          </a:p>
        </p:txBody>
      </p:sp>
    </p:spTree>
    <p:extLst>
      <p:ext uri="{BB962C8B-B14F-4D97-AF65-F5344CB8AC3E}">
        <p14:creationId xmlns:p14="http://schemas.microsoft.com/office/powerpoint/2010/main" val="217857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10B9-6102-4017-9DB6-48864EFB6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E23F-F081-4080-9B57-DDAB29B42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8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10B9-6102-4017-9DB6-48864EFB6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34750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C5FB-CA17-40C7-A104-EA3A8938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3028C-7781-49D5-9534-779E27681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16694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F8E6-11DF-429D-A007-4DD9B8D3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494A29-BED3-4F56-86BB-6C9241102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2161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A7F5-BE28-4EEE-8197-B17F1C3F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Understanding the Need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8E7F6B-09DC-479B-A8C2-5A8722FBE44B}"/>
              </a:ext>
            </a:extLst>
          </p:cNvPr>
          <p:cNvGrpSpPr/>
          <p:nvPr/>
        </p:nvGrpSpPr>
        <p:grpSpPr>
          <a:xfrm>
            <a:off x="889956" y="1648181"/>
            <a:ext cx="3617627" cy="1731346"/>
            <a:chOff x="1743550" y="1782091"/>
            <a:chExt cx="4023560" cy="18731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21A8A6A-A0CC-4684-8228-2D8CA54A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770" y="2732439"/>
              <a:ext cx="922780" cy="9227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3546C5-04D6-434A-AA9A-D99F8185A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50" y="1782091"/>
              <a:ext cx="1857489" cy="186370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30E2AA4-C890-4E83-84B6-BB2349906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550" y="2723012"/>
              <a:ext cx="922780" cy="92278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8E588A-57CD-48AA-8DC3-A21F18B5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330" y="2732439"/>
              <a:ext cx="922780" cy="92278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F2ECDB6-2B6B-422D-B462-5230504B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5" y="4052481"/>
            <a:ext cx="1857489" cy="18637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71BD71-5384-4F2B-8C20-A7D8662C62F1}"/>
              </a:ext>
            </a:extLst>
          </p:cNvPr>
          <p:cNvSpPr txBox="1"/>
          <p:nvPr/>
        </p:nvSpPr>
        <p:spPr>
          <a:xfrm>
            <a:off x="5203902" y="1920740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Investment products with high return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banking and asset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3E443A-C7E8-40ED-9D31-5486C870F94F}"/>
              </a:ext>
            </a:extLst>
          </p:cNvPr>
          <p:cNvSpPr txBox="1"/>
          <p:nvPr/>
        </p:nvSpPr>
        <p:spPr>
          <a:xfrm>
            <a:off x="5223545" y="4331099"/>
            <a:ext cx="6172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to low interest financing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Insurance products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148D83-CC80-4577-9774-22079BB53E4C}"/>
              </a:ext>
            </a:extLst>
          </p:cNvPr>
          <p:cNvCxnSpPr/>
          <p:nvPr/>
        </p:nvCxnSpPr>
        <p:spPr>
          <a:xfrm>
            <a:off x="751840" y="3718560"/>
            <a:ext cx="10607040" cy="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0D6B89E-E24B-48B2-B7E8-BEC0801C0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38" y="5052458"/>
            <a:ext cx="829682" cy="8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A929-D4D3-40E1-B939-C093A79E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Number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004D7B-E3BF-4FF0-956A-BFDEA89FF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312307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6138-49E6-4F04-A93E-9667B317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82"/>
            <a:ext cx="10515600" cy="834920"/>
          </a:xfrm>
        </p:spPr>
        <p:txBody>
          <a:bodyPr/>
          <a:lstStyle/>
          <a:p>
            <a:r>
              <a:rPr lang="en-US"/>
              <a:t>Hours Per Week Distribution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BE54EF-4B89-49C7-BE53-F872EA24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2947677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04F-0133-4FA5-9973-BB51D048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Gain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164C4-C29A-4E42-92B0-0D555D6C9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3190340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363B-78C4-4D67-A2C3-FA1A134B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Loss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20FC5-584F-4818-BD46-CADBC9D7B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3414239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B2DB-DE2C-4D78-A047-F8602B6B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Class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9214F-4AD0-4378-87ED-B11C8DE51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46749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387B-D3E6-4000-8CA7-E278699D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Marital Status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C4B83-CA8F-489D-B2DC-E1D5D0C07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3687459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242F-ADB4-4529-BF91-F3C928CA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D1F43-0951-4552-8D5A-89DD9F0AA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2155584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F38C-0279-42B8-993B-DF0065EB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24A51-20E6-497F-8265-07C1AF44D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389718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BC10-BD2F-4D79-A135-8242D997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4F987-7CC9-4F5D-BCB8-E7375F46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2942735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E897-B95F-4F59-8970-AB30159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296E3-7016-4CFB-9999-DBB2913E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331887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AC80-B129-456B-83F2-7ABAE528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from Segmentation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932E-B48D-484A-8ED6-BE17B37F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 Product Portfolio &amp; Services</a:t>
            </a:r>
          </a:p>
          <a:p>
            <a:endParaRPr lang="en-US" dirty="0"/>
          </a:p>
          <a:p>
            <a:pPr lvl="1"/>
            <a:r>
              <a:rPr lang="en-SG" u="sng" dirty="0">
                <a:solidFill>
                  <a:srgbClr val="182667"/>
                </a:solidFill>
              </a:rPr>
              <a:t>Tailored</a:t>
            </a:r>
            <a:r>
              <a:rPr lang="en-SG" u="sng" dirty="0"/>
              <a:t> </a:t>
            </a:r>
            <a:r>
              <a:rPr lang="en-SG" u="sng" dirty="0">
                <a:solidFill>
                  <a:srgbClr val="182667"/>
                </a:solidFill>
              </a:rPr>
              <a:t>products</a:t>
            </a:r>
            <a:r>
              <a:rPr lang="en-SG" b="1" dirty="0"/>
              <a:t> </a:t>
            </a:r>
            <a:r>
              <a:rPr lang="en-SG" dirty="0"/>
              <a:t>to suite the demand of different segments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Increased </a:t>
            </a:r>
            <a:r>
              <a:rPr lang="en-SG" u="sng" dirty="0">
                <a:solidFill>
                  <a:srgbClr val="182667"/>
                </a:solidFill>
              </a:rPr>
              <a:t>attractiveness</a:t>
            </a:r>
            <a:r>
              <a:rPr lang="en-SG" dirty="0"/>
              <a:t> to potential customers</a:t>
            </a:r>
          </a:p>
          <a:p>
            <a:pPr lvl="1"/>
            <a:endParaRPr lang="en-SG" dirty="0"/>
          </a:p>
          <a:p>
            <a:r>
              <a:rPr lang="en-SG" dirty="0"/>
              <a:t>Improve Marketing Efficiency</a:t>
            </a:r>
          </a:p>
          <a:p>
            <a:endParaRPr lang="en-SG" dirty="0"/>
          </a:p>
          <a:p>
            <a:pPr lvl="1"/>
            <a:r>
              <a:rPr lang="en-US" dirty="0"/>
              <a:t>Improve </a:t>
            </a:r>
            <a:r>
              <a:rPr lang="en-US" u="sng" dirty="0">
                <a:solidFill>
                  <a:srgbClr val="182667"/>
                </a:solidFill>
              </a:rPr>
              <a:t>penetration</a:t>
            </a:r>
            <a:r>
              <a:rPr lang="en-US" dirty="0"/>
              <a:t> rate of marketing materials</a:t>
            </a:r>
          </a:p>
          <a:p>
            <a:pPr lvl="1"/>
            <a:endParaRPr lang="en-US" dirty="0"/>
          </a:p>
          <a:p>
            <a:pPr lvl="1"/>
            <a:r>
              <a:rPr lang="en-US" u="sng" dirty="0">
                <a:solidFill>
                  <a:srgbClr val="182667"/>
                </a:solidFill>
              </a:rPr>
              <a:t>Optimize</a:t>
            </a:r>
            <a:r>
              <a:rPr lang="en-US" dirty="0"/>
              <a:t> marketing spending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8226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6664-1B0B-4D83-898D-348B64EB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5D8E5-7307-426D-B431-C902073FA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7" y="1433513"/>
            <a:ext cx="10182605" cy="4743450"/>
          </a:xfrm>
        </p:spPr>
      </p:pic>
    </p:spTree>
    <p:extLst>
      <p:ext uri="{BB962C8B-B14F-4D97-AF65-F5344CB8AC3E}">
        <p14:creationId xmlns:p14="http://schemas.microsoft.com/office/powerpoint/2010/main" val="2035193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1972-F727-4B70-87E5-756F46A2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D9E-D12D-4A2C-99FC-21EA2B91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3329247" cy="4743331"/>
          </a:xfrm>
        </p:spPr>
        <p:txBody>
          <a:bodyPr>
            <a:normAutofit/>
          </a:bodyPr>
          <a:lstStyle/>
          <a:p>
            <a:r>
              <a:rPr lang="en-US" dirty="0"/>
              <a:t>Tree</a:t>
            </a:r>
          </a:p>
          <a:p>
            <a:pPr lvl="1"/>
            <a:r>
              <a:rPr lang="en-US" dirty="0"/>
              <a:t>Maximum depth: [1, 2, 3, 4, 5, 6, 7, None] </a:t>
            </a:r>
          </a:p>
          <a:p>
            <a:pPr lvl="1"/>
            <a:r>
              <a:rPr lang="en-US" dirty="0"/>
              <a:t>Criterion: ['</a:t>
            </a:r>
            <a:r>
              <a:rPr lang="en-US" dirty="0" err="1"/>
              <a:t>gini</a:t>
            </a:r>
            <a:r>
              <a:rPr lang="en-US" dirty="0"/>
              <a:t>','entropy’]</a:t>
            </a:r>
          </a:p>
          <a:p>
            <a:pPr lvl="1"/>
            <a:r>
              <a:rPr lang="en-US" dirty="0"/>
              <a:t>Minimum samples leaf: [1,2,3,4,5]</a:t>
            </a:r>
          </a:p>
          <a:p>
            <a:pPr lvl="1"/>
            <a:r>
              <a:rPr lang="en-US" dirty="0"/>
              <a:t>Minimum samples split: [2,3,4,5]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F9301-F9AB-4C3D-A6A5-CBDE97FF9C08}"/>
              </a:ext>
            </a:extLst>
          </p:cNvPr>
          <p:cNvSpPr txBox="1">
            <a:spLocks/>
          </p:cNvSpPr>
          <p:nvPr/>
        </p:nvSpPr>
        <p:spPr>
          <a:xfrm>
            <a:off x="4695308" y="1433631"/>
            <a:ext cx="3329247" cy="474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C: [0.00001,0.0001,0.001,0.1, 1, 10, 100, 1000]</a:t>
            </a:r>
          </a:p>
          <a:p>
            <a:pPr lvl="1"/>
            <a:r>
              <a:rPr lang="en-US" dirty="0" err="1"/>
              <a:t>tol</a:t>
            </a:r>
            <a:r>
              <a:rPr lang="en-US" dirty="0"/>
              <a:t>: [0.1,0.01,0.001,0.0001,0.00001]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: [</a:t>
            </a:r>
            <a:r>
              <a:rPr lang="en-US" dirty="0" err="1"/>
              <a:t>True,False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penalty: ['l1','l2']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AFED64-674A-43B0-A4FA-0324A21D0FDA}"/>
              </a:ext>
            </a:extLst>
          </p:cNvPr>
          <p:cNvSpPr txBox="1">
            <a:spLocks/>
          </p:cNvSpPr>
          <p:nvPr/>
        </p:nvSpPr>
        <p:spPr>
          <a:xfrm>
            <a:off x="8219904" y="1433631"/>
            <a:ext cx="3329247" cy="474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K-NN</a:t>
            </a:r>
          </a:p>
          <a:p>
            <a:pPr lvl="1"/>
            <a:r>
              <a:rPr lang="en-US" dirty="0" err="1"/>
              <a:t>n_neighbors</a:t>
            </a:r>
            <a:r>
              <a:rPr lang="en-US" dirty="0"/>
              <a:t>: [1,3,5,7,9,11,13,15,17,19,21], </a:t>
            </a:r>
          </a:p>
          <a:p>
            <a:pPr lvl="1"/>
            <a:r>
              <a:rPr lang="en-US" dirty="0"/>
              <a:t>weights: ['</a:t>
            </a:r>
            <a:r>
              <a:rPr lang="en-US" dirty="0" err="1"/>
              <a:t>uniform','distance</a:t>
            </a:r>
            <a:r>
              <a:rPr lang="en-US" dirty="0"/>
              <a:t>']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7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4AA-334C-4345-AE7E-7759462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: Naïve Vs. Decision tree</a:t>
            </a:r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C9C662-9996-4B68-AAF0-CBDB1EAFE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4"/>
          <a:stretch/>
        </p:blipFill>
        <p:spPr>
          <a:xfrm>
            <a:off x="2310539" y="1447591"/>
            <a:ext cx="2919068" cy="3017520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A491AA-8D84-4D3E-A13D-36044949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02" y="1381107"/>
            <a:ext cx="3479384" cy="30175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DE0820-15F7-446D-83A7-C8D466637A90}"/>
              </a:ext>
            </a:extLst>
          </p:cNvPr>
          <p:cNvSpPr txBox="1"/>
          <p:nvPr/>
        </p:nvSpPr>
        <p:spPr>
          <a:xfrm>
            <a:off x="3122318" y="1379454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Naïve Rule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D4FF1-1AE4-478E-A9E4-06C7DC92E149}"/>
              </a:ext>
            </a:extLst>
          </p:cNvPr>
          <p:cNvSpPr txBox="1"/>
          <p:nvPr/>
        </p:nvSpPr>
        <p:spPr>
          <a:xfrm>
            <a:off x="6672781" y="1308202"/>
            <a:ext cx="15094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Decision Tree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073B9BE-4E8E-4C2A-A64A-3A447645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07763"/>
              </p:ext>
            </p:extLst>
          </p:nvPr>
        </p:nvGraphicFramePr>
        <p:xfrm>
          <a:off x="2636593" y="4974007"/>
          <a:ext cx="2386045" cy="124160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119">
                  <a:extLst>
                    <a:ext uri="{9D8B030D-6E8A-4147-A177-3AD203B41FA5}">
                      <a16:colId xmlns:a16="http://schemas.microsoft.com/office/drawing/2014/main" val="822847786"/>
                    </a:ext>
                  </a:extLst>
                </a:gridCol>
                <a:gridCol w="713792">
                  <a:extLst>
                    <a:ext uri="{9D8B030D-6E8A-4147-A177-3AD203B41FA5}">
                      <a16:colId xmlns:a16="http://schemas.microsoft.com/office/drawing/2014/main" val="136908431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1646342810"/>
                    </a:ext>
                  </a:extLst>
                </a:gridCol>
              </a:tblGrid>
              <a:tr h="327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≤ 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87661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41327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26923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F-Measure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06568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7586413-7EB2-4A3C-B0DF-71E3BD67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071" y="4407957"/>
            <a:ext cx="2537926" cy="528730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1400" dirty="0"/>
              <a:t>Out-of-Sample Accuracy: .75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7CCA27-66B3-456C-9C6C-A6AEB0A9A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7496"/>
              </p:ext>
            </p:extLst>
          </p:nvPr>
        </p:nvGraphicFramePr>
        <p:xfrm>
          <a:off x="6203998" y="4974007"/>
          <a:ext cx="2386045" cy="124160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119">
                  <a:extLst>
                    <a:ext uri="{9D8B030D-6E8A-4147-A177-3AD203B41FA5}">
                      <a16:colId xmlns:a16="http://schemas.microsoft.com/office/drawing/2014/main" val="822847786"/>
                    </a:ext>
                  </a:extLst>
                </a:gridCol>
                <a:gridCol w="713792">
                  <a:extLst>
                    <a:ext uri="{9D8B030D-6E8A-4147-A177-3AD203B41FA5}">
                      <a16:colId xmlns:a16="http://schemas.microsoft.com/office/drawing/2014/main" val="136908431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1646342810"/>
                    </a:ext>
                  </a:extLst>
                </a:gridCol>
              </a:tblGrid>
              <a:tr h="327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≤ 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&gt;$50K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87661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41327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26923"/>
                  </a:ext>
                </a:extLst>
              </a:tr>
              <a:tr h="287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F-Measure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06568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34F9B56-5803-442C-98BA-1A7893B55F0D}"/>
              </a:ext>
            </a:extLst>
          </p:cNvPr>
          <p:cNvSpPr txBox="1">
            <a:spLocks/>
          </p:cNvSpPr>
          <p:nvPr/>
        </p:nvSpPr>
        <p:spPr>
          <a:xfrm>
            <a:off x="6170476" y="4407957"/>
            <a:ext cx="2537926" cy="528730"/>
          </a:xfrm>
          <a:prstGeom prst="rect">
            <a:avLst/>
          </a:prstGeom>
          <a:ln>
            <a:solidFill>
              <a:srgbClr val="18266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182667"/>
                </a:solidFill>
              </a:rPr>
              <a:t>Out-of-Sample Accuracy: .85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CEBF72-8963-45F7-9052-6C0DC100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82266"/>
              </p:ext>
            </p:extLst>
          </p:nvPr>
        </p:nvGraphicFramePr>
        <p:xfrm>
          <a:off x="2687628" y="1682789"/>
          <a:ext cx="2379852" cy="2395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926">
                  <a:extLst>
                    <a:ext uri="{9D8B030D-6E8A-4147-A177-3AD203B41FA5}">
                      <a16:colId xmlns:a16="http://schemas.microsoft.com/office/drawing/2014/main" val="3996686939"/>
                    </a:ext>
                  </a:extLst>
                </a:gridCol>
                <a:gridCol w="1189926">
                  <a:extLst>
                    <a:ext uri="{9D8B030D-6E8A-4147-A177-3AD203B41FA5}">
                      <a16:colId xmlns:a16="http://schemas.microsoft.com/office/drawing/2014/main" val="2998373239"/>
                    </a:ext>
                  </a:extLst>
                </a:gridCol>
              </a:tblGrid>
              <a:tr h="1197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6798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30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39652"/>
                  </a:ext>
                </a:extLst>
              </a:tr>
              <a:tr h="1197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69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3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fontAlgn="base">
              <a:buNone/>
            </a:pPr>
            <a:endParaRPr lang="en-US" dirty="0"/>
          </a:p>
          <a:p>
            <a:pPr marL="0" lvl="0" indent="0" algn="ctr" fontAlgn="base">
              <a:buNone/>
            </a:pPr>
            <a:endParaRPr lang="en-US" dirty="0"/>
          </a:p>
          <a:p>
            <a:pPr marL="0" lvl="0" indent="0" algn="ctr" fontAlgn="base">
              <a:buNone/>
            </a:pPr>
            <a:r>
              <a:rPr lang="en-US" dirty="0"/>
              <a:t>To differentiate individuals that earn </a:t>
            </a:r>
            <a:r>
              <a:rPr lang="en-US" u="sng" dirty="0">
                <a:solidFill>
                  <a:srgbClr val="182667"/>
                </a:solidFill>
              </a:rPr>
              <a:t>more than</a:t>
            </a:r>
            <a:r>
              <a:rPr lang="en-US" dirty="0"/>
              <a:t> or </a:t>
            </a:r>
            <a:r>
              <a:rPr lang="en-US" u="sng" dirty="0">
                <a:solidFill>
                  <a:srgbClr val="182667"/>
                </a:solidFill>
              </a:rPr>
              <a:t>less than</a:t>
            </a:r>
            <a:r>
              <a:rPr lang="en-US" dirty="0"/>
              <a:t> the </a:t>
            </a:r>
            <a:r>
              <a:rPr lang="en-US" u="sng" dirty="0">
                <a:solidFill>
                  <a:srgbClr val="182667"/>
                </a:solidFill>
              </a:rPr>
              <a:t>average</a:t>
            </a:r>
            <a:r>
              <a:rPr lang="en-US" dirty="0"/>
              <a:t> based on </a:t>
            </a:r>
            <a:r>
              <a:rPr lang="en-US" u="sng" dirty="0">
                <a:solidFill>
                  <a:srgbClr val="182667"/>
                </a:solidFill>
              </a:rPr>
              <a:t>annual per-capita income of USA</a:t>
            </a:r>
            <a:r>
              <a:rPr lang="en-US" dirty="0"/>
              <a:t> (~$50,000 Per Annum) using demographic attributes, so that a financial institution can differentiate their marketing efforts to suit the </a:t>
            </a:r>
            <a:r>
              <a:rPr lang="en-US"/>
              <a:t>needs of </a:t>
            </a:r>
            <a:r>
              <a:rPr lang="en-US" dirty="0"/>
              <a:t>different 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384288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6A6A6"/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II. Data Understanding &amp;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134257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4169229" cy="4743331"/>
          </a:xfrm>
        </p:spPr>
        <p:txBody>
          <a:bodyPr>
            <a:normAutofit lnSpcReduction="10000"/>
          </a:bodyPr>
          <a:lstStyle/>
          <a:p>
            <a:endParaRPr lang="en-US" sz="1600" u="sng" dirty="0"/>
          </a:p>
          <a:p>
            <a:r>
              <a:rPr lang="en-US" sz="2000" u="sng" dirty="0">
                <a:solidFill>
                  <a:srgbClr val="182667"/>
                </a:solidFill>
              </a:rPr>
              <a:t>Data Description</a:t>
            </a:r>
            <a:r>
              <a:rPr lang="en-US" sz="2000" dirty="0"/>
              <a:t>: Describes individuals’ personal background, working history, capital market performance and income</a:t>
            </a:r>
          </a:p>
          <a:p>
            <a:endParaRPr lang="en-US" sz="1600" dirty="0"/>
          </a:p>
          <a:p>
            <a:r>
              <a:rPr lang="en-US" sz="2000" u="sng" dirty="0">
                <a:solidFill>
                  <a:srgbClr val="182667"/>
                </a:solidFill>
              </a:rPr>
              <a:t>Dimensions</a:t>
            </a:r>
            <a:r>
              <a:rPr lang="en-US" sz="2000" dirty="0"/>
              <a:t>: 48842 Rows, 15 Columns</a:t>
            </a:r>
          </a:p>
          <a:p>
            <a:endParaRPr lang="en-US" sz="1600" u="sng" dirty="0"/>
          </a:p>
          <a:p>
            <a:r>
              <a:rPr lang="en-US" sz="2000" u="sng" dirty="0">
                <a:solidFill>
                  <a:srgbClr val="182667"/>
                </a:solidFill>
              </a:rPr>
              <a:t>Target Variable</a:t>
            </a:r>
            <a:r>
              <a:rPr lang="en-US" sz="2000" dirty="0">
                <a:solidFill>
                  <a:srgbClr val="182667"/>
                </a:solidFill>
              </a:rPr>
              <a:t>:</a:t>
            </a:r>
            <a:r>
              <a:rPr lang="en-US" sz="2000" dirty="0"/>
              <a:t> income</a:t>
            </a:r>
          </a:p>
          <a:p>
            <a:pPr lvl="1"/>
            <a:r>
              <a:rPr lang="en-US" sz="1600" dirty="0"/>
              <a:t>≤ 50K: 37,155 (76.0%)</a:t>
            </a:r>
          </a:p>
          <a:p>
            <a:pPr lvl="1"/>
            <a:r>
              <a:rPr lang="en-US" sz="1600" dirty="0"/>
              <a:t>&gt; 50K: 11,687 (24.0%)</a:t>
            </a:r>
          </a:p>
          <a:p>
            <a:pPr lvl="1"/>
            <a:endParaRPr lang="en-US" sz="1600" dirty="0"/>
          </a:p>
          <a:p>
            <a:r>
              <a:rPr lang="en-US" sz="2000" u="sng" dirty="0">
                <a:solidFill>
                  <a:srgbClr val="182667"/>
                </a:solidFill>
              </a:rPr>
              <a:t>Object</a:t>
            </a:r>
            <a:r>
              <a:rPr lang="en-US" sz="2000" dirty="0">
                <a:solidFill>
                  <a:srgbClr val="182667"/>
                </a:solidFill>
              </a:rPr>
              <a:t>:</a:t>
            </a:r>
            <a:r>
              <a:rPr lang="en-US" sz="2000" dirty="0"/>
              <a:t> Predict whether individual’s income exceeds $50K/</a:t>
            </a:r>
            <a:r>
              <a:rPr lang="en-US" sz="2000" dirty="0" err="1"/>
              <a:t>Yr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50EE9-1ABC-40E9-B445-0CF08862EC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59826" y="1431903"/>
          <a:ext cx="6162565" cy="46586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5914">
                  <a:extLst>
                    <a:ext uri="{9D8B030D-6E8A-4147-A177-3AD203B41FA5}">
                      <a16:colId xmlns:a16="http://schemas.microsoft.com/office/drawing/2014/main" val="2574383395"/>
                    </a:ext>
                  </a:extLst>
                </a:gridCol>
                <a:gridCol w="1236392">
                  <a:extLst>
                    <a:ext uri="{9D8B030D-6E8A-4147-A177-3AD203B41FA5}">
                      <a16:colId xmlns:a16="http://schemas.microsoft.com/office/drawing/2014/main" val="244048574"/>
                    </a:ext>
                  </a:extLst>
                </a:gridCol>
                <a:gridCol w="1127537">
                  <a:extLst>
                    <a:ext uri="{9D8B030D-6E8A-4147-A177-3AD203B41FA5}">
                      <a16:colId xmlns:a16="http://schemas.microsoft.com/office/drawing/2014/main" val="3581037645"/>
                    </a:ext>
                  </a:extLst>
                </a:gridCol>
                <a:gridCol w="3172722">
                  <a:extLst>
                    <a:ext uri="{9D8B030D-6E8A-4147-A177-3AD203B41FA5}">
                      <a16:colId xmlns:a16="http://schemas.microsoft.com/office/drawing/2014/main" val="2559821807"/>
                    </a:ext>
                  </a:extLst>
                </a:gridCol>
              </a:tblGrid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Sl. No.</a:t>
                      </a:r>
                    </a:p>
                  </a:txBody>
                  <a:tcPr anchor="ctr"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</a:t>
                      </a:r>
                    </a:p>
                  </a:txBody>
                  <a:tcPr anchor="ctr"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Type</a:t>
                      </a:r>
                    </a:p>
                  </a:txBody>
                  <a:tcPr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>
                    <a:solidFill>
                      <a:srgbClr val="1826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20063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 of the individual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57937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workclass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employer (public, private etc.)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68100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fnlwgt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No. of individuals the census represents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11477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 level of education of individual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31260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rducation</a:t>
                      </a:r>
                      <a:r>
                        <a:rPr lang="en-US" sz="1200" dirty="0"/>
                        <a:t>-num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No. of years of education of the individual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09565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marital-status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Marital status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05148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occupation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employment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97151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 Status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47309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14057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723828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capital-gain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Capital gains of individual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59084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capital-loss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Capital Loss of Individual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375282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hours-per-week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No. of working hours per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13245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native-country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 of origin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33000"/>
                  </a:ext>
                </a:extLst>
              </a:tr>
              <a:tr h="2911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Income Bracket (&gt; 50 K or ≤ 50K per annum)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432783"/>
                  </a:ext>
                </a:extLst>
              </a:tr>
            </a:tbl>
          </a:graphicData>
        </a:graphic>
      </p:graphicFrame>
      <p:pic>
        <p:nvPicPr>
          <p:cNvPr id="5" name="Picture 4" descr="Image result for emory msba logo">
            <a:extLst>
              <a:ext uri="{FF2B5EF4-FFF2-40B4-BE49-F238E27FC236}">
                <a16:creationId xmlns:a16="http://schemas.microsoft.com/office/drawing/2014/main" id="{28A15ED4-AFFA-4702-B936-3B6EA6B7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926" y="321189"/>
            <a:ext cx="2715238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6B279D-F52F-4ED7-901F-42F5DA9E3895}"/>
              </a:ext>
            </a:extLst>
          </p:cNvPr>
          <p:cNvSpPr txBox="1"/>
          <p:nvPr/>
        </p:nvSpPr>
        <p:spPr>
          <a:xfrm>
            <a:off x="838200" y="639482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*Source: UCI Machine Learning Repository website: </a:t>
            </a:r>
            <a:r>
              <a:rPr lang="en-US" sz="1000" dirty="0">
                <a:hlinkClick r:id="rId3"/>
              </a:rPr>
              <a:t>https://archive.ics.uci.edu/ml/datasets/Adult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972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97F73-8996-4AD8-B385-0D2CB0251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910204"/>
              </p:ext>
            </p:extLst>
          </p:nvPr>
        </p:nvGraphicFramePr>
        <p:xfrm>
          <a:off x="5165275" y="1433080"/>
          <a:ext cx="6166758" cy="46411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6340">
                  <a:extLst>
                    <a:ext uri="{9D8B030D-6E8A-4147-A177-3AD203B41FA5}">
                      <a16:colId xmlns:a16="http://schemas.microsoft.com/office/drawing/2014/main" val="2574383395"/>
                    </a:ext>
                  </a:extLst>
                </a:gridCol>
                <a:gridCol w="1237233">
                  <a:extLst>
                    <a:ext uri="{9D8B030D-6E8A-4147-A177-3AD203B41FA5}">
                      <a16:colId xmlns:a16="http://schemas.microsoft.com/office/drawing/2014/main" val="244048574"/>
                    </a:ext>
                  </a:extLst>
                </a:gridCol>
                <a:gridCol w="1128305">
                  <a:extLst>
                    <a:ext uri="{9D8B030D-6E8A-4147-A177-3AD203B41FA5}">
                      <a16:colId xmlns:a16="http://schemas.microsoft.com/office/drawing/2014/main" val="3581037645"/>
                    </a:ext>
                  </a:extLst>
                </a:gridCol>
                <a:gridCol w="3174880">
                  <a:extLst>
                    <a:ext uri="{9D8B030D-6E8A-4147-A177-3AD203B41FA5}">
                      <a16:colId xmlns:a16="http://schemas.microsoft.com/office/drawing/2014/main" val="2559821807"/>
                    </a:ext>
                  </a:extLst>
                </a:gridCol>
              </a:tblGrid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Sl. No.</a:t>
                      </a:r>
                    </a:p>
                  </a:txBody>
                  <a:tcPr anchor="ctr"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</a:t>
                      </a:r>
                    </a:p>
                  </a:txBody>
                  <a:tcPr anchor="ctr"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Type</a:t>
                      </a:r>
                    </a:p>
                  </a:txBody>
                  <a:tcPr>
                    <a:solidFill>
                      <a:srgbClr val="1826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Actions</a:t>
                      </a:r>
                    </a:p>
                  </a:txBody>
                  <a:tcPr>
                    <a:solidFill>
                      <a:srgbClr val="1826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20063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57937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workclass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to dummy variable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68100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FF6961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fnlwgt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6961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</a:txBody>
                  <a:tcPr>
                    <a:solidFill>
                      <a:srgbClr val="FF6961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Dropped</a:t>
                      </a:r>
                    </a:p>
                  </a:txBody>
                  <a:tcPr>
                    <a:solidFill>
                      <a:srgbClr val="FF6961">
                        <a:alpha val="5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11477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Recategorize &amp; convert to dummy variable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31260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education-num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09565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marital-status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to dummy variable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05148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occupation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to dummy variable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97151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to dummy variable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47309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race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Recategorize &amp; convert to dummy variable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14057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to dummy variable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723828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capital-gain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Combine with capital-loss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59084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capital-loss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Combine with capital-gain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375282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hours-per-week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Combine with capital-loss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13245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native-country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Recategorize &amp; convert to dummy variable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33000"/>
                  </a:ext>
                </a:extLst>
              </a:tr>
              <a:tr h="290072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income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 to dummy variable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432783"/>
                  </a:ext>
                </a:extLst>
              </a:tr>
            </a:tbl>
          </a:graphicData>
        </a:graphic>
      </p:graphicFrame>
      <p:pic>
        <p:nvPicPr>
          <p:cNvPr id="5" name="Picture 4" descr="Image result for emory msba logo">
            <a:extLst>
              <a:ext uri="{FF2B5EF4-FFF2-40B4-BE49-F238E27FC236}">
                <a16:creationId xmlns:a16="http://schemas.microsoft.com/office/drawing/2014/main" id="{F9E4CD70-2CEE-431A-B665-8A84CCCB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926" y="321189"/>
            <a:ext cx="2715238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3B2AC5-F0A3-41D1-9773-7C402F7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49" y="1460295"/>
            <a:ext cx="3380018" cy="214189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u="sng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3,620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u="sng" dirty="0">
                <a:latin typeface="Arial" panose="020B0604020202020204" pitchFamily="34" charset="0"/>
                <a:cs typeface="Arial" panose="020B0604020202020204" pitchFamily="34" charset="0"/>
              </a:rPr>
              <a:t>Duplicated Rows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29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u="sng" dirty="0">
                <a:latin typeface="Arial" panose="020B0604020202020204" pitchFamily="34" charset="0"/>
                <a:cs typeface="Arial" panose="020B0604020202020204" pitchFamily="34" charset="0"/>
              </a:rPr>
              <a:t>Dropped features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Fnlwgt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2790A6-2AA8-4284-BDF7-C232BCACE586}"/>
              </a:ext>
            </a:extLst>
          </p:cNvPr>
          <p:cNvSpPr txBox="1">
            <a:spLocks/>
          </p:cNvSpPr>
          <p:nvPr/>
        </p:nvSpPr>
        <p:spPr>
          <a:xfrm>
            <a:off x="910033" y="3932334"/>
            <a:ext cx="3444249" cy="21418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Transformation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Converted to Dummy Variables</a:t>
            </a:r>
            <a:r>
              <a:rPr lang="en-US" sz="2000" dirty="0"/>
              <a:t>: 7 categorical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Combined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Capital-gain, capital-loss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Recategorized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Native-country (41), education (16)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11C0CAD-41A5-4AF3-A449-CA6221095D40}"/>
              </a:ext>
            </a:extLst>
          </p:cNvPr>
          <p:cNvSpPr/>
          <p:nvPr/>
        </p:nvSpPr>
        <p:spPr>
          <a:xfrm rot="5400000">
            <a:off x="3611602" y="3590327"/>
            <a:ext cx="2295274" cy="326658"/>
          </a:xfrm>
          <a:prstGeom prst="triangle">
            <a:avLst>
              <a:gd name="adj" fmla="val 49159"/>
            </a:avLst>
          </a:prstGeom>
          <a:solidFill>
            <a:srgbClr val="182667">
              <a:alpha val="4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591E-9162-4D08-80E6-A5C5499D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36" y="423265"/>
            <a:ext cx="10515600" cy="83492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6CE82-5CED-4BC1-8054-535C9755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0" y="1649252"/>
            <a:ext cx="4708730" cy="3339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182667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5ED2B9-D187-4BF5-9CAF-5DCA95CB7B1B}"/>
              </a:ext>
            </a:extLst>
          </p:cNvPr>
          <p:cNvSpPr/>
          <p:nvPr/>
        </p:nvSpPr>
        <p:spPr>
          <a:xfrm>
            <a:off x="847837" y="5151731"/>
            <a:ext cx="10496328" cy="98488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182667"/>
                </a:solidFill>
              </a:rPr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</a:rPr>
              <a:t>For people who has capital gain greater or equal than 99999, their capital gain was assigned to 99999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</a:rPr>
              <a:t>Through exploration, we noted that all observations with </a:t>
            </a:r>
            <a:r>
              <a:rPr lang="en-US" sz="1400" dirty="0" err="1">
                <a:solidFill>
                  <a:srgbClr val="595959"/>
                </a:solidFill>
              </a:rPr>
              <a:t>capital_gain</a:t>
            </a:r>
            <a:r>
              <a:rPr lang="en-US" sz="1400" dirty="0">
                <a:solidFill>
                  <a:srgbClr val="595959"/>
                </a:solidFill>
              </a:rPr>
              <a:t> = 99999 belongs to income &gt;50K.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</a:rPr>
              <a:t>To improve our model accuracy, we have filtered the dataset to </a:t>
            </a:r>
            <a:r>
              <a:rPr lang="en-US" sz="1400" dirty="0" err="1">
                <a:solidFill>
                  <a:srgbClr val="595959"/>
                </a:solidFill>
              </a:rPr>
              <a:t>capital_gain</a:t>
            </a:r>
            <a:r>
              <a:rPr lang="en-US" sz="1400" dirty="0">
                <a:solidFill>
                  <a:srgbClr val="595959"/>
                </a:solidFill>
              </a:rPr>
              <a:t> &lt; 99999 and build models on this final dataset.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486ED-D490-49D5-A875-566670CB70D5}"/>
              </a:ext>
            </a:extLst>
          </p:cNvPr>
          <p:cNvSpPr txBox="1"/>
          <p:nvPr/>
        </p:nvSpPr>
        <p:spPr>
          <a:xfrm>
            <a:off x="1361136" y="1332307"/>
            <a:ext cx="3952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 Gain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5A63E0-86BE-419B-AA90-CC0272BE6D0E}"/>
              </a:ext>
            </a:extLst>
          </p:cNvPr>
          <p:cNvSpPr txBox="1"/>
          <p:nvPr/>
        </p:nvSpPr>
        <p:spPr>
          <a:xfrm>
            <a:off x="5837853" y="1338284"/>
            <a:ext cx="5877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Class Distribution for Capital Gain &gt; 60K</a:t>
            </a:r>
          </a:p>
        </p:txBody>
      </p:sp>
      <p:pic>
        <p:nvPicPr>
          <p:cNvPr id="20" name="Picture 19" descr="Image result for emory msba logo">
            <a:extLst>
              <a:ext uri="{FF2B5EF4-FFF2-40B4-BE49-F238E27FC236}">
                <a16:creationId xmlns:a16="http://schemas.microsoft.com/office/drawing/2014/main" id="{4E60DF19-AD47-44D9-AFB2-69ECADF3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926" y="321189"/>
            <a:ext cx="2715238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249E6C-86B4-48AB-92E6-2C475BE90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6" y="1646346"/>
            <a:ext cx="4708732" cy="3339080"/>
          </a:xfrm>
          <a:prstGeom prst="rect">
            <a:avLst/>
          </a:prstGeom>
          <a:ln>
            <a:solidFill>
              <a:srgbClr val="182667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2587480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1671</Words>
  <Application>Microsoft Office PowerPoint</Application>
  <PresentationFormat>Widescreen</PresentationFormat>
  <Paragraphs>565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等线</vt:lpstr>
      <vt:lpstr>Arial</vt:lpstr>
      <vt:lpstr>Calibri</vt:lpstr>
      <vt:lpstr>Calibri Light</vt:lpstr>
      <vt:lpstr>Wingdings</vt:lpstr>
      <vt:lpstr>Custom Design</vt:lpstr>
      <vt:lpstr>1_Office Theme</vt:lpstr>
      <vt:lpstr>2_Office Theme</vt:lpstr>
      <vt:lpstr>1_Custom Design</vt:lpstr>
      <vt:lpstr>Introduction to Business Analytics  Classification by Income Basket  based on Census Data</vt:lpstr>
      <vt:lpstr>Agenda</vt:lpstr>
      <vt:lpstr>Understanding the Need</vt:lpstr>
      <vt:lpstr>Benefits from Segmentation</vt:lpstr>
      <vt:lpstr>Business Problem Statement</vt:lpstr>
      <vt:lpstr>Agenda</vt:lpstr>
      <vt:lpstr>Data Understanding</vt:lpstr>
      <vt:lpstr>Data Preparation</vt:lpstr>
      <vt:lpstr>Data Preparation</vt:lpstr>
      <vt:lpstr>Data Preparation</vt:lpstr>
      <vt:lpstr>Agenda</vt:lpstr>
      <vt:lpstr>Modeling: Overview</vt:lpstr>
      <vt:lpstr>Modeling: Induction Process</vt:lpstr>
      <vt:lpstr>Modeling: In-Sample Performance</vt:lpstr>
      <vt:lpstr>Agenda</vt:lpstr>
      <vt:lpstr>Evaluation: Learning Curve</vt:lpstr>
      <vt:lpstr>Evaluation: Fitting Graph</vt:lpstr>
      <vt:lpstr>Evaluation: Confusion Matrix</vt:lpstr>
      <vt:lpstr>Evaluation</vt:lpstr>
      <vt:lpstr>Evaluation: Business Case</vt:lpstr>
      <vt:lpstr>Agenda</vt:lpstr>
      <vt:lpstr>Deployment of Decision Tree Model</vt:lpstr>
      <vt:lpstr>Risks and Opportunities</vt:lpstr>
      <vt:lpstr>Additional Ethical Considerations</vt:lpstr>
      <vt:lpstr>Conclusion</vt:lpstr>
      <vt:lpstr>Q&amp;A</vt:lpstr>
      <vt:lpstr>Appendix</vt:lpstr>
      <vt:lpstr>Age Distribution</vt:lpstr>
      <vt:lpstr>Education distribution</vt:lpstr>
      <vt:lpstr>Education Number Distribution</vt:lpstr>
      <vt:lpstr>Hours Per Week Distribution</vt:lpstr>
      <vt:lpstr>Capital Gain Distribution</vt:lpstr>
      <vt:lpstr>Capital Loss Distribution</vt:lpstr>
      <vt:lpstr>Work Class Distribution</vt:lpstr>
      <vt:lpstr>Marital Status Distribution</vt:lpstr>
      <vt:lpstr>Occupation Distribution</vt:lpstr>
      <vt:lpstr>Relationship Distribution</vt:lpstr>
      <vt:lpstr>Sex Distribution</vt:lpstr>
      <vt:lpstr>Country Distribution</vt:lpstr>
      <vt:lpstr>Income Distribution</vt:lpstr>
      <vt:lpstr>Model Tuning Details</vt:lpstr>
      <vt:lpstr>Confusion Matrix : Naïve Vs.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Vattikuti, Sameera</dc:creator>
  <cp:lastModifiedBy>yu yidan</cp:lastModifiedBy>
  <cp:revision>141</cp:revision>
  <dcterms:created xsi:type="dcterms:W3CDTF">2018-09-29T19:09:39Z</dcterms:created>
  <dcterms:modified xsi:type="dcterms:W3CDTF">2018-10-03T02:56:24Z</dcterms:modified>
</cp:coreProperties>
</file>