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8" r:id="rId4"/>
    <p:sldId id="300" r:id="rId5"/>
    <p:sldId id="301" r:id="rId6"/>
    <p:sldId id="303" r:id="rId7"/>
    <p:sldId id="302" r:id="rId8"/>
    <p:sldId id="304" r:id="rId9"/>
    <p:sldId id="305" r:id="rId10"/>
    <p:sldId id="306" r:id="rId11"/>
    <p:sldId id="307" r:id="rId12"/>
    <p:sldId id="296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D2"/>
    <a:srgbClr val="464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6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0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88BFCF-5BE8-1440-84B1-0C17E03AC0CB}" type="datetimeFigureOut">
              <a:rPr kumimoji="1" lang="zh-CN" altLang="en-US" smtClean="0"/>
              <a:t>2014/6/10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98ED11-529D-5D4E-914E-6C80FCEBC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74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88BFCF-5BE8-1440-84B1-0C17E03AC0CB}" type="datetimeFigureOut">
              <a:rPr kumimoji="1" lang="zh-CN" altLang="en-US" smtClean="0"/>
              <a:t>2014/6/10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98ED11-529D-5D4E-914E-6C80FCEBC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7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-1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1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88BFCF-5BE8-1440-84B1-0C17E03AC0CB}" type="datetimeFigureOut">
              <a:rPr kumimoji="1" lang="zh-CN" altLang="en-US" smtClean="0"/>
              <a:t>2014/6/10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98ED11-529D-5D4E-914E-6C80FCEBC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49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88BFCF-5BE8-1440-84B1-0C17E03AC0CB}" type="datetimeFigureOut">
              <a:rPr kumimoji="1" lang="zh-CN" altLang="en-US" smtClean="0"/>
              <a:t>2014/6/10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98ED11-529D-5D4E-914E-6C80FCEBC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08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88BFCF-5BE8-1440-84B1-0C17E03AC0CB}" type="datetimeFigureOut">
              <a:rPr kumimoji="1" lang="zh-CN" altLang="en-US" smtClean="0"/>
              <a:t>2014/6/10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98ED11-529D-5D4E-914E-6C80FCEBC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65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88BFCF-5BE8-1440-84B1-0C17E03AC0CB}" type="datetimeFigureOut">
              <a:rPr kumimoji="1" lang="zh-CN" altLang="en-US" smtClean="0"/>
              <a:t>2014/6/10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98ED11-529D-5D4E-914E-6C80FCEBC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23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88BFCF-5BE8-1440-84B1-0C17E03AC0CB}" type="datetimeFigureOut">
              <a:rPr kumimoji="1" lang="zh-CN" altLang="en-US" smtClean="0"/>
              <a:t>2014/6/10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98ED11-529D-5D4E-914E-6C80FCEBC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38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88BFCF-5BE8-1440-84B1-0C17E03AC0CB}" type="datetimeFigureOut">
              <a:rPr kumimoji="1" lang="zh-CN" altLang="en-US" smtClean="0"/>
              <a:t>2014/6/10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98ED11-529D-5D4E-914E-6C80FCEBC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99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88BFCF-5BE8-1440-84B1-0C17E03AC0CB}" type="datetimeFigureOut">
              <a:rPr kumimoji="1" lang="zh-CN" altLang="en-US" smtClean="0"/>
              <a:t>2014/6/10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98ED11-529D-5D4E-914E-6C80FCEBCA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60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ppt-1-0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3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0341" y="2766217"/>
            <a:ext cx="6755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 smtClean="0">
                <a:solidFill>
                  <a:srgbClr val="464746"/>
                </a:solidFill>
                <a:latin typeface="FZXiDengXian-Z06S"/>
                <a:ea typeface="FZXiDengXian-Z06S"/>
                <a:cs typeface="FZXiDengXian-Z06S"/>
              </a:rPr>
              <a:t>技术</a:t>
            </a:r>
            <a:r>
              <a:rPr kumimoji="1" lang="zh-CN" altLang="en-US" sz="4000" dirty="0">
                <a:solidFill>
                  <a:srgbClr val="464746"/>
                </a:solidFill>
                <a:latin typeface="FZXiDengXian-Z06S"/>
                <a:ea typeface="FZXiDengXian-Z06S"/>
                <a:cs typeface="FZXiDengXian-Z06S"/>
              </a:rPr>
              <a:t>架构</a:t>
            </a:r>
            <a:r>
              <a:rPr kumimoji="1" lang="zh-CN" altLang="en-US" sz="4000" dirty="0" smtClean="0">
                <a:solidFill>
                  <a:srgbClr val="464746"/>
                </a:solidFill>
                <a:latin typeface="FZXiDengXian-Z06S"/>
                <a:ea typeface="FZXiDengXian-Z06S"/>
                <a:cs typeface="FZXiDengXian-Z06S"/>
              </a:rPr>
              <a:t>分享</a:t>
            </a:r>
            <a:endParaRPr kumimoji="1" lang="zh-CN" altLang="en-US" sz="4000" dirty="0">
              <a:solidFill>
                <a:srgbClr val="464746"/>
              </a:solidFill>
              <a:latin typeface="FZXiDengXian-Z06S"/>
              <a:ea typeface="FZXiDengXian-Z06S"/>
              <a:cs typeface="FZXiDengXian-Z06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98945" y="4147363"/>
            <a:ext cx="178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翟光涛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2014-05-29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7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22945" y="343431"/>
            <a:ext cx="5020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 smtClean="0">
                <a:solidFill>
                  <a:schemeClr val="bg1"/>
                </a:solidFill>
                <a:latin typeface="FZXiDengXian-Z06S"/>
                <a:ea typeface="FZXiDengXian-Z06S"/>
                <a:cs typeface="FZXiDengXian-Z06S"/>
              </a:rPr>
              <a:t>项目分层</a:t>
            </a:r>
            <a:endParaRPr kumimoji="1" lang="zh-CN" altLang="en-US" sz="3000" dirty="0">
              <a:solidFill>
                <a:schemeClr val="bg1"/>
              </a:solidFill>
              <a:latin typeface="FZXiDengXian-Z06S"/>
              <a:ea typeface="FZXiDengXian-Z06S"/>
              <a:cs typeface="FZXiDengXian-Z06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15523" y="4787426"/>
            <a:ext cx="3197191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框架</a:t>
            </a:r>
            <a:r>
              <a:rPr lang="zh-CN" altLang="en-US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层</a:t>
            </a:r>
            <a:r>
              <a:rPr lang="en-US" altLang="zh-CN" kern="0" dirty="0">
                <a:latin typeface="Calibri" panose="020F0502020204030204" pitchFamily="34" charset="0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latin typeface="Calibri" panose="020F0502020204030204" pitchFamily="34" charset="0"/>
                <a:cs typeface="宋体" panose="02010600030101010101" pitchFamily="2" charset="-122"/>
              </a:rPr>
              <a:t>com.incito.base</a:t>
            </a:r>
            <a:r>
              <a:rPr lang="en-US" altLang="zh-CN" kern="0" dirty="0">
                <a:latin typeface="Calibri" panose="020F0502020204030204" pitchFamily="34" charset="0"/>
                <a:cs typeface="宋体" panose="02010600030101010101" pitchFamily="2" charset="-122"/>
              </a:rPr>
              <a:t>)</a:t>
            </a:r>
            <a:r>
              <a:rPr lang="zh-CN" altLang="zh-CN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：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|    +--</a:t>
            </a:r>
            <a:r>
              <a:rPr lang="en-US" altLang="zh-CN" kern="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dao</a:t>
            </a:r>
            <a:r>
              <a:rPr lang="en-US" altLang="zh-CN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 &lt;--</a:t>
            </a:r>
            <a:r>
              <a:rPr lang="zh-CN" altLang="zh-CN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数据持久层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|    +--exception &lt;--</a:t>
            </a:r>
            <a:r>
              <a:rPr lang="zh-CN" altLang="zh-CN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异常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|    +--cache &lt;-- </a:t>
            </a:r>
            <a:r>
              <a:rPr lang="zh-CN" altLang="zh-CN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缓存</a:t>
            </a:r>
            <a:r>
              <a:rPr lang="en-US" altLang="zh-CN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  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|    +--</a:t>
            </a:r>
            <a:r>
              <a:rPr lang="en-US" altLang="zh-CN" kern="0" dirty="0" err="1" smtClean="0">
                <a:latin typeface="宋体" panose="02010600030101010101" pitchFamily="2" charset="-122"/>
                <a:cs typeface="宋体" panose="02010600030101010101" pitchFamily="2" charset="-122"/>
              </a:rPr>
              <a:t>util</a:t>
            </a:r>
            <a:r>
              <a:rPr lang="en-US" altLang="zh-CN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 &lt;-- </a:t>
            </a:r>
            <a:r>
              <a:rPr lang="zh-CN" altLang="zh-CN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工具类 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|    +--log &lt;-- </a:t>
            </a:r>
            <a:r>
              <a:rPr lang="zh-CN" altLang="zh-CN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日志</a:t>
            </a:r>
            <a:endParaRPr lang="zh-CN" altLang="zh-CN" sz="1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....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479373"/>
            <a:ext cx="30861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平台</a:t>
            </a:r>
            <a:r>
              <a:rPr lang="zh-CN" altLang="en-US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层</a:t>
            </a:r>
            <a:r>
              <a:rPr lang="en-US" altLang="zh-CN" kern="0" dirty="0">
                <a:latin typeface="Calibri" panose="020F0502020204030204" pitchFamily="34" charset="0"/>
                <a:cs typeface="宋体" panose="02010600030101010101" pitchFamily="2" charset="-122"/>
              </a:rPr>
              <a:t>(</a:t>
            </a:r>
            <a:r>
              <a:rPr lang="en-US" altLang="zh-CN" kern="0" dirty="0" err="1">
                <a:latin typeface="Calibri" panose="020F0502020204030204" pitchFamily="34" charset="0"/>
                <a:cs typeface="宋体" panose="02010600030101010101" pitchFamily="2" charset="-122"/>
              </a:rPr>
              <a:t>com.incito.platform</a:t>
            </a:r>
            <a:r>
              <a:rPr lang="en-US" altLang="zh-CN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)</a:t>
            </a:r>
            <a:r>
              <a:rPr lang="zh-CN" altLang="zh-CN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 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|    +--</a:t>
            </a:r>
            <a:r>
              <a:rPr lang="zh-CN" altLang="zh-CN" kern="0" dirty="0">
                <a:latin typeface="Calibri" panose="020F0502020204030204" pitchFamily="34" charset="0"/>
                <a:cs typeface="宋体" panose="02010600030101010101" pitchFamily="2" charset="-122"/>
              </a:rPr>
              <a:t>系统登录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|    +--</a:t>
            </a:r>
            <a:r>
              <a:rPr lang="zh-CN" altLang="zh-CN" kern="0" dirty="0">
                <a:latin typeface="Calibri" panose="020F0502020204030204" pitchFamily="34" charset="0"/>
                <a:cs typeface="宋体" panose="02010600030101010101" pitchFamily="2" charset="-122"/>
              </a:rPr>
              <a:t>组织机构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|    +--</a:t>
            </a:r>
            <a:r>
              <a:rPr lang="zh-CN" altLang="zh-CN" kern="0" dirty="0">
                <a:latin typeface="Calibri" panose="020F0502020204030204" pitchFamily="34" charset="0"/>
                <a:cs typeface="宋体" panose="02010600030101010101" pitchFamily="2" charset="-122"/>
              </a:rPr>
              <a:t>人员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|    +--</a:t>
            </a:r>
            <a:r>
              <a:rPr lang="zh-CN" altLang="zh-CN" kern="0" dirty="0">
                <a:latin typeface="Calibri" panose="020F0502020204030204" pitchFamily="34" charset="0"/>
                <a:cs typeface="宋体" panose="02010600030101010101" pitchFamily="2" charset="-122"/>
              </a:rPr>
              <a:t>角色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|    +--</a:t>
            </a:r>
            <a:r>
              <a:rPr lang="zh-CN" altLang="zh-CN" kern="0" dirty="0">
                <a:latin typeface="Calibri" panose="020F0502020204030204" pitchFamily="34" charset="0"/>
                <a:cs typeface="宋体" panose="02010600030101010101" pitchFamily="2" charset="-122"/>
              </a:rPr>
              <a:t>权限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|    +--</a:t>
            </a:r>
            <a:r>
              <a:rPr lang="zh-CN" altLang="zh-CN" kern="0" dirty="0">
                <a:latin typeface="Calibri" panose="020F0502020204030204" pitchFamily="34" charset="0"/>
                <a:cs typeface="宋体" panose="02010600030101010101" pitchFamily="2" charset="-122"/>
              </a:rPr>
              <a:t>菜单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|    +--</a:t>
            </a:r>
            <a:r>
              <a:rPr lang="zh-CN" altLang="zh-CN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配置管理</a:t>
            </a:r>
            <a:r>
              <a:rPr lang="en-US" altLang="zh-CN" kern="0" dirty="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zh-CN" altLang="zh-CN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2400" y="1391556"/>
            <a:ext cx="3073400" cy="1877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1600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业务</a:t>
            </a:r>
            <a:r>
              <a:rPr lang="zh-CN" altLang="zh-CN" sz="1600" kern="0" dirty="0">
                <a:latin typeface="Calibri" panose="020F0502020204030204" pitchFamily="34" charset="0"/>
                <a:cs typeface="宋体" panose="02010600030101010101" pitchFamily="2" charset="-122"/>
              </a:rPr>
              <a:t>模块</a:t>
            </a:r>
            <a:r>
              <a:rPr lang="en-US" altLang="zh-CN" sz="1600" kern="0" dirty="0">
                <a:latin typeface="Calibri" panose="020F0502020204030204" pitchFamily="34" charset="0"/>
                <a:cs typeface="宋体" panose="02010600030101010101" pitchFamily="2" charset="-122"/>
              </a:rPr>
              <a:t>(</a:t>
            </a:r>
            <a:r>
              <a:rPr lang="en-US" altLang="zh-CN" sz="1600" kern="0" dirty="0" err="1">
                <a:latin typeface="Calibri" panose="020F0502020204030204" pitchFamily="34" charset="0"/>
                <a:cs typeface="宋体" panose="02010600030101010101" pitchFamily="2" charset="-122"/>
              </a:rPr>
              <a:t>com.incito.xx</a:t>
            </a:r>
            <a:r>
              <a:rPr lang="en-US" altLang="zh-CN" sz="1600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)</a:t>
            </a:r>
            <a:r>
              <a:rPr lang="en-US" altLang="zh-CN" sz="1600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latin typeface="宋体" panose="02010600030101010101" pitchFamily="2" charset="-122"/>
                <a:cs typeface="宋体" panose="02010600030101010101" pitchFamily="2" charset="-122"/>
              </a:rPr>
              <a:t>|  </a:t>
            </a:r>
            <a:r>
              <a:rPr lang="en-US" altLang="zh-CN" sz="1600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+--</a:t>
            </a:r>
            <a:r>
              <a:rPr lang="en-US" altLang="zh-CN" sz="1600" kern="0" dirty="0">
                <a:latin typeface="宋体" panose="02010600030101010101" pitchFamily="2" charset="-122"/>
                <a:cs typeface="宋体" panose="02010600030101010101" pitchFamily="2" charset="-122"/>
              </a:rPr>
              <a:t>web &lt;-- </a:t>
            </a:r>
            <a:r>
              <a:rPr lang="en-US" altLang="zh-CN" sz="1600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web</a:t>
            </a:r>
            <a:r>
              <a:rPr lang="zh-CN" altLang="zh-CN" sz="1600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请求</a:t>
            </a:r>
            <a:r>
              <a:rPr lang="zh-CN" altLang="zh-CN" sz="1600" kern="0" dirty="0">
                <a:latin typeface="Calibri" panose="020F0502020204030204" pitchFamily="34" charset="0"/>
                <a:cs typeface="宋体" panose="02010600030101010101" pitchFamily="2" charset="-122"/>
              </a:rPr>
              <a:t>处理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latin typeface="宋体" panose="02010600030101010101" pitchFamily="2" charset="-122"/>
                <a:cs typeface="宋体" panose="02010600030101010101" pitchFamily="2" charset="-122"/>
              </a:rPr>
              <a:t>|  </a:t>
            </a:r>
            <a:r>
              <a:rPr lang="en-US" altLang="zh-CN" sz="1600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+--</a:t>
            </a:r>
            <a:r>
              <a:rPr lang="en-US" altLang="zh-CN" sz="1600" kern="0" dirty="0">
                <a:latin typeface="宋体" panose="02010600030101010101" pitchFamily="2" charset="-122"/>
                <a:cs typeface="宋体" panose="02010600030101010101" pitchFamily="2" charset="-122"/>
              </a:rPr>
              <a:t>app &lt;-- </a:t>
            </a:r>
            <a:r>
              <a:rPr lang="en-US" altLang="zh-CN" sz="1600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app</a:t>
            </a:r>
            <a:r>
              <a:rPr lang="zh-CN" altLang="zh-CN" sz="1600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请求处理</a:t>
            </a:r>
            <a:endParaRPr lang="en-US" altLang="zh-CN" sz="1600" kern="0" dirty="0" smtClean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kern="0" dirty="0">
                <a:latin typeface="宋体" panose="02010600030101010101" pitchFamily="2" charset="-122"/>
                <a:cs typeface="宋体" panose="02010600030101010101" pitchFamily="2" charset="-122"/>
              </a:rPr>
              <a:t>|  +--</a:t>
            </a:r>
            <a:r>
              <a:rPr lang="en-US" altLang="zh-CN" sz="1600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admin </a:t>
            </a:r>
            <a:r>
              <a:rPr lang="en-US" altLang="zh-CN" sz="1600" kern="0" dirty="0">
                <a:latin typeface="宋体" panose="02010600030101010101" pitchFamily="2" charset="-122"/>
                <a:cs typeface="宋体" panose="02010600030101010101" pitchFamily="2" charset="-122"/>
              </a:rPr>
              <a:t>&lt;-- </a:t>
            </a:r>
            <a:r>
              <a:rPr lang="en-US" altLang="zh-CN" sz="1600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admin</a:t>
            </a:r>
            <a:r>
              <a:rPr lang="zh-CN" altLang="zh-CN" sz="1600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请求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 smtClean="0">
                <a:latin typeface="宋体" panose="02010600030101010101" pitchFamily="2" charset="-122"/>
                <a:cs typeface="宋体" panose="02010600030101010101" pitchFamily="2" charset="-122"/>
              </a:rPr>
              <a:t>|  </a:t>
            </a:r>
            <a:r>
              <a:rPr lang="en-US" altLang="zh-CN" sz="1600" kern="0" dirty="0">
                <a:latin typeface="宋体" panose="02010600030101010101" pitchFamily="2" charset="-122"/>
                <a:cs typeface="宋体" panose="02010600030101010101" pitchFamily="2" charset="-122"/>
              </a:rPr>
              <a:t>+--service &lt;-- </a:t>
            </a:r>
            <a:r>
              <a:rPr lang="zh-CN" altLang="en-US" sz="1600" kern="0" dirty="0" smtClean="0">
                <a:latin typeface="Calibri" panose="020F0502020204030204" pitchFamily="34" charset="0"/>
                <a:cs typeface="宋体" panose="02010600030101010101" pitchFamily="2" charset="-122"/>
              </a:rPr>
              <a:t>业务处理</a:t>
            </a:r>
            <a:endParaRPr lang="zh-CN" altLang="zh-CN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1600" kern="0" dirty="0">
                <a:latin typeface="宋体" panose="02010600030101010101" pitchFamily="2" charset="-122"/>
                <a:cs typeface="宋体" panose="02010600030101010101" pitchFamily="2" charset="-122"/>
              </a:rPr>
              <a:t>|  +--entity &lt;-- </a:t>
            </a:r>
            <a:r>
              <a:rPr lang="zh-CN" altLang="zh-CN" sz="1600" kern="0" dirty="0" smtClean="0">
                <a:cs typeface="宋体" panose="02010600030101010101" pitchFamily="2" charset="-122"/>
              </a:rPr>
              <a:t>实体</a:t>
            </a:r>
            <a:endParaRPr lang="en-US" altLang="zh-CN" sz="1600" kern="0" dirty="0"/>
          </a:p>
          <a:p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5765800" y="1391556"/>
            <a:ext cx="3346914" cy="18466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1600" dirty="0" smtClean="0"/>
              <a:t>公共</a:t>
            </a:r>
            <a:r>
              <a:rPr lang="zh-CN" altLang="zh-CN" sz="1600" dirty="0"/>
              <a:t>模块</a:t>
            </a:r>
            <a:r>
              <a:rPr lang="en-US" altLang="zh-CN" sz="1600" dirty="0" smtClean="0"/>
              <a:t>(</a:t>
            </a:r>
            <a:r>
              <a:rPr lang="en-US" altLang="zh-CN" sz="1600" kern="0" dirty="0" err="1" smtClean="0">
                <a:latin typeface="Calibri" panose="020F0502020204030204" pitchFamily="34" charset="0"/>
                <a:cs typeface="宋体" panose="02010600030101010101" pitchFamily="2" charset="-122"/>
              </a:rPr>
              <a:t>com.incito</a:t>
            </a:r>
            <a:r>
              <a:rPr lang="en-US" altLang="zh-CN" sz="1600" dirty="0" err="1" smtClean="0"/>
              <a:t>.xx.common</a:t>
            </a:r>
            <a:r>
              <a:rPr lang="en-US" altLang="zh-CN" sz="1600" dirty="0"/>
              <a:t>)</a:t>
            </a:r>
            <a:r>
              <a:rPr lang="zh-CN" altLang="zh-CN" sz="1600" dirty="0" smtClean="0"/>
              <a:t>：</a:t>
            </a:r>
            <a:endParaRPr lang="zh-CN" altLang="zh-CN" sz="1600" dirty="0"/>
          </a:p>
          <a:p>
            <a:r>
              <a:rPr lang="en-US" altLang="zh-CN" sz="1600" dirty="0"/>
              <a:t>|    +--constant &lt;-- </a:t>
            </a:r>
            <a:r>
              <a:rPr lang="zh-CN" altLang="zh-CN" sz="1600" dirty="0"/>
              <a:t>全局常量</a:t>
            </a:r>
          </a:p>
          <a:p>
            <a:r>
              <a:rPr lang="en-US" altLang="zh-CN" sz="1600" dirty="0"/>
              <a:t>|    +--security &lt;-- </a:t>
            </a:r>
            <a:r>
              <a:rPr lang="zh-CN" altLang="zh-CN" sz="1600" dirty="0"/>
              <a:t>安全</a:t>
            </a:r>
            <a:r>
              <a:rPr lang="en-US" altLang="zh-CN" sz="1600" dirty="0"/>
              <a:t>/</a:t>
            </a:r>
            <a:r>
              <a:rPr lang="zh-CN" altLang="zh-CN" sz="1600" dirty="0"/>
              <a:t>权限</a:t>
            </a:r>
          </a:p>
          <a:p>
            <a:r>
              <a:rPr lang="en-US" altLang="zh-CN" sz="1600" dirty="0"/>
              <a:t>|    </a:t>
            </a:r>
            <a:r>
              <a:rPr lang="en-US" altLang="zh-CN" sz="1600" dirty="0" smtClean="0"/>
              <a:t>+--</a:t>
            </a:r>
            <a:r>
              <a:rPr lang="en-US" altLang="zh-CN" sz="1600" dirty="0" err="1" smtClean="0"/>
              <a:t>bo</a:t>
            </a:r>
            <a:r>
              <a:rPr lang="en-US" altLang="zh-CN" sz="1600" dirty="0" smtClean="0"/>
              <a:t> &lt;-- </a:t>
            </a:r>
            <a:r>
              <a:rPr lang="zh-CN" altLang="zh-CN" sz="1600" dirty="0"/>
              <a:t>公共实体</a:t>
            </a:r>
          </a:p>
          <a:p>
            <a:r>
              <a:rPr lang="en-US" altLang="zh-CN" sz="1600" dirty="0"/>
              <a:t>|    +--</a:t>
            </a:r>
            <a:r>
              <a:rPr lang="en-US" altLang="zh-CN" sz="1600" dirty="0" err="1"/>
              <a:t>util</a:t>
            </a:r>
            <a:r>
              <a:rPr lang="en-US" altLang="zh-CN" sz="1600" dirty="0"/>
              <a:t> &lt;-- </a:t>
            </a:r>
            <a:r>
              <a:rPr lang="zh-CN" altLang="zh-CN" sz="1600" dirty="0"/>
              <a:t>公共业务工具类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smtClean="0"/>
              <a:t>....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zh-CN" dirty="0"/>
          </a:p>
        </p:txBody>
      </p:sp>
      <p:sp>
        <p:nvSpPr>
          <p:cNvPr id="11" name="圆角矩形 10"/>
          <p:cNvSpPr/>
          <p:nvPr/>
        </p:nvSpPr>
        <p:spPr>
          <a:xfrm>
            <a:off x="3533224" y="6116598"/>
            <a:ext cx="1742238" cy="67291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Smart-parent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533224" y="4960772"/>
            <a:ext cx="1742238" cy="6734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Smart-core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94488" y="3665546"/>
            <a:ext cx="1742238" cy="5705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Smart-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edu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525820" y="3708400"/>
            <a:ext cx="1742238" cy="5705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itchFamily="34" charset="0"/>
                <a:cs typeface="Arial" pitchFamily="34" charset="0"/>
              </a:rPr>
              <a:t>Smart-logistic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490629" y="3708400"/>
            <a:ext cx="1742238" cy="5705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itchFamily="34" charset="0"/>
                <a:cs typeface="Arial" pitchFamily="34" charset="0"/>
              </a:rPr>
              <a:t>smart-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finshine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上箭头 15"/>
          <p:cNvSpPr/>
          <p:nvPr/>
        </p:nvSpPr>
        <p:spPr>
          <a:xfrm>
            <a:off x="4122632" y="5672342"/>
            <a:ext cx="563422" cy="376451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2" idx="0"/>
            <a:endCxn id="13" idx="2"/>
          </p:cNvCxnSpPr>
          <p:nvPr/>
        </p:nvCxnSpPr>
        <p:spPr>
          <a:xfrm flipH="1" flipV="1">
            <a:off x="1665607" y="4236099"/>
            <a:ext cx="2738736" cy="724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0"/>
            <a:endCxn id="14" idx="2"/>
          </p:cNvCxnSpPr>
          <p:nvPr/>
        </p:nvCxnSpPr>
        <p:spPr>
          <a:xfrm flipH="1" flipV="1">
            <a:off x="4396939" y="4278953"/>
            <a:ext cx="7404" cy="681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0"/>
            <a:endCxn id="15" idx="2"/>
          </p:cNvCxnSpPr>
          <p:nvPr/>
        </p:nvCxnSpPr>
        <p:spPr>
          <a:xfrm flipV="1">
            <a:off x="4404343" y="4278953"/>
            <a:ext cx="2957405" cy="681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1"/>
          </p:cNvCxnSpPr>
          <p:nvPr/>
        </p:nvCxnSpPr>
        <p:spPr>
          <a:xfrm flipH="1" flipV="1">
            <a:off x="3086100" y="5295900"/>
            <a:ext cx="447124" cy="1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3"/>
          </p:cNvCxnSpPr>
          <p:nvPr/>
        </p:nvCxnSpPr>
        <p:spPr>
          <a:xfrm flipV="1">
            <a:off x="5275462" y="6438900"/>
            <a:ext cx="640061" cy="14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9223" y="2321064"/>
            <a:ext cx="1060061" cy="3676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web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9224" y="1551562"/>
            <a:ext cx="1060060" cy="3676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app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9224" y="2750453"/>
            <a:ext cx="1071596" cy="367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server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9224" y="1939528"/>
            <a:ext cx="1060060" cy="3676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admin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158920" y="2934291"/>
            <a:ext cx="1415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197898" y="1651734"/>
            <a:ext cx="133882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dirty="0" smtClean="0"/>
              <a:t>差异化配置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&amp;</a:t>
            </a:r>
          </a:p>
          <a:p>
            <a:pPr algn="ctr"/>
            <a:r>
              <a:rPr lang="zh-CN" altLang="en-US" dirty="0" smtClean="0"/>
              <a:t>资源文件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22945" y="343431"/>
            <a:ext cx="5020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 smtClean="0">
                <a:solidFill>
                  <a:schemeClr val="bg1"/>
                </a:solidFill>
                <a:latin typeface="FZXiDengXian-Z06S"/>
                <a:ea typeface="FZXiDengXian-Z06S"/>
                <a:cs typeface="FZXiDengXian-Z06S"/>
              </a:rPr>
              <a:t>开发环境搭建</a:t>
            </a:r>
            <a:endParaRPr kumimoji="1" lang="zh-CN" altLang="en-US" sz="3000" dirty="0">
              <a:solidFill>
                <a:schemeClr val="bg1"/>
              </a:solidFill>
              <a:latin typeface="FZXiDengXian-Z06S"/>
              <a:ea typeface="FZXiDengXian-Z06S"/>
              <a:cs typeface="FZXiDengXian-Z06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12" y="1476375"/>
            <a:ext cx="3468688" cy="481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6"/>
          <p:cNvSpPr>
            <a:spLocks noChangeArrowheads="1" noChangeShapeType="1" noTextEdit="1"/>
          </p:cNvSpPr>
          <p:nvPr/>
        </p:nvSpPr>
        <p:spPr bwMode="gray">
          <a:xfrm>
            <a:off x="1843669" y="3521880"/>
            <a:ext cx="4724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D1F35"/>
                    </a:gs>
                    <a:gs pos="100000">
                      <a:schemeClr val="tx2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rgbClr val="868686">
                      <a:alpha val="50000"/>
                    </a:srgbClr>
                  </a:outerShdw>
                </a:effectLst>
                <a:latin typeface="Arial Black"/>
              </a:rPr>
              <a:t>Thank You !</a:t>
            </a:r>
            <a:endParaRPr lang="zh-CN" altLang="en-US" sz="3600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D1F35"/>
                  </a:gs>
                  <a:gs pos="100000">
                    <a:schemeClr val="tx2"/>
                  </a:gs>
                </a:gsLst>
                <a:lin ang="5400000" scaled="1"/>
              </a:gradFill>
              <a:effectLst>
                <a:outerShdw dist="71842" dir="2700000" algn="ctr" rotWithShape="0">
                  <a:srgbClr val="868686">
                    <a:alpha val="50000"/>
                  </a:srgbClr>
                </a:outerShdw>
              </a:effectLst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246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5688" y="1548110"/>
            <a:ext cx="5020235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系统架构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总体架构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应用架构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技术架构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数据架构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物理架构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框架介绍</a:t>
            </a:r>
            <a:endParaRPr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项目模块</a:t>
            </a:r>
            <a:endParaRPr lang="en-US" altLang="zh-CN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项目分层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开发环境搭建</a:t>
            </a:r>
            <a:endParaRPr lang="en-US" altLang="zh-CN" sz="2000" dirty="0" smtClean="0"/>
          </a:p>
          <a:p>
            <a:endParaRPr kumimoji="1" lang="zh-CN" altLang="en-US" sz="2000" dirty="0">
              <a:solidFill>
                <a:srgbClr val="464746"/>
              </a:solidFill>
              <a:latin typeface="FZXiDengXian-Z06S"/>
              <a:ea typeface="FZXiDengXian-Z06S"/>
              <a:cs typeface="FZXiDengXian-Z06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945" y="343431"/>
            <a:ext cx="5020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 smtClean="0">
                <a:solidFill>
                  <a:schemeClr val="bg1"/>
                </a:solidFill>
                <a:latin typeface="FZXiDengXian-Z06S"/>
                <a:ea typeface="FZXiDengXian-Z06S"/>
                <a:cs typeface="FZXiDengXian-Z06S"/>
              </a:rPr>
              <a:t>目录</a:t>
            </a:r>
            <a:endParaRPr kumimoji="1" lang="zh-CN" altLang="en-US" sz="3000" dirty="0">
              <a:solidFill>
                <a:schemeClr val="bg1"/>
              </a:solidFill>
              <a:latin typeface="FZXiDengXian-Z06S"/>
              <a:ea typeface="FZXiDengXian-Z06S"/>
              <a:cs typeface="FZXiDengXian-Z06S"/>
            </a:endParaRPr>
          </a:p>
        </p:txBody>
      </p:sp>
    </p:spTree>
    <p:extLst>
      <p:ext uri="{BB962C8B-B14F-4D97-AF65-F5344CB8AC3E}">
        <p14:creationId xmlns:p14="http://schemas.microsoft.com/office/powerpoint/2010/main" val="29371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22945" y="343431"/>
            <a:ext cx="5020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>
                <a:solidFill>
                  <a:schemeClr val="bg1"/>
                </a:solidFill>
                <a:latin typeface="FZXiDengXian-Z06S"/>
                <a:ea typeface="FZXiDengXian-Z06S"/>
                <a:cs typeface="FZXiDengXian-Z06S"/>
              </a:rPr>
              <a:t>总体</a:t>
            </a:r>
            <a:r>
              <a:rPr kumimoji="1" lang="zh-CN" altLang="en-US" sz="3000" dirty="0" smtClean="0">
                <a:solidFill>
                  <a:schemeClr val="bg1"/>
                </a:solidFill>
                <a:latin typeface="FZXiDengXian-Z06S"/>
                <a:ea typeface="FZXiDengXian-Z06S"/>
                <a:cs typeface="FZXiDengXian-Z06S"/>
              </a:rPr>
              <a:t>架构</a:t>
            </a:r>
            <a:endParaRPr kumimoji="1" lang="zh-CN" altLang="en-US" sz="3000" dirty="0">
              <a:solidFill>
                <a:schemeClr val="bg1"/>
              </a:solidFill>
              <a:latin typeface="FZXiDengXian-Z06S"/>
              <a:ea typeface="FZXiDengXian-Z06S"/>
              <a:cs typeface="FZXiDengXian-Z06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65351" y="4453551"/>
            <a:ext cx="8435089" cy="2353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465351" y="1323831"/>
            <a:ext cx="8435089" cy="2536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56" y="3193082"/>
            <a:ext cx="7648575" cy="666750"/>
          </a:xfrm>
          <a:prstGeom prst="rect">
            <a:avLst/>
          </a:prstGeom>
        </p:spPr>
      </p:pic>
      <p:sp>
        <p:nvSpPr>
          <p:cNvPr id="97" name="圆角矩形 96"/>
          <p:cNvSpPr/>
          <p:nvPr/>
        </p:nvSpPr>
        <p:spPr>
          <a:xfrm>
            <a:off x="2547450" y="4666156"/>
            <a:ext cx="3816424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</a:t>
            </a:r>
            <a:r>
              <a:rPr lang="zh-CN" altLang="en-US" dirty="0"/>
              <a:t>服务</a:t>
            </a:r>
            <a:r>
              <a:rPr lang="en-US" altLang="zh-CN" dirty="0" smtClean="0"/>
              <a:t>(SaaS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8" name="圆角矩形 97"/>
          <p:cNvSpPr/>
          <p:nvPr/>
        </p:nvSpPr>
        <p:spPr>
          <a:xfrm>
            <a:off x="2547450" y="5355331"/>
            <a:ext cx="3816424" cy="5760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</a:t>
            </a:r>
            <a:r>
              <a:rPr lang="zh-CN" altLang="en-US" dirty="0"/>
              <a:t>平台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9" name="圆角矩形 98"/>
          <p:cNvSpPr/>
          <p:nvPr/>
        </p:nvSpPr>
        <p:spPr>
          <a:xfrm>
            <a:off x="2569227" y="6072383"/>
            <a:ext cx="3816424" cy="57606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云存储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IaaS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0" name="下箭头 99"/>
          <p:cNvSpPr/>
          <p:nvPr/>
        </p:nvSpPr>
        <p:spPr>
          <a:xfrm>
            <a:off x="3913243" y="3878942"/>
            <a:ext cx="1045401" cy="574609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113395" y="2364462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终端</a:t>
            </a:r>
          </a:p>
        </p:txBody>
      </p:sp>
      <p:sp>
        <p:nvSpPr>
          <p:cNvPr id="102" name="矩形 101"/>
          <p:cNvSpPr/>
          <p:nvPr/>
        </p:nvSpPr>
        <p:spPr>
          <a:xfrm>
            <a:off x="113395" y="5257230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/>
              <a:t>云端</a:t>
            </a:r>
            <a:endParaRPr lang="zh-CN" altLang="en-US" dirty="0"/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33" y="1714889"/>
            <a:ext cx="1373128" cy="1191722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087" y="1441607"/>
            <a:ext cx="1238250" cy="1238250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18" y="1838017"/>
            <a:ext cx="1739682" cy="711111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72" y="1643273"/>
            <a:ext cx="1238250" cy="1238250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88" y="1474363"/>
            <a:ext cx="1566126" cy="134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22945" y="343431"/>
            <a:ext cx="5020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 smtClean="0">
                <a:solidFill>
                  <a:schemeClr val="bg1"/>
                </a:solidFill>
                <a:latin typeface="FZXiDengXian-Z06S"/>
                <a:ea typeface="FZXiDengXian-Z06S"/>
                <a:cs typeface="FZXiDengXian-Z06S"/>
              </a:rPr>
              <a:t>应用架构</a:t>
            </a:r>
            <a:endParaRPr kumimoji="1" lang="zh-CN" altLang="en-US" sz="3000" dirty="0">
              <a:solidFill>
                <a:schemeClr val="bg1"/>
              </a:solidFill>
              <a:latin typeface="FZXiDengXian-Z06S"/>
              <a:ea typeface="FZXiDengXian-Z06S"/>
              <a:cs typeface="FZXiDengXian-Z06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601763" y="6165327"/>
            <a:ext cx="6480720" cy="576064"/>
          </a:xfrm>
          <a:prstGeom prst="roundRect">
            <a:avLst/>
          </a:prstGeom>
          <a:ln w="1905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硬件资源等基础设施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01763" y="2222889"/>
            <a:ext cx="6480720" cy="1442799"/>
          </a:xfrm>
          <a:prstGeom prst="round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应用业务</a:t>
            </a:r>
            <a:endParaRPr lang="en-US" altLang="zh-CN" dirty="0" smtClean="0"/>
          </a:p>
        </p:txBody>
      </p:sp>
      <p:sp>
        <p:nvSpPr>
          <p:cNvPr id="19" name="云形 18"/>
          <p:cNvSpPr/>
          <p:nvPr/>
        </p:nvSpPr>
        <p:spPr>
          <a:xfrm>
            <a:off x="2969915" y="2276895"/>
            <a:ext cx="792088" cy="398569"/>
          </a:xfrm>
          <a:prstGeom prst="cloud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金融</a:t>
            </a:r>
            <a:endParaRPr lang="en-US" altLang="zh-CN" sz="1200" dirty="0"/>
          </a:p>
        </p:txBody>
      </p:sp>
      <p:sp>
        <p:nvSpPr>
          <p:cNvPr id="20" name="云形 19"/>
          <p:cNvSpPr/>
          <p:nvPr/>
        </p:nvSpPr>
        <p:spPr>
          <a:xfrm>
            <a:off x="2964164" y="2708943"/>
            <a:ext cx="792088" cy="432048"/>
          </a:xfrm>
          <a:prstGeom prst="cloud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教育</a:t>
            </a:r>
            <a:endParaRPr lang="zh-CN" altLang="en-US" sz="1200" dirty="0"/>
          </a:p>
        </p:txBody>
      </p:sp>
      <p:sp>
        <p:nvSpPr>
          <p:cNvPr id="21" name="云形 20"/>
          <p:cNvSpPr/>
          <p:nvPr/>
        </p:nvSpPr>
        <p:spPr>
          <a:xfrm>
            <a:off x="2958798" y="3140991"/>
            <a:ext cx="792088" cy="432048"/>
          </a:xfrm>
          <a:prstGeom prst="cloud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smtClean="0"/>
              <a:t>物流</a:t>
            </a:r>
            <a:endParaRPr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1601763" y="1412799"/>
            <a:ext cx="6480720" cy="666074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1564580" y="3779102"/>
            <a:ext cx="6480720" cy="1176414"/>
          </a:xfrm>
          <a:prstGeom prst="round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应用平台</a:t>
            </a:r>
            <a:endParaRPr lang="en-US" altLang="zh-CN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1601763" y="5087129"/>
            <a:ext cx="6480720" cy="985550"/>
          </a:xfrm>
          <a:prstGeom prst="round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应用框架</a:t>
            </a:r>
            <a:endParaRPr lang="en-US" altLang="zh-CN" dirty="0" smtClean="0"/>
          </a:p>
        </p:txBody>
      </p:sp>
      <p:sp>
        <p:nvSpPr>
          <p:cNvPr id="25" name="圆角矩形 24"/>
          <p:cNvSpPr/>
          <p:nvPr/>
        </p:nvSpPr>
        <p:spPr>
          <a:xfrm>
            <a:off x="2897907" y="5629888"/>
            <a:ext cx="1030858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文件系统</a:t>
            </a:r>
            <a:endParaRPr lang="zh-CN" altLang="en-US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4150399" y="5629887"/>
            <a:ext cx="1033123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数据安全</a:t>
            </a:r>
            <a:endParaRPr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6632781" y="5618686"/>
            <a:ext cx="1034022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日志</a:t>
            </a:r>
            <a:endParaRPr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2897907" y="5229224"/>
            <a:ext cx="1030857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数据访问</a:t>
            </a:r>
            <a:endParaRPr lang="zh-CN" altLang="en-US" sz="1200" dirty="0"/>
          </a:p>
        </p:txBody>
      </p:sp>
      <p:sp>
        <p:nvSpPr>
          <p:cNvPr id="29" name="圆角矩形 28"/>
          <p:cNvSpPr/>
          <p:nvPr/>
        </p:nvSpPr>
        <p:spPr>
          <a:xfrm>
            <a:off x="4138411" y="5229223"/>
            <a:ext cx="1045111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数据缓存</a:t>
            </a:r>
            <a:endParaRPr lang="zh-CN" altLang="en-US" sz="1200" dirty="0"/>
          </a:p>
        </p:txBody>
      </p:sp>
      <p:sp>
        <p:nvSpPr>
          <p:cNvPr id="30" name="圆角矩形 29"/>
          <p:cNvSpPr/>
          <p:nvPr/>
        </p:nvSpPr>
        <p:spPr>
          <a:xfrm>
            <a:off x="6632780" y="5229223"/>
            <a:ext cx="1034022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事务处理</a:t>
            </a:r>
            <a:endParaRPr lang="zh-CN" altLang="en-US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5409544" y="5629887"/>
            <a:ext cx="1033123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性能管理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5397556" y="5229223"/>
            <a:ext cx="1045111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异常处理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2987365" y="1490594"/>
            <a:ext cx="941399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WEB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907405" y="1484830"/>
            <a:ext cx="1310982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 API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2897907" y="3951139"/>
            <a:ext cx="870966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三方集成</a:t>
            </a:r>
            <a:endParaRPr lang="zh-CN" altLang="en-US" sz="1200" dirty="0"/>
          </a:p>
        </p:txBody>
      </p:sp>
      <p:sp>
        <p:nvSpPr>
          <p:cNvPr id="36" name="圆角矩形 35"/>
          <p:cNvSpPr/>
          <p:nvPr/>
        </p:nvSpPr>
        <p:spPr>
          <a:xfrm>
            <a:off x="3860263" y="3951138"/>
            <a:ext cx="87287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系统</a:t>
            </a:r>
            <a:r>
              <a:rPr lang="zh-CN" altLang="en-US" sz="1200" dirty="0" smtClean="0"/>
              <a:t>登录</a:t>
            </a:r>
            <a:endParaRPr lang="zh-CN" altLang="en-US" sz="1200" dirty="0"/>
          </a:p>
        </p:txBody>
      </p:sp>
      <p:sp>
        <p:nvSpPr>
          <p:cNvPr id="37" name="圆角矩形 36"/>
          <p:cNvSpPr/>
          <p:nvPr/>
        </p:nvSpPr>
        <p:spPr>
          <a:xfrm>
            <a:off x="5876487" y="3951137"/>
            <a:ext cx="87363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200" dirty="0"/>
              <a:t>组织机构</a:t>
            </a:r>
            <a:endParaRPr lang="zh-CN" altLang="en-US" sz="1200" dirty="0"/>
          </a:p>
        </p:txBody>
      </p:sp>
      <p:sp>
        <p:nvSpPr>
          <p:cNvPr id="38" name="圆角矩形 37"/>
          <p:cNvSpPr/>
          <p:nvPr/>
        </p:nvSpPr>
        <p:spPr>
          <a:xfrm>
            <a:off x="3961659" y="2783962"/>
            <a:ext cx="746753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货源</a:t>
            </a:r>
            <a:endParaRPr lang="zh-CN" altLang="en-US" sz="1200" dirty="0"/>
          </a:p>
        </p:txBody>
      </p:sp>
      <p:sp>
        <p:nvSpPr>
          <p:cNvPr id="39" name="圆角矩形 38"/>
          <p:cNvSpPr/>
          <p:nvPr/>
        </p:nvSpPr>
        <p:spPr>
          <a:xfrm>
            <a:off x="4914131" y="2783961"/>
            <a:ext cx="75707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司机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4868375" y="3951138"/>
            <a:ext cx="87287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访问控制</a:t>
            </a:r>
            <a:endParaRPr lang="zh-CN" altLang="en-US" sz="1200" dirty="0"/>
          </a:p>
        </p:txBody>
      </p:sp>
      <p:sp>
        <p:nvSpPr>
          <p:cNvPr id="41" name="圆角矩形 40"/>
          <p:cNvSpPr/>
          <p:nvPr/>
        </p:nvSpPr>
        <p:spPr>
          <a:xfrm>
            <a:off x="5922243" y="2783961"/>
            <a:ext cx="75707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车队</a:t>
            </a:r>
            <a:endParaRPr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3961659" y="2341821"/>
            <a:ext cx="746753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待办</a:t>
            </a:r>
            <a:endParaRPr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4914131" y="2341820"/>
            <a:ext cx="75707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客户</a:t>
            </a:r>
            <a:endParaRPr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5922243" y="2341820"/>
            <a:ext cx="75707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产品</a:t>
            </a:r>
            <a:endParaRPr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3964576" y="3206161"/>
            <a:ext cx="746753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考勤</a:t>
            </a:r>
            <a:endParaRPr lang="zh-CN" altLang="en-US" sz="1200" dirty="0"/>
          </a:p>
        </p:txBody>
      </p:sp>
      <p:sp>
        <p:nvSpPr>
          <p:cNvPr id="46" name="圆角矩形 45"/>
          <p:cNvSpPr/>
          <p:nvPr/>
        </p:nvSpPr>
        <p:spPr>
          <a:xfrm>
            <a:off x="4917048" y="3206160"/>
            <a:ext cx="75707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作业</a:t>
            </a:r>
            <a:endParaRPr lang="zh-CN" altLang="en-US" sz="1200" dirty="0"/>
          </a:p>
        </p:txBody>
      </p:sp>
      <p:sp>
        <p:nvSpPr>
          <p:cNvPr id="47" name="圆角矩形 46"/>
          <p:cNvSpPr/>
          <p:nvPr/>
        </p:nvSpPr>
        <p:spPr>
          <a:xfrm>
            <a:off x="5925160" y="3206160"/>
            <a:ext cx="75707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成绩</a:t>
            </a:r>
            <a:endParaRPr lang="zh-CN" altLang="en-US" sz="1200" dirty="0"/>
          </a:p>
        </p:txBody>
      </p:sp>
      <p:sp>
        <p:nvSpPr>
          <p:cNvPr id="48" name="圆角矩形 47"/>
          <p:cNvSpPr/>
          <p:nvPr/>
        </p:nvSpPr>
        <p:spPr>
          <a:xfrm>
            <a:off x="2871655" y="4440690"/>
            <a:ext cx="870966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200" dirty="0"/>
              <a:t>人员</a:t>
            </a:r>
            <a:r>
              <a:rPr lang="zh-CN" altLang="en-US" sz="1200" dirty="0"/>
              <a:t>管理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834011" y="4440689"/>
            <a:ext cx="87287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角色管理</a:t>
            </a:r>
            <a:endParaRPr lang="zh-CN" altLang="en-US" sz="1200" dirty="0"/>
          </a:p>
        </p:txBody>
      </p:sp>
      <p:sp>
        <p:nvSpPr>
          <p:cNvPr id="50" name="圆角矩形 49"/>
          <p:cNvSpPr/>
          <p:nvPr/>
        </p:nvSpPr>
        <p:spPr>
          <a:xfrm>
            <a:off x="5850235" y="4440688"/>
            <a:ext cx="87363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移动互联</a:t>
            </a:r>
            <a:endParaRPr lang="zh-CN" altLang="en-US" sz="1200" dirty="0"/>
          </a:p>
        </p:txBody>
      </p:sp>
      <p:sp>
        <p:nvSpPr>
          <p:cNvPr id="51" name="圆角矩形 50"/>
          <p:cNvSpPr/>
          <p:nvPr/>
        </p:nvSpPr>
        <p:spPr>
          <a:xfrm>
            <a:off x="4842123" y="4440689"/>
            <a:ext cx="87287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资源管理</a:t>
            </a:r>
            <a:endParaRPr lang="zh-CN" altLang="en-US" sz="1200" dirty="0"/>
          </a:p>
        </p:txBody>
      </p:sp>
      <p:sp>
        <p:nvSpPr>
          <p:cNvPr id="52" name="圆角矩形 51"/>
          <p:cNvSpPr/>
          <p:nvPr/>
        </p:nvSpPr>
        <p:spPr>
          <a:xfrm>
            <a:off x="6848804" y="3951137"/>
            <a:ext cx="87363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统计分析</a:t>
            </a:r>
            <a:endParaRPr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6822552" y="4440688"/>
            <a:ext cx="87363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任务调度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540101" y="2176463"/>
            <a:ext cx="856256" cy="14415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SaaS</a:t>
            </a:r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522945" y="3779101"/>
            <a:ext cx="873412" cy="22935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PaaS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540101" y="6165327"/>
            <a:ext cx="856256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IaaS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6837372" y="2783961"/>
            <a:ext cx="75707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订单</a:t>
            </a:r>
            <a:endParaRPr lang="zh-CN" altLang="en-US" sz="1200" dirty="0"/>
          </a:p>
        </p:txBody>
      </p:sp>
      <p:sp>
        <p:nvSpPr>
          <p:cNvPr id="58" name="圆角矩形 57"/>
          <p:cNvSpPr/>
          <p:nvPr/>
        </p:nvSpPr>
        <p:spPr>
          <a:xfrm>
            <a:off x="6837372" y="2341820"/>
            <a:ext cx="75707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协议</a:t>
            </a:r>
            <a:endParaRPr lang="zh-CN" altLang="en-US" sz="1200" dirty="0"/>
          </a:p>
        </p:txBody>
      </p:sp>
      <p:sp>
        <p:nvSpPr>
          <p:cNvPr id="59" name="圆角矩形 58"/>
          <p:cNvSpPr/>
          <p:nvPr/>
        </p:nvSpPr>
        <p:spPr>
          <a:xfrm>
            <a:off x="6840289" y="3206160"/>
            <a:ext cx="757079" cy="329321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资源</a:t>
            </a:r>
            <a:endParaRPr lang="zh-CN" altLang="en-US" sz="1200" dirty="0"/>
          </a:p>
        </p:txBody>
      </p:sp>
      <p:sp>
        <p:nvSpPr>
          <p:cNvPr id="60" name="圆角矩形 59"/>
          <p:cNvSpPr/>
          <p:nvPr/>
        </p:nvSpPr>
        <p:spPr>
          <a:xfrm>
            <a:off x="4548796" y="1490594"/>
            <a:ext cx="941399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dk1"/>
                </a:solidFill>
              </a:rPr>
              <a:t>APP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8194739" y="4003398"/>
            <a:ext cx="949261" cy="55412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smart-core</a:t>
            </a:r>
            <a:endParaRPr lang="zh-CN" altLang="en-US" sz="1600" dirty="0"/>
          </a:p>
        </p:txBody>
      </p:sp>
      <p:sp>
        <p:nvSpPr>
          <p:cNvPr id="62" name="圆角矩形 61"/>
          <p:cNvSpPr/>
          <p:nvPr/>
        </p:nvSpPr>
        <p:spPr>
          <a:xfrm>
            <a:off x="8194739" y="5281482"/>
            <a:ext cx="949261" cy="55412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smart-parent</a:t>
            </a:r>
            <a:endParaRPr lang="zh-CN" altLang="en-US" sz="1600" dirty="0"/>
          </a:p>
        </p:txBody>
      </p:sp>
      <p:sp>
        <p:nvSpPr>
          <p:cNvPr id="63" name="圆角矩形 62"/>
          <p:cNvSpPr/>
          <p:nvPr/>
        </p:nvSpPr>
        <p:spPr>
          <a:xfrm>
            <a:off x="8194739" y="2671141"/>
            <a:ext cx="949261" cy="554123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smart-xx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15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22945" y="343431"/>
            <a:ext cx="5020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 smtClean="0">
                <a:solidFill>
                  <a:schemeClr val="bg1"/>
                </a:solidFill>
                <a:latin typeface="FZXiDengXian-Z06S"/>
                <a:ea typeface="FZXiDengXian-Z06S"/>
                <a:cs typeface="FZXiDengXian-Z06S"/>
              </a:rPr>
              <a:t>技术架构</a:t>
            </a:r>
            <a:endParaRPr kumimoji="1" lang="zh-CN" altLang="en-US" sz="3000" dirty="0">
              <a:solidFill>
                <a:schemeClr val="bg1"/>
              </a:solidFill>
              <a:latin typeface="FZXiDengXian-Z06S"/>
              <a:ea typeface="FZXiDengXian-Z06S"/>
              <a:cs typeface="FZXiDengXian-Z06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22946" y="5684712"/>
            <a:ext cx="7858491" cy="720080"/>
          </a:xfrm>
          <a:prstGeom prst="roundRect">
            <a:avLst/>
          </a:prstGeom>
          <a:ln w="1905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、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Tomcat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491497" y="2214210"/>
            <a:ext cx="1584175" cy="75608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Template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( JSP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Jstl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675074" y="3141955"/>
            <a:ext cx="5400599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RESTful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 Web Services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(Spring4MVC)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 rot="16200000">
            <a:off x="-1013420" y="2929905"/>
            <a:ext cx="4075147" cy="100241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Spring4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704072" y="4011625"/>
            <a:ext cx="2551230" cy="6931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Security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(Apache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Shiro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73081" y="4011625"/>
            <a:ext cx="2631590" cy="69318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OAuth</a:t>
            </a:r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OpenID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(buji-pac4j)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75074" y="2206787"/>
            <a:ext cx="1518763" cy="75608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AJAX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jQuery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374268" y="2214210"/>
            <a:ext cx="1901205" cy="75608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Responsive UI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( Bootstrap)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675075" y="1395613"/>
            <a:ext cx="2120146" cy="6667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HTML5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CSS3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907322" y="1383566"/>
            <a:ext cx="1501457" cy="6667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Android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576607" y="1357606"/>
            <a:ext cx="1501457" cy="6667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phonegap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16200000">
            <a:off x="5842655" y="2929906"/>
            <a:ext cx="4075147" cy="100241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Git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Maven</a:t>
            </a:r>
          </a:p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JDK7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366853" y="4842502"/>
            <a:ext cx="1662778" cy="65683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Arial" pitchFamily="34" charset="0"/>
                <a:cs typeface="Arial" pitchFamily="34" charset="0"/>
              </a:rPr>
              <a:t>nosql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Redis,mongoDB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79345" y="4842502"/>
            <a:ext cx="1925326" cy="65683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RDMS</a:t>
            </a:r>
          </a:p>
          <a:p>
            <a:pPr algn="ctr"/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ibatis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704072" y="4842502"/>
            <a:ext cx="1518763" cy="65683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Arial" pitchFamily="34" charset="0"/>
                <a:cs typeface="Arial" pitchFamily="34" charset="0"/>
              </a:rPr>
              <a:t>cache</a:t>
            </a:r>
          </a:p>
          <a:p>
            <a:pPr algn="ctr"/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memcached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22945" y="343431"/>
            <a:ext cx="5020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 smtClean="0">
                <a:solidFill>
                  <a:schemeClr val="bg1"/>
                </a:solidFill>
                <a:latin typeface="FZXiDengXian-Z06S"/>
                <a:ea typeface="FZXiDengXian-Z06S"/>
                <a:cs typeface="FZXiDengXian-Z06S"/>
              </a:rPr>
              <a:t>数据架构</a:t>
            </a:r>
            <a:endParaRPr kumimoji="1" lang="zh-CN" altLang="en-US" sz="3000" dirty="0">
              <a:solidFill>
                <a:schemeClr val="bg1"/>
              </a:solidFill>
              <a:latin typeface="FZXiDengXian-Z06S"/>
              <a:ea typeface="FZXiDengXian-Z06S"/>
              <a:cs typeface="FZXiDengXian-Z06S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0673" y="5102247"/>
            <a:ext cx="1933654" cy="13494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600" dirty="0">
                <a:latin typeface="Arial" pitchFamily="34" charset="0"/>
                <a:cs typeface="Arial" pitchFamily="34" charset="0"/>
              </a:rPr>
              <a:t>分布式缓存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20" y="5058815"/>
            <a:ext cx="3505200" cy="146685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945656" y="5100139"/>
            <a:ext cx="2068063" cy="13494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600" dirty="0">
                <a:latin typeface="Arial" pitchFamily="34" charset="0"/>
                <a:cs typeface="Arial" pitchFamily="34" charset="0"/>
              </a:rPr>
              <a:t>非结构化数据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86620" y="5245073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517344" y="5245073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667433" y="5703771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1498157" y="5703771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12" name="圆角矩形 11"/>
          <p:cNvSpPr/>
          <p:nvPr/>
        </p:nvSpPr>
        <p:spPr>
          <a:xfrm>
            <a:off x="3148313" y="5253457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13" name="圆角矩形 12"/>
          <p:cNvSpPr/>
          <p:nvPr/>
        </p:nvSpPr>
        <p:spPr>
          <a:xfrm>
            <a:off x="4004437" y="5253457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3129126" y="5712155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15" name="圆角矩形 14"/>
          <p:cNvSpPr/>
          <p:nvPr/>
        </p:nvSpPr>
        <p:spPr>
          <a:xfrm>
            <a:off x="3985250" y="5712155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16" name="TextBox 4143"/>
          <p:cNvSpPr txBox="1"/>
          <p:nvPr/>
        </p:nvSpPr>
        <p:spPr>
          <a:xfrm>
            <a:off x="5989421" y="4917581"/>
            <a:ext cx="17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HA/RW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2537220" y="3118962"/>
            <a:ext cx="3452201" cy="13494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应用服务器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832101" y="3261788"/>
            <a:ext cx="824936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tomcat</a:t>
            </a:r>
            <a:endParaRPr lang="zh-CN" altLang="en-US" sz="1400" dirty="0"/>
          </a:p>
        </p:txBody>
      </p:sp>
      <p:sp>
        <p:nvSpPr>
          <p:cNvPr id="23" name="圆角矩形 22"/>
          <p:cNvSpPr/>
          <p:nvPr/>
        </p:nvSpPr>
        <p:spPr>
          <a:xfrm>
            <a:off x="3851895" y="3261788"/>
            <a:ext cx="820020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tomcat</a:t>
            </a:r>
            <a:endParaRPr lang="zh-CN" altLang="en-US" sz="1400" dirty="0"/>
          </a:p>
        </p:txBody>
      </p:sp>
      <p:sp>
        <p:nvSpPr>
          <p:cNvPr id="24" name="圆角矩形 23"/>
          <p:cNvSpPr/>
          <p:nvPr/>
        </p:nvSpPr>
        <p:spPr>
          <a:xfrm>
            <a:off x="2832102" y="3720486"/>
            <a:ext cx="805748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tomcat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3832708" y="3720486"/>
            <a:ext cx="839207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tomcat</a:t>
            </a:r>
            <a:endParaRPr lang="zh-CN" altLang="en-US" sz="1400" dirty="0"/>
          </a:p>
        </p:txBody>
      </p:sp>
      <p:sp>
        <p:nvSpPr>
          <p:cNvPr id="26" name="圆角矩形 25"/>
          <p:cNvSpPr/>
          <p:nvPr/>
        </p:nvSpPr>
        <p:spPr>
          <a:xfrm>
            <a:off x="4796647" y="3487162"/>
            <a:ext cx="940973" cy="435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本地</a:t>
            </a:r>
            <a:r>
              <a:rPr lang="en-US" altLang="zh-CN" sz="1400" dirty="0" smtClean="0"/>
              <a:t>cache</a:t>
            </a:r>
            <a:endParaRPr lang="zh-CN" altLang="en-US" sz="1400" dirty="0"/>
          </a:p>
        </p:txBody>
      </p:sp>
      <p:sp>
        <p:nvSpPr>
          <p:cNvPr id="27" name="下箭头 26"/>
          <p:cNvSpPr/>
          <p:nvPr/>
        </p:nvSpPr>
        <p:spPr>
          <a:xfrm rot="3192045">
            <a:off x="1855846" y="4354838"/>
            <a:ext cx="392527" cy="59389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3977908" y="4603684"/>
            <a:ext cx="392527" cy="45513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 rot="19240091">
            <a:off x="6089198" y="4389602"/>
            <a:ext cx="392527" cy="45513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2356408" y="1676400"/>
            <a:ext cx="3955491" cy="93989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静态资源缓存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563169" y="1868371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nginx</a:t>
            </a:r>
            <a:endParaRPr lang="zh-CN" altLang="en-US" sz="1400" dirty="0"/>
          </a:p>
        </p:txBody>
      </p:sp>
      <p:sp>
        <p:nvSpPr>
          <p:cNvPr id="34" name="圆角矩形 33"/>
          <p:cNvSpPr/>
          <p:nvPr/>
        </p:nvSpPr>
        <p:spPr>
          <a:xfrm>
            <a:off x="3393893" y="1868371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nginx</a:t>
            </a:r>
            <a:endParaRPr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4262216" y="1868371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nginx</a:t>
            </a:r>
            <a:endParaRPr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5199847" y="1868371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nginx</a:t>
            </a:r>
            <a:endParaRPr lang="zh-CN" altLang="en-US" sz="1400" dirty="0"/>
          </a:p>
        </p:txBody>
      </p:sp>
      <p:sp>
        <p:nvSpPr>
          <p:cNvPr id="37" name="下箭头 36"/>
          <p:cNvSpPr/>
          <p:nvPr/>
        </p:nvSpPr>
        <p:spPr>
          <a:xfrm>
            <a:off x="4031472" y="2663831"/>
            <a:ext cx="392527" cy="45513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76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1549673" y="5434582"/>
            <a:ext cx="1933654" cy="13494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600" dirty="0">
                <a:latin typeface="Arial" pitchFamily="34" charset="0"/>
                <a:cs typeface="Arial" pitchFamily="34" charset="0"/>
              </a:rPr>
              <a:t>分布式缓存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22945" y="343431"/>
            <a:ext cx="5020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 smtClean="0">
                <a:solidFill>
                  <a:schemeClr val="bg1"/>
                </a:solidFill>
                <a:latin typeface="FZXiDengXian-Z06S"/>
                <a:ea typeface="FZXiDengXian-Z06S"/>
                <a:cs typeface="FZXiDengXian-Z06S"/>
              </a:rPr>
              <a:t>物理架构</a:t>
            </a:r>
            <a:endParaRPr kumimoji="1" lang="zh-CN" altLang="en-US" sz="3000" dirty="0">
              <a:solidFill>
                <a:schemeClr val="bg1"/>
              </a:solidFill>
              <a:latin typeface="FZXiDengXian-Z06S"/>
              <a:ea typeface="FZXiDengXian-Z06S"/>
              <a:cs typeface="FZXiDengXian-Z06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5391150"/>
            <a:ext cx="3505200" cy="146685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589344" y="2637779"/>
            <a:ext cx="3251306" cy="48770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Active Load Balancer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89344" y="4581996"/>
            <a:ext cx="1640240" cy="50405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Tomcat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609526" y="5432474"/>
            <a:ext cx="1933654" cy="134944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 sz="1600" dirty="0">
                <a:latin typeface="Arial" pitchFamily="34" charset="0"/>
                <a:cs typeface="Arial" pitchFamily="34" charset="0"/>
              </a:rPr>
              <a:t>非结构化数据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589344" y="3636324"/>
            <a:ext cx="1640240" cy="469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Nginx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95369" y="2637779"/>
            <a:ext cx="2684428" cy="48770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Backup Load Balancer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589345" y="1394939"/>
            <a:ext cx="7190452" cy="666074"/>
          </a:xfrm>
          <a:prstGeom prst="round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34" y="1502786"/>
            <a:ext cx="47148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圆角矩形 12"/>
          <p:cNvSpPr/>
          <p:nvPr/>
        </p:nvSpPr>
        <p:spPr>
          <a:xfrm>
            <a:off x="3864439" y="3636325"/>
            <a:ext cx="1656398" cy="46981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Arial" pitchFamily="34" charset="0"/>
                <a:cs typeface="Arial" pitchFamily="34" charset="0"/>
              </a:rPr>
              <a:t>Nginx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880597" y="4581995"/>
            <a:ext cx="1640240" cy="50405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Tomcat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392621" y="3652032"/>
            <a:ext cx="1521129" cy="52731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云监控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肘形连接符 22"/>
          <p:cNvCxnSpPr>
            <a:stCxn id="4" idx="2"/>
            <a:endCxn id="9" idx="0"/>
          </p:cNvCxnSpPr>
          <p:nvPr/>
        </p:nvCxnSpPr>
        <p:spPr>
          <a:xfrm rot="5400000">
            <a:off x="2556812" y="2978139"/>
            <a:ext cx="510838" cy="8055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4" idx="2"/>
            <a:endCxn id="13" idx="0"/>
          </p:cNvCxnSpPr>
          <p:nvPr/>
        </p:nvCxnSpPr>
        <p:spPr>
          <a:xfrm rot="16200000" flipH="1">
            <a:off x="3698398" y="2642084"/>
            <a:ext cx="510839" cy="14776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2"/>
            <a:endCxn id="5" idx="0"/>
          </p:cNvCxnSpPr>
          <p:nvPr/>
        </p:nvCxnSpPr>
        <p:spPr>
          <a:xfrm>
            <a:off x="2409464" y="4106141"/>
            <a:ext cx="0" cy="47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9" idx="2"/>
            <a:endCxn id="14" idx="0"/>
          </p:cNvCxnSpPr>
          <p:nvPr/>
        </p:nvCxnSpPr>
        <p:spPr>
          <a:xfrm>
            <a:off x="2409464" y="4106141"/>
            <a:ext cx="2291253" cy="47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2"/>
            <a:endCxn id="5" idx="0"/>
          </p:cNvCxnSpPr>
          <p:nvPr/>
        </p:nvCxnSpPr>
        <p:spPr>
          <a:xfrm flipH="1">
            <a:off x="2409464" y="4106141"/>
            <a:ext cx="2283174" cy="47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3" idx="2"/>
            <a:endCxn id="14" idx="0"/>
          </p:cNvCxnSpPr>
          <p:nvPr/>
        </p:nvCxnSpPr>
        <p:spPr>
          <a:xfrm>
            <a:off x="4692638" y="4106141"/>
            <a:ext cx="8079" cy="47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" idx="3"/>
            <a:endCxn id="10" idx="1"/>
          </p:cNvCxnSpPr>
          <p:nvPr/>
        </p:nvCxnSpPr>
        <p:spPr>
          <a:xfrm flipV="1">
            <a:off x="4840650" y="2881632"/>
            <a:ext cx="125471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6" name="上下箭头 35"/>
          <p:cNvSpPr/>
          <p:nvPr/>
        </p:nvSpPr>
        <p:spPr>
          <a:xfrm>
            <a:off x="3522999" y="2061013"/>
            <a:ext cx="321467" cy="576766"/>
          </a:xfrm>
          <a:prstGeom prst="up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4143"/>
          <p:cNvSpPr txBox="1"/>
          <p:nvPr/>
        </p:nvSpPr>
        <p:spPr>
          <a:xfrm>
            <a:off x="4027054" y="2196440"/>
            <a:ext cx="368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HTTP/HTPS / </a:t>
            </a:r>
            <a:r>
              <a:rPr lang="en-US" altLang="zh-CN" dirty="0" err="1" smtClean="0"/>
              <a:t>RESTful</a:t>
            </a:r>
            <a:r>
              <a:rPr lang="en-US" altLang="zh-CN" dirty="0" smtClean="0"/>
              <a:t> Web Services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1775620" y="5577408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39" name="圆角矩形 38"/>
          <p:cNvSpPr/>
          <p:nvPr/>
        </p:nvSpPr>
        <p:spPr>
          <a:xfrm>
            <a:off x="2606344" y="5577408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41" name="圆角矩形 40"/>
          <p:cNvSpPr/>
          <p:nvPr/>
        </p:nvSpPr>
        <p:spPr>
          <a:xfrm>
            <a:off x="1756433" y="6036106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42" name="圆角矩形 41"/>
          <p:cNvSpPr/>
          <p:nvPr/>
        </p:nvSpPr>
        <p:spPr>
          <a:xfrm>
            <a:off x="2587157" y="6036106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44" name="矩形 43"/>
          <p:cNvSpPr/>
          <p:nvPr/>
        </p:nvSpPr>
        <p:spPr>
          <a:xfrm>
            <a:off x="267288" y="26817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接入层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13045" y="159345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终端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10845" y="36865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反向代理层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13416" y="470885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10845" y="57520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数据层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3812182" y="5585792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52" name="圆角矩形 51"/>
          <p:cNvSpPr/>
          <p:nvPr/>
        </p:nvSpPr>
        <p:spPr>
          <a:xfrm>
            <a:off x="4642906" y="5585792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53" name="圆角矩形 52"/>
          <p:cNvSpPr/>
          <p:nvPr/>
        </p:nvSpPr>
        <p:spPr>
          <a:xfrm>
            <a:off x="3792995" y="6044490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54" name="圆角矩形 53"/>
          <p:cNvSpPr/>
          <p:nvPr/>
        </p:nvSpPr>
        <p:spPr>
          <a:xfrm>
            <a:off x="4623719" y="6044490"/>
            <a:ext cx="686665" cy="2880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node</a:t>
            </a:r>
            <a:endParaRPr lang="zh-CN" altLang="en-US" sz="1400" dirty="0"/>
          </a:p>
        </p:txBody>
      </p:sp>
      <p:sp>
        <p:nvSpPr>
          <p:cNvPr id="55" name="TextBox 4143"/>
          <p:cNvSpPr txBox="1"/>
          <p:nvPr/>
        </p:nvSpPr>
        <p:spPr>
          <a:xfrm>
            <a:off x="6392621" y="5249916"/>
            <a:ext cx="17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HA/RW</a:t>
            </a:r>
            <a:endParaRPr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6392621" y="4581996"/>
            <a:ext cx="1521129" cy="50405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消息推送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22945" y="343431"/>
            <a:ext cx="5020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 smtClean="0">
                <a:solidFill>
                  <a:schemeClr val="bg1"/>
                </a:solidFill>
                <a:latin typeface="FZXiDengXian-Z06S"/>
                <a:ea typeface="FZXiDengXian-Z06S"/>
                <a:cs typeface="FZXiDengXian-Z06S"/>
              </a:rPr>
              <a:t>框架介绍</a:t>
            </a:r>
            <a:endParaRPr kumimoji="1" lang="zh-CN" altLang="en-US" sz="3000" dirty="0">
              <a:solidFill>
                <a:schemeClr val="bg1"/>
              </a:solidFill>
              <a:latin typeface="FZXiDengXian-Z06S"/>
              <a:ea typeface="FZXiDengXian-Z06S"/>
              <a:cs typeface="FZXiDengXian-Z06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13881" y="2704308"/>
            <a:ext cx="5256584" cy="1142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09105" y="3163325"/>
            <a:ext cx="1388236" cy="469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web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537297" y="3163325"/>
            <a:ext cx="1388236" cy="469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app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16149" y="4272232"/>
            <a:ext cx="4906731" cy="469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统一业务处理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(spring)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809105" y="5296511"/>
            <a:ext cx="4906731" cy="469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数据访问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ibatis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02060" y="1589865"/>
            <a:ext cx="1388236" cy="469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浏览器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530252" y="1589865"/>
            <a:ext cx="1388236" cy="469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Android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18008" y="1589864"/>
            <a:ext cx="1388236" cy="469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itchFamily="34" charset="0"/>
                <a:cs typeface="Arial" pitchFamily="34" charset="0"/>
              </a:rPr>
              <a:t>浏览器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334644" y="3174040"/>
            <a:ext cx="1388236" cy="4698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admin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6631" y="1734455"/>
            <a:ext cx="10310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终端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展现层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323" y="3080679"/>
            <a:ext cx="2236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请求处理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控制层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springMVC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3973" y="416201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业务共享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业务层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3972" y="519200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数据处理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持久层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29847" y="2980122"/>
            <a:ext cx="856779" cy="29843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权限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327519" y="2986058"/>
            <a:ext cx="856779" cy="29843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权限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6896564" y="2059681"/>
            <a:ext cx="287734" cy="11392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5162792" y="2059682"/>
            <a:ext cx="230959" cy="117483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821242" y="2924005"/>
            <a:ext cx="856779" cy="29843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权限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452534" y="2025698"/>
            <a:ext cx="230959" cy="117483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831092" y="4138926"/>
            <a:ext cx="856779" cy="29843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cache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60153" y="223302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Rest&amp;json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32515" y="223385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template&amp;ajax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17128" y="2273112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template&amp;ajax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4805032" y="3852839"/>
            <a:ext cx="647604" cy="36941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4746147" y="4850628"/>
            <a:ext cx="647604" cy="41164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522944" y="3738851"/>
            <a:ext cx="2080555" cy="63796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945" y="343431"/>
            <a:ext cx="50202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000" dirty="0" smtClean="0">
                <a:solidFill>
                  <a:schemeClr val="bg1"/>
                </a:solidFill>
                <a:latin typeface="FZXiDengXian-Z06S"/>
                <a:ea typeface="FZXiDengXian-Z06S"/>
                <a:cs typeface="FZXiDengXian-Z06S"/>
              </a:rPr>
              <a:t>项目模块</a:t>
            </a:r>
            <a:endParaRPr kumimoji="1" lang="zh-CN" altLang="en-US" sz="3000" dirty="0">
              <a:solidFill>
                <a:schemeClr val="bg1"/>
              </a:solidFill>
              <a:latin typeface="FZXiDengXian-Z06S"/>
              <a:ea typeface="FZXiDengXian-Z06S"/>
              <a:cs typeface="FZXiDengXian-Z06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4746" y="1820584"/>
            <a:ext cx="924790" cy="367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android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2295" y="2232254"/>
            <a:ext cx="937241" cy="367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app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55815" y="2684577"/>
            <a:ext cx="947441" cy="35497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server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47179" y="2232254"/>
            <a:ext cx="937241" cy="367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admin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36567" y="6117616"/>
            <a:ext cx="1742238" cy="67291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Smart-parent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436567" y="4949090"/>
            <a:ext cx="1742238" cy="67347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Smart-core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29163" y="3760218"/>
            <a:ext cx="1742238" cy="5705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itchFamily="34" charset="0"/>
                <a:cs typeface="Arial" pitchFamily="34" charset="0"/>
              </a:rPr>
              <a:t>Smart-logistic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393972" y="3760218"/>
            <a:ext cx="1742238" cy="57055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itchFamily="34" charset="0"/>
                <a:cs typeface="Arial" pitchFamily="34" charset="0"/>
              </a:rPr>
              <a:t>smart-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finshine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上箭头 1"/>
          <p:cNvSpPr/>
          <p:nvPr/>
        </p:nvSpPr>
        <p:spPr>
          <a:xfrm>
            <a:off x="4025975" y="5660660"/>
            <a:ext cx="563422" cy="376451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065069" y="2215302"/>
            <a:ext cx="828652" cy="367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web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448972" y="1833909"/>
            <a:ext cx="924790" cy="367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android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893721" y="2215302"/>
            <a:ext cx="937241" cy="367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app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888464" y="2634402"/>
            <a:ext cx="947441" cy="4051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server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848605" y="2215302"/>
            <a:ext cx="937241" cy="367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admin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949472" y="2215302"/>
            <a:ext cx="828652" cy="367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web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790575" y="1833909"/>
            <a:ext cx="924790" cy="367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android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778124" y="2215302"/>
            <a:ext cx="937241" cy="367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app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772867" y="2621702"/>
            <a:ext cx="947441" cy="41785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server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733008" y="2215302"/>
            <a:ext cx="937241" cy="367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admin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直接箭头连接符 35"/>
          <p:cNvCxnSpPr>
            <a:stCxn id="10" idx="0"/>
            <a:endCxn id="11" idx="2"/>
          </p:cNvCxnSpPr>
          <p:nvPr/>
        </p:nvCxnSpPr>
        <p:spPr>
          <a:xfrm flipH="1" flipV="1">
            <a:off x="1563222" y="4376817"/>
            <a:ext cx="2744464" cy="572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0" idx="0"/>
            <a:endCxn id="12" idx="2"/>
          </p:cNvCxnSpPr>
          <p:nvPr/>
        </p:nvCxnSpPr>
        <p:spPr>
          <a:xfrm flipH="1" flipV="1">
            <a:off x="4300282" y="4330771"/>
            <a:ext cx="7404" cy="618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0"/>
            <a:endCxn id="13" idx="2"/>
          </p:cNvCxnSpPr>
          <p:nvPr/>
        </p:nvCxnSpPr>
        <p:spPr>
          <a:xfrm flipV="1">
            <a:off x="4307686" y="4330771"/>
            <a:ext cx="2957405" cy="618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上箭头 49"/>
          <p:cNvSpPr/>
          <p:nvPr/>
        </p:nvSpPr>
        <p:spPr>
          <a:xfrm>
            <a:off x="6992243" y="3205002"/>
            <a:ext cx="632700" cy="444949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上箭头 53"/>
          <p:cNvSpPr/>
          <p:nvPr/>
        </p:nvSpPr>
        <p:spPr>
          <a:xfrm>
            <a:off x="3983932" y="3205002"/>
            <a:ext cx="632700" cy="444949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4386210" y="1812993"/>
            <a:ext cx="924790" cy="367675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android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16237" y="3760218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Arial" pitchFamily="34" charset="0"/>
                <a:cs typeface="Arial" pitchFamily="34" charset="0"/>
              </a:rPr>
              <a:t>Smart-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edu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上箭头 72"/>
          <p:cNvSpPr/>
          <p:nvPr/>
        </p:nvSpPr>
        <p:spPr>
          <a:xfrm>
            <a:off x="1246872" y="3205002"/>
            <a:ext cx="632700" cy="444949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448</Words>
  <Application>Microsoft Office PowerPoint</Application>
  <PresentationFormat>全屏显示(4:3)</PresentationFormat>
  <Paragraphs>225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FZXiDengXian-Z06S</vt:lpstr>
      <vt:lpstr>宋体</vt:lpstr>
      <vt:lpstr>Arial</vt:lpstr>
      <vt:lpstr>Arial Black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MacBook Pro</dc:creator>
  <cp:lastModifiedBy>john</cp:lastModifiedBy>
  <cp:revision>167</cp:revision>
  <dcterms:created xsi:type="dcterms:W3CDTF">2014-03-25T10:36:34Z</dcterms:created>
  <dcterms:modified xsi:type="dcterms:W3CDTF">2014-06-10T03:28:08Z</dcterms:modified>
</cp:coreProperties>
</file>