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[Derrick_Lux_Excel.xlsx]PIVOT TABLES!PivotTable3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FF0000"/>
                </a:solidFill>
              </a:rPr>
              <a:t>Total Average Ratings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TABLES'!$A$16:$A$19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TABLES'!$B$16:$B$19</c:f>
              <c:numCache>
                <c:formatCode>0.00</c:formatCode>
                <c:ptCount val="3"/>
                <c:pt idx="0">
                  <c:v>3.6133333333333324</c:v>
                </c:pt>
                <c:pt idx="1">
                  <c:v>3.7249999999999996</c:v>
                </c:pt>
                <c:pt idx="2">
                  <c:v>4.2782608695652184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E-4355-B667-A26BF08F1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746912"/>
        <c:axId val="96756896"/>
      </c:barChart>
      <c:catAx>
        <c:axId val="9674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56896"/>
        <c:crosses val="autoZero"/>
        <c:auto val="1"/>
        <c:lblAlgn val="ctr"/>
        <c:lblOffset val="100"/>
        <c:noMultiLvlLbl val="0"/>
      </c:catAx>
      <c:valAx>
        <c:axId val="9675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4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[Derrick_Lux_Excel.xlsx]PIVOT TABLES!PivotTable2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FF0000"/>
                </a:solidFill>
              </a:rPr>
              <a:t>Average of Ratings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TABLES'!$B$8</c:f>
              <c:strCache>
                <c:ptCount val="1"/>
                <c:pt idx="0">
                  <c:v>Average of Ratings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41-494A-BC10-2FD25138B9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41-494A-BC10-2FD25138B9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41-494A-BC10-2FD25138B9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'PIVOT TABLES'!$A$9:$A$12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TABLES'!$B$9:$B$12</c:f>
              <c:numCache>
                <c:formatCode>0.0</c:formatCode>
                <c:ptCount val="3"/>
                <c:pt idx="0">
                  <c:v>3.6133333333333324</c:v>
                </c:pt>
                <c:pt idx="1">
                  <c:v>3.7249999999999996</c:v>
                </c:pt>
                <c:pt idx="2">
                  <c:v>4.2782608695652184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41-494A-BC10-2FD25138B93D}"/>
            </c:ext>
          </c:extLst>
        </c:ser>
        <c:ser>
          <c:idx val="1"/>
          <c:order val="1"/>
          <c:tx>
            <c:strRef>
              <c:f>'PIVOT TABLES'!$C$8</c:f>
              <c:strCache>
                <c:ptCount val="1"/>
                <c:pt idx="0">
                  <c:v>Sum of Discount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041-494A-BC10-2FD25138B9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2041-494A-BC10-2FD25138B9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2041-494A-BC10-2FD25138B9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TABLES'!$A$9:$A$12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TABLES'!$C$9:$C$12</c:f>
              <c:numCache>
                <c:formatCode>0.0</c:formatCode>
                <c:ptCount val="3"/>
                <c:pt idx="0">
                  <c:v>29.969999999999988</c:v>
                </c:pt>
                <c:pt idx="1">
                  <c:v>1.3000000000000003</c:v>
                </c:pt>
                <c:pt idx="2">
                  <c:v>9.9199999999999982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041-494A-BC10-2FD25138B93D}"/>
            </c:ext>
          </c:extLst>
        </c:ser>
        <c:ser>
          <c:idx val="2"/>
          <c:order val="2"/>
          <c:tx>
            <c:strRef>
              <c:f>'PIVOT TABLES'!$D$8</c:f>
              <c:strCache>
                <c:ptCount val="1"/>
                <c:pt idx="0">
                  <c:v>Count of Review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041-494A-BC10-2FD25138B9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041-494A-BC10-2FD25138B9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041-494A-BC10-2FD25138B9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TABLES'!$A$9:$A$12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TABLES'!$D$9:$D$12</c:f>
              <c:numCache>
                <c:formatCode>0.0</c:formatCode>
                <c:ptCount val="3"/>
                <c:pt idx="0">
                  <c:v>30</c:v>
                </c:pt>
                <c:pt idx="1">
                  <c:v>4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041-494A-BC10-2FD25138B93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[Derrick_Lux_Excel.xlsx]PIVOT TABLES!PivotTable2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rgbClr val="FF0000"/>
                </a:solidFill>
              </a:rPr>
              <a:t>Sum of Reviews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TABLES'!$B$8</c:f>
              <c:strCache>
                <c:ptCount val="1"/>
                <c:pt idx="0">
                  <c:v>Average of Ratings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'PIVOT TABLES'!$A$9:$A$12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TABLES'!$B$9:$B$12</c:f>
              <c:numCache>
                <c:formatCode>0.0</c:formatCode>
                <c:ptCount val="3"/>
                <c:pt idx="0">
                  <c:v>3.6133333333333324</c:v>
                </c:pt>
                <c:pt idx="1">
                  <c:v>3.7249999999999996</c:v>
                </c:pt>
                <c:pt idx="2">
                  <c:v>4.2782608695652184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FB-42B9-B404-6DDCF7DF92F7}"/>
            </c:ext>
          </c:extLst>
        </c:ser>
        <c:ser>
          <c:idx val="1"/>
          <c:order val="1"/>
          <c:tx>
            <c:strRef>
              <c:f>'PIVOT TABLES'!$C$8</c:f>
              <c:strCache>
                <c:ptCount val="1"/>
                <c:pt idx="0">
                  <c:v>Sum of Discount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'PIVOT TABLES'!$A$9:$A$12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TABLES'!$C$9:$C$12</c:f>
              <c:numCache>
                <c:formatCode>0.0</c:formatCode>
                <c:ptCount val="3"/>
                <c:pt idx="0">
                  <c:v>29.969999999999988</c:v>
                </c:pt>
                <c:pt idx="1">
                  <c:v>1.3000000000000003</c:v>
                </c:pt>
                <c:pt idx="2">
                  <c:v>9.9199999999999982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FB-42B9-B404-6DDCF7DF92F7}"/>
            </c:ext>
          </c:extLst>
        </c:ser>
        <c:ser>
          <c:idx val="2"/>
          <c:order val="2"/>
          <c:tx>
            <c:strRef>
              <c:f>'PIVOT TABLES'!$D$8</c:f>
              <c:strCache>
                <c:ptCount val="1"/>
                <c:pt idx="0">
                  <c:v>Count of Review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'PIVOT TABLES'!$A$9:$A$12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TABLES'!$D$9:$D$12</c:f>
              <c:numCache>
                <c:formatCode>0.0</c:formatCode>
                <c:ptCount val="3"/>
                <c:pt idx="0">
                  <c:v>30</c:v>
                </c:pt>
                <c:pt idx="1">
                  <c:v>4</c:v>
                </c:pt>
                <c:pt idx="2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FB-42B9-B404-6DDCF7DF92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147151"/>
        <c:axId val="731146735"/>
      </c:lineChart>
      <c:catAx>
        <c:axId val="731147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Qualitative Rating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146735"/>
        <c:crosses val="autoZero"/>
        <c:auto val="1"/>
        <c:lblAlgn val="ctr"/>
        <c:lblOffset val="100"/>
        <c:noMultiLvlLbl val="0"/>
      </c:catAx>
      <c:valAx>
        <c:axId val="73114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Count of Reviews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14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[Derrick_Lux_Excel.xlsx]PIVOT TABLES!PivotTable1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rgbClr val="FF0000"/>
                </a:solidFill>
              </a:rPr>
              <a:t>Sum of Ratings and  Average</a:t>
            </a:r>
            <a:r>
              <a:rPr lang="en-GB" b="1" baseline="0">
                <a:solidFill>
                  <a:srgbClr val="FF0000"/>
                </a:solidFill>
              </a:rPr>
              <a:t> Discount</a:t>
            </a:r>
            <a:endParaRPr lang="en-GB" b="1">
              <a:solidFill>
                <a:srgbClr val="FF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TABLES'!$B$1</c:f>
              <c:strCache>
                <c:ptCount val="1"/>
                <c:pt idx="0">
                  <c:v>Count of Ratings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TABLES'!$A$2:$A$5</c:f>
              <c:strCache>
                <c:ptCount val="3"/>
                <c:pt idx="0">
                  <c:v>Average</c:v>
                </c:pt>
                <c:pt idx="1">
                  <c:v>Excellent</c:v>
                </c:pt>
                <c:pt idx="2">
                  <c:v>Poor</c:v>
                </c:pt>
              </c:strCache>
            </c:strRef>
          </c:cat>
          <c:val>
            <c:numRef>
              <c:f>'PIVOT TABLES'!$B$2:$B$5</c:f>
              <c:numCache>
                <c:formatCode>0.0</c:formatCode>
                <c:ptCount val="3"/>
                <c:pt idx="0">
                  <c:v>13</c:v>
                </c:pt>
                <c:pt idx="1">
                  <c:v>32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4-4A67-97CD-E309B5E236BF}"/>
            </c:ext>
          </c:extLst>
        </c:ser>
        <c:ser>
          <c:idx val="1"/>
          <c:order val="1"/>
          <c:tx>
            <c:strRef>
              <c:f>'PIVOT TABLES'!$C$1</c:f>
              <c:strCache>
                <c:ptCount val="1"/>
                <c:pt idx="0">
                  <c:v>Average of Discount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TABLES'!$A$2:$A$5</c:f>
              <c:strCache>
                <c:ptCount val="3"/>
                <c:pt idx="0">
                  <c:v>Average</c:v>
                </c:pt>
                <c:pt idx="1">
                  <c:v>Excellent</c:v>
                </c:pt>
                <c:pt idx="2">
                  <c:v>Poor</c:v>
                </c:pt>
              </c:strCache>
            </c:strRef>
          </c:cat>
          <c:val>
            <c:numRef>
              <c:f>'PIVOT TABLES'!$C$2:$C$5</c:f>
              <c:numCache>
                <c:formatCode>0.0</c:formatCode>
                <c:ptCount val="3"/>
                <c:pt idx="0">
                  <c:v>0.37615384615384617</c:v>
                </c:pt>
                <c:pt idx="1">
                  <c:v>0.37937500000000007</c:v>
                </c:pt>
                <c:pt idx="2">
                  <c:v>0.36059701492537305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E4-4A67-97CD-E309B5E23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723344"/>
        <c:axId val="86720432"/>
      </c:barChart>
      <c:catAx>
        <c:axId val="8672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Qualitative Rating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20432"/>
        <c:crosses val="autoZero"/>
        <c:auto val="1"/>
        <c:lblAlgn val="ctr"/>
        <c:lblOffset val="100"/>
        <c:noMultiLvlLbl val="0"/>
      </c:catAx>
      <c:valAx>
        <c:axId val="867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Count of Ratings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2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[Derrick_Lux_Excel.xlsx]PIVOT TABLES!PivotTable4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rgbClr val="FF0000"/>
                </a:solidFill>
              </a:rPr>
              <a:t>Average Current Price vs Old Price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TABLES'!$B$31</c:f>
              <c:strCache>
                <c:ptCount val="1"/>
                <c:pt idx="0">
                  <c:v>Average of Current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TABLES'!$A$32:$A$35</c:f>
              <c:strCache>
                <c:ptCount val="3"/>
                <c:pt idx="0">
                  <c:v>Average</c:v>
                </c:pt>
                <c:pt idx="1">
                  <c:v>Excellent</c:v>
                </c:pt>
                <c:pt idx="2">
                  <c:v>Poor</c:v>
                </c:pt>
              </c:strCache>
            </c:strRef>
          </c:cat>
          <c:val>
            <c:numRef>
              <c:f>'PIVOT TABLES'!$B$32:$B$35</c:f>
              <c:numCache>
                <c:formatCode>0.00</c:formatCode>
                <c:ptCount val="3"/>
                <c:pt idx="0">
                  <c:v>1482.3846153846155</c:v>
                </c:pt>
                <c:pt idx="1">
                  <c:v>1330.3225806451612</c:v>
                </c:pt>
                <c:pt idx="2">
                  <c:v>1054.044776119403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9-436C-8BB5-8A51096FFBCD}"/>
            </c:ext>
          </c:extLst>
        </c:ser>
        <c:ser>
          <c:idx val="1"/>
          <c:order val="1"/>
          <c:tx>
            <c:strRef>
              <c:f>'PIVOT TABLES'!$C$31</c:f>
              <c:strCache>
                <c:ptCount val="1"/>
                <c:pt idx="0">
                  <c:v>Average of old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TABLES'!$A$32:$A$35</c:f>
              <c:strCache>
                <c:ptCount val="3"/>
                <c:pt idx="0">
                  <c:v>Average</c:v>
                </c:pt>
                <c:pt idx="1">
                  <c:v>Excellent</c:v>
                </c:pt>
                <c:pt idx="2">
                  <c:v>Poor</c:v>
                </c:pt>
              </c:strCache>
            </c:strRef>
          </c:cat>
          <c:val>
            <c:numRef>
              <c:f>'PIVOT TABLES'!$C$32:$C$35</c:f>
              <c:numCache>
                <c:formatCode>0.00</c:formatCode>
                <c:ptCount val="3"/>
                <c:pt idx="0">
                  <c:v>2219.4615384615386</c:v>
                </c:pt>
                <c:pt idx="1">
                  <c:v>2078.3225806451615</c:v>
                </c:pt>
                <c:pt idx="2">
                  <c:v>1594.9701492537313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69-436C-8BB5-8A51096FF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5559711"/>
        <c:axId val="835551807"/>
      </c:barChart>
      <c:catAx>
        <c:axId val="835559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Qualitative Rating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551807"/>
        <c:crosses val="autoZero"/>
        <c:auto val="1"/>
        <c:lblAlgn val="ctr"/>
        <c:lblOffset val="100"/>
        <c:noMultiLvlLbl val="0"/>
      </c:catAx>
      <c:valAx>
        <c:axId val="83555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Price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559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[Derrick_Lux_Excel.xlsx]PIVOT TABLES!PivotTable5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rgbClr val="FF0000"/>
                </a:solidFill>
              </a:rPr>
              <a:t>Sum of Current Price vs Old Price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TABLES'!$B$39</c:f>
              <c:strCache>
                <c:ptCount val="1"/>
                <c:pt idx="0">
                  <c:v>Sum of Current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TABLES'!$A$40:$A$43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TABLES'!$B$40:$B$43</c:f>
              <c:numCache>
                <c:formatCode>General</c:formatCode>
                <c:ptCount val="3"/>
                <c:pt idx="0">
                  <c:v>46898</c:v>
                </c:pt>
                <c:pt idx="1">
                  <c:v>35265</c:v>
                </c:pt>
                <c:pt idx="2">
                  <c:v>48969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2C-41C6-9B99-002558309EBD}"/>
            </c:ext>
          </c:extLst>
        </c:ser>
        <c:ser>
          <c:idx val="1"/>
          <c:order val="1"/>
          <c:tx>
            <c:strRef>
              <c:f>'PIVOT TABLES'!$C$39</c:f>
              <c:strCache>
                <c:ptCount val="1"/>
                <c:pt idx="0">
                  <c:v>Sum of old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TABLES'!$A$40:$A$43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TABLES'!$C$40:$C$43</c:f>
              <c:numCache>
                <c:formatCode>General</c:formatCode>
                <c:ptCount val="3"/>
                <c:pt idx="0">
                  <c:v>90616</c:v>
                </c:pt>
                <c:pt idx="1">
                  <c:v>38427</c:v>
                </c:pt>
                <c:pt idx="2">
                  <c:v>71101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2C-41C6-9B99-002558309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8797551"/>
        <c:axId val="828802959"/>
      </c:barChart>
      <c:catAx>
        <c:axId val="828797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Discount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802959"/>
        <c:crosses val="autoZero"/>
        <c:auto val="1"/>
        <c:lblAlgn val="ctr"/>
        <c:lblOffset val="100"/>
        <c:noMultiLvlLbl val="0"/>
      </c:catAx>
      <c:valAx>
        <c:axId val="828802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Sum of Price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79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23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2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5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2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20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83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C5C8B5-BC9A-47AF-96EA-8EF68CB9395F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7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C5C8B5-BC9A-47AF-96EA-8EF68CB9395F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5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JUMIA PRODUCT PERFORMANCE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DERRICK OKEYA</a:t>
            </a:r>
            <a:endParaRPr lang="en-GB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5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KEY HIGHLIGHTS.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521097" cy="4023360"/>
          </a:xfrm>
        </p:spPr>
        <p:txBody>
          <a:bodyPr>
            <a:normAutofit fontScale="47500" lnSpcReduction="20000"/>
          </a:bodyPr>
          <a:lstStyle/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sz="3800" b="1" dirty="0" smtClean="0"/>
          </a:p>
          <a:p>
            <a:r>
              <a:rPr lang="en-GB" sz="3800" b="1" dirty="0" smtClean="0">
                <a:latin typeface="Century Gothic" panose="020B0502020202020204" pitchFamily="34" charset="0"/>
              </a:rPr>
              <a:t>TOTAL PRODUCTS =</a:t>
            </a:r>
            <a:r>
              <a:rPr lang="en-GB" sz="3800" dirty="0" smtClean="0">
                <a:latin typeface="Century Gothic" panose="020B0502020202020204" pitchFamily="34" charset="0"/>
              </a:rPr>
              <a:t>113</a:t>
            </a:r>
          </a:p>
          <a:p>
            <a:r>
              <a:rPr lang="en-GB" sz="3800" b="1" dirty="0">
                <a:latin typeface="Century Gothic" panose="020B0502020202020204" pitchFamily="34" charset="0"/>
              </a:rPr>
              <a:t>AVERAGE </a:t>
            </a:r>
            <a:r>
              <a:rPr lang="en-GB" sz="3800" b="1" dirty="0" smtClean="0">
                <a:latin typeface="Century Gothic" panose="020B0502020202020204" pitchFamily="34" charset="0"/>
              </a:rPr>
              <a:t>RATING =</a:t>
            </a:r>
            <a:r>
              <a:rPr lang="en-GB" sz="3800" dirty="0" smtClean="0">
                <a:latin typeface="Century Gothic" panose="020B0502020202020204" pitchFamily="34" charset="0"/>
              </a:rPr>
              <a:t>3.8</a:t>
            </a:r>
          </a:p>
          <a:p>
            <a:r>
              <a:rPr lang="en-GB" sz="3800" b="1" dirty="0">
                <a:latin typeface="Century Gothic" panose="020B0502020202020204" pitchFamily="34" charset="0"/>
              </a:rPr>
              <a:t>TOTAL </a:t>
            </a:r>
            <a:r>
              <a:rPr lang="en-GB" sz="3800" b="1" dirty="0" smtClean="0">
                <a:latin typeface="Century Gothic" panose="020B0502020202020204" pitchFamily="34" charset="0"/>
              </a:rPr>
              <a:t>REVIEWS =</a:t>
            </a:r>
            <a:r>
              <a:rPr lang="en-GB" sz="3800" dirty="0" smtClean="0">
                <a:latin typeface="Century Gothic" panose="020B0502020202020204" pitchFamily="34" charset="0"/>
              </a:rPr>
              <a:t>728</a:t>
            </a:r>
          </a:p>
          <a:p>
            <a:r>
              <a:rPr lang="en-GB" sz="3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AVERAGE CURRENT </a:t>
            </a:r>
            <a:r>
              <a:rPr lang="en-GB" sz="3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PRICE </a:t>
            </a:r>
            <a:r>
              <a:rPr lang="en-GB" sz="3800" b="1" dirty="0" smtClean="0">
                <a:latin typeface="Century Gothic" panose="020B0502020202020204" pitchFamily="34" charset="0"/>
              </a:rPr>
              <a:t>=</a:t>
            </a:r>
            <a:r>
              <a:rPr lang="en-GB" sz="3800" dirty="0" smtClean="0">
                <a:latin typeface="Century Gothic" panose="020B0502020202020204" pitchFamily="34" charset="0"/>
              </a:rPr>
              <a:t>KSH 1,803.10</a:t>
            </a:r>
          </a:p>
          <a:p>
            <a:r>
              <a:rPr lang="en-GB" sz="3800" b="1" dirty="0">
                <a:latin typeface="Century Gothic" panose="020B0502020202020204" pitchFamily="34" charset="0"/>
              </a:rPr>
              <a:t>AVERAGE OLD </a:t>
            </a:r>
            <a:r>
              <a:rPr lang="en-GB" sz="3800" b="1" dirty="0" smtClean="0">
                <a:latin typeface="Century Gothic" panose="020B0502020202020204" pitchFamily="34" charset="0"/>
              </a:rPr>
              <a:t>PRICE =</a:t>
            </a:r>
            <a:r>
              <a:rPr lang="en-GB" sz="380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KSH </a:t>
            </a:r>
            <a:r>
              <a:rPr lang="en-GB" sz="3800" dirty="0">
                <a:solidFill>
                  <a:schemeClr val="lt1"/>
                </a:solidFill>
                <a:latin typeface="Century Gothic" panose="020B0502020202020204" pitchFamily="34" charset="0"/>
              </a:rPr>
              <a:t>1,181.37</a:t>
            </a:r>
            <a:r>
              <a:rPr lang="en-GB" sz="3800" dirty="0">
                <a:latin typeface="Century Gothic" panose="020B0502020202020204" pitchFamily="34" charset="0"/>
              </a:rPr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4" y="1866507"/>
            <a:ext cx="4995332" cy="53921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Century Gothic" panose="020B0502020202020204" pitchFamily="34" charset="0"/>
              </a:rPr>
              <a:t>Highest By Discount</a:t>
            </a:r>
            <a:r>
              <a:rPr lang="en-US" sz="3800" dirty="0">
                <a:latin typeface="Century Gothic" panose="020B0502020202020204" pitchFamily="34" charset="0"/>
              </a:rPr>
              <a:t>					</a:t>
            </a:r>
          </a:p>
          <a:p>
            <a:pPr marL="0" indent="0">
              <a:buNone/>
            </a:pPr>
            <a:r>
              <a:rPr lang="en-US" sz="3800" dirty="0">
                <a:latin typeface="Century Gothic" panose="020B0502020202020204" pitchFamily="34" charset="0"/>
              </a:rPr>
              <a:t>6 In 1 Bottle Can Opener Multifunctional Easy </a:t>
            </a:r>
            <a:r>
              <a:rPr lang="en-US" sz="3800" dirty="0" smtClean="0">
                <a:latin typeface="Century Gothic" panose="020B0502020202020204" pitchFamily="34" charset="0"/>
              </a:rPr>
              <a:t>Opener</a:t>
            </a:r>
          </a:p>
          <a:p>
            <a:pPr marL="0" indent="0">
              <a:buNone/>
            </a:pPr>
            <a:endParaRPr lang="en-US" sz="3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800" b="1" dirty="0">
                <a:latin typeface="Century Gothic" panose="020B0502020202020204" pitchFamily="34" charset="0"/>
              </a:rPr>
              <a:t>Highest By Review Product	</a:t>
            </a:r>
            <a:r>
              <a:rPr lang="en-US" sz="3800" dirty="0">
                <a:latin typeface="Century Gothic" panose="020B050202020202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3800" dirty="0">
                <a:latin typeface="Century Gothic" panose="020B0502020202020204" pitchFamily="34" charset="0"/>
              </a:rPr>
              <a:t>120W Cordless Vacuum Cleaners Handheld Electric Vacuum Cleaner	</a:t>
            </a:r>
            <a:endParaRPr lang="en-US" sz="3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entury Gothic" panose="020B0502020202020204" pitchFamily="34" charset="0"/>
              </a:rPr>
              <a:t>	</a:t>
            </a:r>
            <a:endParaRPr lang="en-US" sz="3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800" b="1" dirty="0" smtClean="0">
                <a:latin typeface="Century Gothic" panose="020B0502020202020204" pitchFamily="34" charset="0"/>
              </a:rPr>
              <a:t>Highest </a:t>
            </a:r>
            <a:r>
              <a:rPr lang="en-US" sz="3800" b="1" dirty="0">
                <a:latin typeface="Century Gothic" panose="020B0502020202020204" pitchFamily="34" charset="0"/>
              </a:rPr>
              <a:t>By Rating	</a:t>
            </a:r>
            <a:r>
              <a:rPr lang="en-US" sz="3800" dirty="0">
                <a:latin typeface="Century Gothic" panose="020B0502020202020204" pitchFamily="34" charset="0"/>
              </a:rPr>
              <a:t>				</a:t>
            </a:r>
          </a:p>
          <a:p>
            <a:pPr marL="0" indent="0">
              <a:buNone/>
            </a:pPr>
            <a:r>
              <a:rPr lang="en-US" sz="3800" dirty="0">
                <a:latin typeface="Century Gothic" panose="020B0502020202020204" pitchFamily="34" charset="0"/>
              </a:rPr>
              <a:t>LASA Aluminum Folding Truck Hand Cart - 68kg Max	</a:t>
            </a:r>
            <a:r>
              <a:rPr lang="en-US" sz="4500" dirty="0">
                <a:latin typeface="Century Gothic" panose="020B0502020202020204" pitchFamily="34" charset="0"/>
              </a:rPr>
              <a:t>				</a:t>
            </a:r>
          </a:p>
          <a:p>
            <a:pPr marL="0" indent="0">
              <a:buNone/>
            </a:pPr>
            <a:r>
              <a:rPr lang="en-US" sz="4500" dirty="0">
                <a:latin typeface="Century Gothic" panose="020B0502020202020204" pitchFamily="34" charset="0"/>
              </a:rPr>
              <a:t>			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22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CHART REPRESENTATIONS.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2893102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7880503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923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CHART REPRESENTATIONS.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9746537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7857353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13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CHART REPRESENTATIONS.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1071076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7376395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4306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91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Century Gothic</vt:lpstr>
      <vt:lpstr>Retrospect</vt:lpstr>
      <vt:lpstr>JUMIA PRODUCT PERFORMANCE</vt:lpstr>
      <vt:lpstr>KEY HIGHLIGHTS.</vt:lpstr>
      <vt:lpstr>CHART REPRESENTATIONS.</vt:lpstr>
      <vt:lpstr>CHART REPRESENTATIONS.</vt:lpstr>
      <vt:lpstr>CHART REPRESENTATIONS.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JUMIA SALES ANALYSIS</dc:title>
  <dc:creator>hp</dc:creator>
  <cp:lastModifiedBy>hp</cp:lastModifiedBy>
  <cp:revision>3</cp:revision>
  <dcterms:created xsi:type="dcterms:W3CDTF">2025-06-15T07:07:39Z</dcterms:created>
  <dcterms:modified xsi:type="dcterms:W3CDTF">2025-06-15T07:24:00Z</dcterms:modified>
</cp:coreProperties>
</file>