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73" r:id="rId3"/>
    <p:sldId id="279" r:id="rId4"/>
    <p:sldId id="258" r:id="rId5"/>
    <p:sldId id="278" r:id="rId6"/>
    <p:sldId id="259" r:id="rId7"/>
    <p:sldId id="271" r:id="rId8"/>
    <p:sldId id="272" r:id="rId9"/>
    <p:sldId id="275" r:id="rId10"/>
    <p:sldId id="274" r:id="rId11"/>
    <p:sldId id="276" r:id="rId12"/>
    <p:sldId id="277" r:id="rId1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93969" autoAdjust="0"/>
  </p:normalViewPr>
  <p:slideViewPr>
    <p:cSldViewPr>
      <p:cViewPr varScale="1">
        <p:scale>
          <a:sx n="70" d="100"/>
          <a:sy n="70" d="100"/>
        </p:scale>
        <p:origin x="-11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1/31/2009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03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1/31/2009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81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1/31/2009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1/31/2009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1/31/2009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1/31/2009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1/31/2009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1/31/2009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1/31/2009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1/31/2009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1/31/2009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214282" y="6084912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214282" y="6348434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214282" y="5445224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214282" y="5733256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>
          <a:xfrm>
            <a:off x="1331894" y="3666947"/>
            <a:ext cx="6509239" cy="1095742"/>
          </a:xfrm>
        </p:spPr>
        <p:txBody>
          <a:bodyPr>
            <a:normAutofit/>
          </a:bodyPr>
          <a:lstStyle>
            <a:extLst/>
          </a:lstStyle>
          <a:p>
            <a:r>
              <a:rPr lang="id-ID" sz="5400" dirty="0" smtClean="0"/>
              <a:t>Komputer Grafika</a:t>
            </a:r>
            <a:endParaRPr lang="en-US" sz="5400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>
          <a:xfrm>
            <a:off x="428596" y="5072074"/>
            <a:ext cx="2895620" cy="1571636"/>
          </a:xfrm>
        </p:spPr>
        <p:txBody>
          <a:bodyPr>
            <a:normAutofit fontScale="92500" lnSpcReduction="20000"/>
          </a:bodyPr>
          <a:lstStyle>
            <a:extLst/>
          </a:lstStyle>
          <a:p>
            <a:pPr algn="l">
              <a:lnSpc>
                <a:spcPct val="150000"/>
              </a:lnSpc>
            </a:pPr>
            <a:r>
              <a:rPr lang="id-ID" dirty="0" smtClean="0"/>
              <a:t>Oleh Kelompok 8 :</a:t>
            </a:r>
            <a:endParaRPr lang="en-US" dirty="0"/>
          </a:p>
          <a:p>
            <a:pPr algn="l">
              <a:lnSpc>
                <a:spcPct val="150000"/>
              </a:lnSpc>
            </a:pPr>
            <a:r>
              <a:rPr lang="id-ID" dirty="0" smtClean="0"/>
              <a:t>10108426	   Bhakty  Pratama</a:t>
            </a:r>
          </a:p>
          <a:p>
            <a:pPr algn="l">
              <a:lnSpc>
                <a:spcPct val="150000"/>
              </a:lnSpc>
            </a:pPr>
            <a:r>
              <a:rPr lang="id-ID" dirty="0" smtClean="0"/>
              <a:t>10108427	   Ronni Rochmansah</a:t>
            </a:r>
          </a:p>
          <a:p>
            <a:pPr algn="l">
              <a:lnSpc>
                <a:spcPct val="150000"/>
              </a:lnSpc>
            </a:pPr>
            <a:r>
              <a:rPr lang="id-ID" dirty="0" smtClean="0"/>
              <a:t>10108453	   M. Budi Pratomo</a:t>
            </a:r>
          </a:p>
          <a:p>
            <a:pPr algn="l">
              <a:lnSpc>
                <a:spcPct val="150000"/>
              </a:lnSpc>
            </a:pPr>
            <a:r>
              <a:rPr lang="id-ID" dirty="0" smtClean="0"/>
              <a:t>10108458	   Derry Andrias P</a:t>
            </a:r>
            <a:endParaRPr lang="en-US" dirty="0"/>
          </a:p>
        </p:txBody>
      </p:sp>
      <p:sp>
        <p:nvSpPr>
          <p:cNvPr id="8" name="Rectangle 24"/>
          <p:cNvSpPr txBox="1">
            <a:spLocks/>
          </p:cNvSpPr>
          <p:nvPr/>
        </p:nvSpPr>
        <p:spPr>
          <a:xfrm>
            <a:off x="4139952" y="1844824"/>
            <a:ext cx="2286015" cy="928694"/>
          </a:xfrm>
          <a:prstGeom prst="rect">
            <a:avLst/>
          </a:prstGeo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200" b="1" i="0" u="none" strike="noStrike" kern="0" cap="all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Kelas</a:t>
            </a:r>
            <a:r>
              <a:rPr kumimoji="0" lang="id-ID" sz="3200" b="1" i="0" u="none" strike="noStrike" kern="0" cap="all" normalizeH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IF</a:t>
            </a:r>
            <a:r>
              <a:rPr kumimoji="0" lang="en-US" sz="3200" b="1" i="0" u="none" strike="noStrike" kern="0" cap="all" normalizeH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9</a:t>
            </a:r>
            <a:endParaRPr kumimoji="0" lang="en-US" sz="3200" b="1" i="0" u="none" strike="noStrike" kern="0" cap="all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00300" y="3429000"/>
            <a:ext cx="7575026" cy="157163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ounded Rectangle 18"/>
          <p:cNvSpPr/>
          <p:nvPr/>
        </p:nvSpPr>
        <p:spPr>
          <a:xfrm>
            <a:off x="728862" y="3357562"/>
            <a:ext cx="7715304" cy="171451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5"/>
          <p:cNvSpPr txBox="1">
            <a:spLocks/>
          </p:cNvSpPr>
          <p:nvPr/>
        </p:nvSpPr>
        <p:spPr>
          <a:xfrm>
            <a:off x="5282959" y="5357826"/>
            <a:ext cx="3289569" cy="500066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Dosen : 	</a:t>
            </a:r>
            <a:r>
              <a:rPr lang="id-ID" sz="1400" kern="0" dirty="0" smtClean="0"/>
              <a:t>Hendri Karisma, S.Kom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571472" y="500042"/>
            <a:ext cx="7929618" cy="11430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id-ID" dirty="0" smtClean="0"/>
              <a:t>Interaksi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-1928810" y="2786058"/>
            <a:ext cx="3857620" cy="3857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1" name="Group 30"/>
          <p:cNvGrpSpPr/>
          <p:nvPr/>
        </p:nvGrpSpPr>
        <p:grpSpPr>
          <a:xfrm>
            <a:off x="2000232" y="2143116"/>
            <a:ext cx="6072230" cy="1000132"/>
            <a:chOff x="2000232" y="2143116"/>
            <a:chExt cx="6072230" cy="1000132"/>
          </a:xfrm>
        </p:grpSpPr>
        <p:grpSp>
          <p:nvGrpSpPr>
            <p:cNvPr id="16" name="Group 15"/>
            <p:cNvGrpSpPr/>
            <p:nvPr/>
          </p:nvGrpSpPr>
          <p:grpSpPr>
            <a:xfrm>
              <a:off x="2000232" y="2330392"/>
              <a:ext cx="785818" cy="785818"/>
              <a:chOff x="2071670" y="2428868"/>
              <a:chExt cx="785818" cy="785818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071670" y="2428868"/>
                <a:ext cx="785818" cy="78581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" name="Left Arrow 8"/>
              <p:cNvSpPr/>
              <p:nvPr/>
            </p:nvSpPr>
            <p:spPr>
              <a:xfrm rot="5400000" flipV="1">
                <a:off x="2186409" y="2643181"/>
                <a:ext cx="571504" cy="428629"/>
              </a:xfrm>
              <a:prstGeom prst="lef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26" name="Rectangle 8"/>
            <p:cNvSpPr txBox="1">
              <a:spLocks/>
            </p:cNvSpPr>
            <p:nvPr/>
          </p:nvSpPr>
          <p:spPr>
            <a:xfrm>
              <a:off x="3286116" y="2143116"/>
              <a:ext cx="4786346" cy="1000132"/>
            </a:xfrm>
            <a:prstGeom prst="rect">
              <a:avLst/>
            </a:prstGeom>
          </p:spPr>
          <p:txBody>
            <a:bodyPr vert="horz" rtlCol="0" anchor="ctr">
              <a:normAutofit/>
            </a:bodyPr>
            <a:lstStyle>
              <a:extLst/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i="0" u="none" strike="noStrike" kern="0" normalizeH="0" baseline="0" noProof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uLnTx/>
                  <a:uFillTx/>
                  <a:latin typeface="Trebuchet MS"/>
                  <a:ea typeface="+mj-ea"/>
                  <a:cs typeface="+mj-cs"/>
                </a:rPr>
                <a:t>Untuk Menggerakan kamera</a:t>
              </a:r>
              <a:r>
                <a:rPr kumimoji="0" lang="id-ID" sz="2000" i="0" u="none" strike="noStrike" kern="0" normalizeH="0" noProof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uLnTx/>
                  <a:uFillTx/>
                  <a:latin typeface="Trebuchet MS"/>
                  <a:ea typeface="+mj-ea"/>
                  <a:cs typeface="+mj-cs"/>
                </a:rPr>
                <a:t> ke depan (Zoom In)</a:t>
              </a:r>
              <a:endParaRPr kumimoji="0" lang="en-US" sz="2000" i="0" u="none" strike="noStrike" kern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/>
                <a:ea typeface="+mj-ea"/>
                <a:cs typeface="+mj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43240" y="3214686"/>
            <a:ext cx="5786478" cy="1000132"/>
            <a:chOff x="3143240" y="3214686"/>
            <a:chExt cx="5786478" cy="1000132"/>
          </a:xfrm>
        </p:grpSpPr>
        <p:grpSp>
          <p:nvGrpSpPr>
            <p:cNvPr id="17" name="Group 16"/>
            <p:cNvGrpSpPr/>
            <p:nvPr/>
          </p:nvGrpSpPr>
          <p:grpSpPr>
            <a:xfrm>
              <a:off x="3143240" y="3313162"/>
              <a:ext cx="785818" cy="785818"/>
              <a:chOff x="2071670" y="2428868"/>
              <a:chExt cx="785818" cy="785818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071670" y="2428868"/>
                <a:ext cx="785818" cy="78581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" name="Left Arrow 18"/>
              <p:cNvSpPr/>
              <p:nvPr/>
            </p:nvSpPr>
            <p:spPr>
              <a:xfrm rot="10800000" flipH="1">
                <a:off x="2186409" y="2629113"/>
                <a:ext cx="571504" cy="428629"/>
              </a:xfrm>
              <a:prstGeom prst="lef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27" name="Rectangle 8"/>
            <p:cNvSpPr txBox="1">
              <a:spLocks/>
            </p:cNvSpPr>
            <p:nvPr/>
          </p:nvSpPr>
          <p:spPr>
            <a:xfrm>
              <a:off x="4143372" y="3214686"/>
              <a:ext cx="4786346" cy="1000132"/>
            </a:xfrm>
            <a:prstGeom prst="rect">
              <a:avLst/>
            </a:prstGeom>
          </p:spPr>
          <p:txBody>
            <a:bodyPr vert="horz" rtlCol="0" anchor="ctr">
              <a:normAutofit/>
            </a:bodyPr>
            <a:lstStyle>
              <a:extLst/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i="0" u="none" strike="noStrike" kern="0" normalizeH="0" baseline="0" noProof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uLnTx/>
                  <a:uFillTx/>
                  <a:latin typeface="Trebuchet MS"/>
                  <a:ea typeface="+mj-ea"/>
                  <a:cs typeface="+mj-cs"/>
                </a:rPr>
                <a:t>Untuk Menggerakan kamera ke kiri</a:t>
              </a:r>
              <a:endParaRPr kumimoji="0" lang="en-US" sz="2000" i="0" u="none" strike="noStrike" kern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/>
                <a:ea typeface="+mj-ea"/>
                <a:cs typeface="+mj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15776" y="4500570"/>
            <a:ext cx="5713942" cy="1000132"/>
            <a:chOff x="3215776" y="4500570"/>
            <a:chExt cx="5713942" cy="1000132"/>
          </a:xfrm>
        </p:grpSpPr>
        <p:grpSp>
          <p:nvGrpSpPr>
            <p:cNvPr id="20" name="Group 19"/>
            <p:cNvGrpSpPr/>
            <p:nvPr/>
          </p:nvGrpSpPr>
          <p:grpSpPr>
            <a:xfrm>
              <a:off x="3215776" y="4601242"/>
              <a:ext cx="785818" cy="785818"/>
              <a:chOff x="2071670" y="2428868"/>
              <a:chExt cx="785818" cy="78581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071670" y="2428868"/>
                <a:ext cx="785818" cy="78581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2" name="Left Arrow 21"/>
              <p:cNvSpPr/>
              <p:nvPr/>
            </p:nvSpPr>
            <p:spPr>
              <a:xfrm rot="10800000">
                <a:off x="2186409" y="2643181"/>
                <a:ext cx="571504" cy="428629"/>
              </a:xfrm>
              <a:prstGeom prst="lef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28" name="Rectangle 8"/>
            <p:cNvSpPr txBox="1">
              <a:spLocks/>
            </p:cNvSpPr>
            <p:nvPr/>
          </p:nvSpPr>
          <p:spPr>
            <a:xfrm>
              <a:off x="4143372" y="4500570"/>
              <a:ext cx="4786346" cy="1000132"/>
            </a:xfrm>
            <a:prstGeom prst="rect">
              <a:avLst/>
            </a:prstGeom>
          </p:spPr>
          <p:txBody>
            <a:bodyPr vert="horz" rtlCol="0" anchor="ctr">
              <a:normAutofit/>
            </a:bodyPr>
            <a:lstStyle>
              <a:extLst/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i="0" u="none" strike="noStrike" kern="0" normalizeH="0" baseline="0" noProof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uLnTx/>
                  <a:uFillTx/>
                  <a:latin typeface="Trebuchet MS"/>
                  <a:ea typeface="+mj-ea"/>
                  <a:cs typeface="+mj-cs"/>
                </a:rPr>
                <a:t>Untuk Menggerakan kamera ke kanan</a:t>
              </a:r>
              <a:endParaRPr kumimoji="0" lang="en-US" sz="2000" i="0" u="none" strike="noStrike" kern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/>
                <a:ea typeface="+mj-ea"/>
                <a:cs typeface="+mj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71670" y="5715016"/>
            <a:ext cx="6143668" cy="1000132"/>
            <a:chOff x="2071670" y="5715016"/>
            <a:chExt cx="6143668" cy="1000132"/>
          </a:xfrm>
        </p:grpSpPr>
        <p:grpSp>
          <p:nvGrpSpPr>
            <p:cNvPr id="23" name="Group 22"/>
            <p:cNvGrpSpPr/>
            <p:nvPr/>
          </p:nvGrpSpPr>
          <p:grpSpPr>
            <a:xfrm>
              <a:off x="2071670" y="5727986"/>
              <a:ext cx="785818" cy="785818"/>
              <a:chOff x="2071670" y="2428868"/>
              <a:chExt cx="785818" cy="785818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071670" y="2428868"/>
                <a:ext cx="785818" cy="78581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5" name="Left Arrow 24"/>
              <p:cNvSpPr/>
              <p:nvPr/>
            </p:nvSpPr>
            <p:spPr>
              <a:xfrm rot="16200000">
                <a:off x="2186409" y="2643181"/>
                <a:ext cx="571504" cy="428629"/>
              </a:xfrm>
              <a:prstGeom prst="lef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29" name="Rectangle 8"/>
            <p:cNvSpPr txBox="1">
              <a:spLocks/>
            </p:cNvSpPr>
            <p:nvPr/>
          </p:nvSpPr>
          <p:spPr>
            <a:xfrm>
              <a:off x="3428992" y="5715016"/>
              <a:ext cx="4786346" cy="1000132"/>
            </a:xfrm>
            <a:prstGeom prst="rect">
              <a:avLst/>
            </a:prstGeom>
          </p:spPr>
          <p:txBody>
            <a:bodyPr vert="horz" rtlCol="0" anchor="ctr">
              <a:normAutofit/>
            </a:bodyPr>
            <a:lstStyle>
              <a:extLst/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i="0" u="none" strike="noStrike" kern="0" normalizeH="0" baseline="0" noProof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uLnTx/>
                  <a:uFillTx/>
                  <a:latin typeface="Trebuchet MS"/>
                  <a:ea typeface="+mj-ea"/>
                  <a:cs typeface="+mj-cs"/>
                </a:rPr>
                <a:t>Untuk Menggerakan kamera ke</a:t>
              </a:r>
              <a:r>
                <a:rPr kumimoji="0" lang="id-ID" sz="2000" i="0" u="none" strike="noStrike" kern="0" normalizeH="0" noProof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uLnTx/>
                  <a:uFillTx/>
                  <a:latin typeface="Trebuchet MS"/>
                  <a:ea typeface="+mj-ea"/>
                  <a:cs typeface="+mj-cs"/>
                </a:rPr>
                <a:t> Belakang (Zoom Out)</a:t>
              </a:r>
              <a:endParaRPr kumimoji="0" lang="en-US" sz="2000" i="0" u="none" strike="noStrike" kern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/>
                <a:ea typeface="+mj-ea"/>
                <a:cs typeface="+mj-cs"/>
              </a:endParaRPr>
            </a:p>
          </p:txBody>
        </p:sp>
      </p:grpSp>
      <p:pic>
        <p:nvPicPr>
          <p:cNvPr id="30" name="Picture 29" descr="typ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9441" y="4061099"/>
            <a:ext cx="1905014" cy="142876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2">
                <a:lumMod val="75000"/>
                <a:alpha val="40000"/>
              </a:schemeClr>
            </a:glow>
            <a:softEdge rad="63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571472" y="500042"/>
            <a:ext cx="7929618" cy="11430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id-ID" dirty="0" smtClean="0"/>
              <a:t>Interaksi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-1928810" y="2786058"/>
            <a:ext cx="3857620" cy="3857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30"/>
          <p:cNvGrpSpPr/>
          <p:nvPr/>
        </p:nvGrpSpPr>
        <p:grpSpPr>
          <a:xfrm>
            <a:off x="2000232" y="2143116"/>
            <a:ext cx="6072230" cy="1000132"/>
            <a:chOff x="2000232" y="2143116"/>
            <a:chExt cx="6072230" cy="1000132"/>
          </a:xfrm>
        </p:grpSpPr>
        <p:sp>
          <p:nvSpPr>
            <p:cNvPr id="11" name="Oval 10"/>
            <p:cNvSpPr/>
            <p:nvPr/>
          </p:nvSpPr>
          <p:spPr>
            <a:xfrm>
              <a:off x="2000232" y="2330392"/>
              <a:ext cx="785818" cy="7858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W</a:t>
              </a:r>
              <a:endParaRPr lang="id-ID" b="1" dirty="0"/>
            </a:p>
          </p:txBody>
        </p:sp>
        <p:sp>
          <p:nvSpPr>
            <p:cNvPr id="26" name="Rectangle 8"/>
            <p:cNvSpPr txBox="1">
              <a:spLocks/>
            </p:cNvSpPr>
            <p:nvPr/>
          </p:nvSpPr>
          <p:spPr>
            <a:xfrm>
              <a:off x="3286116" y="2143116"/>
              <a:ext cx="4786346" cy="1000132"/>
            </a:xfrm>
            <a:prstGeom prst="rect">
              <a:avLst/>
            </a:prstGeom>
          </p:spPr>
          <p:txBody>
            <a:bodyPr vert="horz" rtlCol="0" anchor="ctr">
              <a:normAutofit/>
            </a:bodyPr>
            <a:lstStyle>
              <a:extLst/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i="0" u="none" strike="noStrike" kern="0" normalizeH="0" baseline="0" noProof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uLnTx/>
                  <a:uFillTx/>
                  <a:latin typeface="Trebuchet MS"/>
                  <a:ea typeface="+mj-ea"/>
                  <a:cs typeface="+mj-cs"/>
                </a:rPr>
                <a:t>Untuk Menggerakan kamera dan melihat objek dari atas</a:t>
              </a:r>
              <a:endParaRPr kumimoji="0" lang="en-US" sz="2000" i="0" u="none" strike="noStrike" kern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/>
                <a:ea typeface="+mj-ea"/>
                <a:cs typeface="+mj-cs"/>
              </a:endParaRPr>
            </a:p>
          </p:txBody>
        </p:sp>
      </p:grpSp>
      <p:grpSp>
        <p:nvGrpSpPr>
          <p:cNvPr id="5" name="Group 31"/>
          <p:cNvGrpSpPr/>
          <p:nvPr/>
        </p:nvGrpSpPr>
        <p:grpSpPr>
          <a:xfrm>
            <a:off x="3143240" y="3214686"/>
            <a:ext cx="5786478" cy="1000132"/>
            <a:chOff x="3143240" y="3214686"/>
            <a:chExt cx="5786478" cy="1000132"/>
          </a:xfrm>
        </p:grpSpPr>
        <p:sp>
          <p:nvSpPr>
            <p:cNvPr id="18" name="Oval 17"/>
            <p:cNvSpPr/>
            <p:nvPr/>
          </p:nvSpPr>
          <p:spPr>
            <a:xfrm>
              <a:off x="3143240" y="3313162"/>
              <a:ext cx="785818" cy="7858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A</a:t>
              </a:r>
              <a:endParaRPr lang="id-ID" b="1" dirty="0"/>
            </a:p>
          </p:txBody>
        </p:sp>
        <p:sp>
          <p:nvSpPr>
            <p:cNvPr id="27" name="Rectangle 8"/>
            <p:cNvSpPr txBox="1">
              <a:spLocks/>
            </p:cNvSpPr>
            <p:nvPr/>
          </p:nvSpPr>
          <p:spPr>
            <a:xfrm>
              <a:off x="4143372" y="3214686"/>
              <a:ext cx="4786346" cy="1000132"/>
            </a:xfrm>
            <a:prstGeom prst="rect">
              <a:avLst/>
            </a:prstGeom>
          </p:spPr>
          <p:txBody>
            <a:bodyPr vert="horz" rtlCol="0" anchor="ctr">
              <a:normAutofit/>
            </a:bodyPr>
            <a:lstStyle>
              <a:extLst/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i="0" u="none" strike="noStrike" kern="0" normalizeH="0" baseline="0" noProof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uLnTx/>
                  <a:uFillTx/>
                  <a:latin typeface="Trebuchet MS"/>
                  <a:ea typeface="+mj-ea"/>
                  <a:cs typeface="+mj-cs"/>
                </a:rPr>
                <a:t>Untuk Menggerakan kamera dan </a:t>
              </a:r>
              <a:r>
                <a:rPr lang="id-ID" sz="20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rebuchet MS"/>
                  <a:ea typeface="+mj-ea"/>
                  <a:cs typeface="+mj-cs"/>
                </a:rPr>
                <a:t>me</a:t>
              </a:r>
              <a:r>
                <a:rPr kumimoji="0" lang="id-ID" sz="2000" i="0" u="none" strike="noStrike" kern="0" normalizeH="0" baseline="0" noProof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uLnTx/>
                  <a:uFillTx/>
                  <a:latin typeface="Trebuchet MS"/>
                  <a:ea typeface="+mj-ea"/>
                  <a:cs typeface="+mj-cs"/>
                </a:rPr>
                <a:t>lihat objek dari kiri</a:t>
              </a:r>
              <a:endParaRPr kumimoji="0" lang="en-US" sz="2000" i="0" u="none" strike="noStrike" kern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/>
                <a:ea typeface="+mj-ea"/>
                <a:cs typeface="+mj-cs"/>
              </a:endParaRPr>
            </a:p>
          </p:txBody>
        </p:sp>
      </p:grpSp>
      <p:grpSp>
        <p:nvGrpSpPr>
          <p:cNvPr id="8" name="Group 32"/>
          <p:cNvGrpSpPr/>
          <p:nvPr/>
        </p:nvGrpSpPr>
        <p:grpSpPr>
          <a:xfrm>
            <a:off x="3215776" y="4500570"/>
            <a:ext cx="5713942" cy="1000132"/>
            <a:chOff x="3215776" y="4500570"/>
            <a:chExt cx="5713942" cy="1000132"/>
          </a:xfrm>
        </p:grpSpPr>
        <p:sp>
          <p:nvSpPr>
            <p:cNvPr id="21" name="Oval 20"/>
            <p:cNvSpPr/>
            <p:nvPr/>
          </p:nvSpPr>
          <p:spPr>
            <a:xfrm>
              <a:off x="3215776" y="4601242"/>
              <a:ext cx="785818" cy="7858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D</a:t>
              </a:r>
              <a:endParaRPr lang="id-ID" b="1" dirty="0"/>
            </a:p>
          </p:txBody>
        </p:sp>
        <p:sp>
          <p:nvSpPr>
            <p:cNvPr id="28" name="Rectangle 8"/>
            <p:cNvSpPr txBox="1">
              <a:spLocks/>
            </p:cNvSpPr>
            <p:nvPr/>
          </p:nvSpPr>
          <p:spPr>
            <a:xfrm>
              <a:off x="4143372" y="4500570"/>
              <a:ext cx="4786346" cy="1000132"/>
            </a:xfrm>
            <a:prstGeom prst="rect">
              <a:avLst/>
            </a:prstGeom>
          </p:spPr>
          <p:txBody>
            <a:bodyPr vert="horz" rtlCol="0" anchor="ctr">
              <a:normAutofit/>
            </a:bodyPr>
            <a:lstStyle>
              <a:extLst/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i="0" u="none" strike="noStrike" kern="0" normalizeH="0" baseline="0" noProof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uLnTx/>
                  <a:uFillTx/>
                  <a:latin typeface="Trebuchet MS"/>
                  <a:ea typeface="+mj-ea"/>
                  <a:cs typeface="+mj-cs"/>
                </a:rPr>
                <a:t>Untuk Menggerakan kamera dan melihat objek dari kanan</a:t>
              </a:r>
              <a:endParaRPr kumimoji="0" lang="en-US" sz="2000" i="0" u="none" strike="noStrike" kern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/>
                <a:ea typeface="+mj-ea"/>
                <a:cs typeface="+mj-cs"/>
              </a:endParaRPr>
            </a:p>
          </p:txBody>
        </p:sp>
      </p:grpSp>
      <p:grpSp>
        <p:nvGrpSpPr>
          <p:cNvPr id="12" name="Group 33"/>
          <p:cNvGrpSpPr/>
          <p:nvPr/>
        </p:nvGrpSpPr>
        <p:grpSpPr>
          <a:xfrm>
            <a:off x="2071670" y="5715016"/>
            <a:ext cx="6143668" cy="1000132"/>
            <a:chOff x="2071670" y="5715016"/>
            <a:chExt cx="6143668" cy="1000132"/>
          </a:xfrm>
        </p:grpSpPr>
        <p:sp>
          <p:nvSpPr>
            <p:cNvPr id="24" name="Oval 23"/>
            <p:cNvSpPr/>
            <p:nvPr/>
          </p:nvSpPr>
          <p:spPr>
            <a:xfrm>
              <a:off x="2071670" y="5727986"/>
              <a:ext cx="785818" cy="7858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S</a:t>
              </a:r>
              <a:endParaRPr lang="id-ID" b="1" dirty="0"/>
            </a:p>
          </p:txBody>
        </p:sp>
        <p:sp>
          <p:nvSpPr>
            <p:cNvPr id="29" name="Rectangle 8"/>
            <p:cNvSpPr txBox="1">
              <a:spLocks/>
            </p:cNvSpPr>
            <p:nvPr/>
          </p:nvSpPr>
          <p:spPr>
            <a:xfrm>
              <a:off x="3428992" y="5715016"/>
              <a:ext cx="4786346" cy="1000132"/>
            </a:xfrm>
            <a:prstGeom prst="rect">
              <a:avLst/>
            </a:prstGeom>
          </p:spPr>
          <p:txBody>
            <a:bodyPr vert="horz" rtlCol="0" anchor="ctr">
              <a:normAutofit/>
            </a:bodyPr>
            <a:lstStyle>
              <a:extLst/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i="0" u="none" strike="noStrike" kern="0" normalizeH="0" baseline="0" noProof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uLnTx/>
                  <a:uFillTx/>
                  <a:latin typeface="Trebuchet MS"/>
                  <a:ea typeface="+mj-ea"/>
                  <a:cs typeface="+mj-cs"/>
                </a:rPr>
                <a:t>Untuk Menggerakan kamera dan melihat objek dari</a:t>
              </a:r>
              <a:r>
                <a:rPr kumimoji="0" lang="id-ID" sz="2000" i="0" u="none" strike="noStrike" kern="0" normalizeH="0" noProof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uLnTx/>
                  <a:uFillTx/>
                  <a:latin typeface="Trebuchet MS"/>
                  <a:ea typeface="+mj-ea"/>
                  <a:cs typeface="+mj-cs"/>
                </a:rPr>
                <a:t> bawah</a:t>
              </a:r>
              <a:endParaRPr kumimoji="0" lang="en-US" sz="2000" i="0" u="none" strike="noStrike" kern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/>
                <a:ea typeface="+mj-ea"/>
                <a:cs typeface="+mj-cs"/>
              </a:endParaRPr>
            </a:p>
          </p:txBody>
        </p:sp>
      </p:grpSp>
      <p:pic>
        <p:nvPicPr>
          <p:cNvPr id="30" name="Picture 29" descr="typ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689" y="4048129"/>
            <a:ext cx="1905014" cy="142876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2">
                <a:lumMod val="75000"/>
                <a:alpha val="40000"/>
              </a:schemeClr>
            </a:glow>
            <a:softEdge rad="63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571472" y="500042"/>
            <a:ext cx="7929618" cy="11430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id-ID" dirty="0" smtClean="0"/>
              <a:t>Interaksi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-1928810" y="2786058"/>
            <a:ext cx="3857620" cy="3857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30"/>
          <p:cNvGrpSpPr/>
          <p:nvPr/>
        </p:nvGrpSpPr>
        <p:grpSpPr>
          <a:xfrm>
            <a:off x="2000232" y="2143116"/>
            <a:ext cx="6072230" cy="1000132"/>
            <a:chOff x="2000232" y="2143116"/>
            <a:chExt cx="6072230" cy="1000132"/>
          </a:xfrm>
        </p:grpSpPr>
        <p:sp>
          <p:nvSpPr>
            <p:cNvPr id="11" name="Oval 10"/>
            <p:cNvSpPr/>
            <p:nvPr/>
          </p:nvSpPr>
          <p:spPr>
            <a:xfrm>
              <a:off x="2000232" y="2330392"/>
              <a:ext cx="785818" cy="7858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F</a:t>
              </a:r>
              <a:endParaRPr lang="id-ID" b="1" dirty="0"/>
            </a:p>
          </p:txBody>
        </p:sp>
        <p:sp>
          <p:nvSpPr>
            <p:cNvPr id="26" name="Rectangle 8"/>
            <p:cNvSpPr txBox="1">
              <a:spLocks/>
            </p:cNvSpPr>
            <p:nvPr/>
          </p:nvSpPr>
          <p:spPr>
            <a:xfrm>
              <a:off x="3286116" y="2143116"/>
              <a:ext cx="4786346" cy="1000132"/>
            </a:xfrm>
            <a:prstGeom prst="rect">
              <a:avLst/>
            </a:prstGeom>
          </p:spPr>
          <p:txBody>
            <a:bodyPr vert="horz" rtlCol="0" anchor="ctr">
              <a:normAutofit/>
            </a:bodyPr>
            <a:lstStyle>
              <a:extLst/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i="0" u="none" strike="noStrike" kern="0" normalizeH="0" baseline="0" noProof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uLnTx/>
                  <a:uFillTx/>
                  <a:latin typeface="Trebuchet MS"/>
                  <a:ea typeface="+mj-ea"/>
                  <a:cs typeface="+mj-cs"/>
                </a:rPr>
                <a:t>Untuk Menggerakan mobil dan memutarnya 90</a:t>
              </a:r>
              <a:r>
                <a:rPr kumimoji="0" lang="id-ID" sz="2000" i="0" u="none" strike="noStrike" kern="0" normalizeH="0" noProof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uLnTx/>
                  <a:uFillTx/>
                  <a:latin typeface="Trebuchet MS"/>
                  <a:ea typeface="+mj-ea"/>
                  <a:cs typeface="+mj-cs"/>
                </a:rPr>
                <a:t> derajat ke kiri</a:t>
              </a:r>
              <a:endParaRPr kumimoji="0" lang="en-US" sz="2000" i="0" u="none" strike="noStrike" kern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/>
                <a:ea typeface="+mj-ea"/>
                <a:cs typeface="+mj-cs"/>
              </a:endParaRPr>
            </a:p>
          </p:txBody>
        </p:sp>
      </p:grpSp>
      <p:grpSp>
        <p:nvGrpSpPr>
          <p:cNvPr id="4" name="Group 31"/>
          <p:cNvGrpSpPr/>
          <p:nvPr/>
        </p:nvGrpSpPr>
        <p:grpSpPr>
          <a:xfrm>
            <a:off x="3000364" y="3857628"/>
            <a:ext cx="5786478" cy="1000132"/>
            <a:chOff x="3143240" y="3214686"/>
            <a:chExt cx="5786478" cy="1000132"/>
          </a:xfrm>
        </p:grpSpPr>
        <p:sp>
          <p:nvSpPr>
            <p:cNvPr id="18" name="Oval 17"/>
            <p:cNvSpPr/>
            <p:nvPr/>
          </p:nvSpPr>
          <p:spPr>
            <a:xfrm>
              <a:off x="3143240" y="3313162"/>
              <a:ext cx="785818" cy="7858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/>
                <a:t>H</a:t>
              </a:r>
              <a:endParaRPr lang="id-ID" b="1" dirty="0"/>
            </a:p>
          </p:txBody>
        </p:sp>
        <p:sp>
          <p:nvSpPr>
            <p:cNvPr id="27" name="Rectangle 8"/>
            <p:cNvSpPr txBox="1">
              <a:spLocks/>
            </p:cNvSpPr>
            <p:nvPr/>
          </p:nvSpPr>
          <p:spPr>
            <a:xfrm>
              <a:off x="4143372" y="3214686"/>
              <a:ext cx="4786346" cy="1000132"/>
            </a:xfrm>
            <a:prstGeom prst="rect">
              <a:avLst/>
            </a:prstGeom>
          </p:spPr>
          <p:txBody>
            <a:bodyPr vert="horz" rtlCol="0" anchor="ctr">
              <a:normAutofit/>
            </a:bodyPr>
            <a:lstStyle>
              <a:extLst/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i="0" u="none" strike="noStrike" kern="0" normalizeH="0" baseline="0" noProof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uLnTx/>
                  <a:uFillTx/>
                  <a:latin typeface="Trebuchet MS"/>
                  <a:ea typeface="+mj-ea"/>
                  <a:cs typeface="+mj-cs"/>
                </a:rPr>
                <a:t>Untuk Menggerakan mobil dan memutarnya 90 derajat ke kanan</a:t>
              </a:r>
              <a:endParaRPr kumimoji="0" lang="en-US" sz="2000" i="0" u="none" strike="noStrike" kern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/>
                <a:ea typeface="+mj-ea"/>
                <a:cs typeface="+mj-cs"/>
              </a:endParaRPr>
            </a:p>
          </p:txBody>
        </p:sp>
      </p:grpSp>
      <p:grpSp>
        <p:nvGrpSpPr>
          <p:cNvPr id="5" name="Group 32"/>
          <p:cNvGrpSpPr/>
          <p:nvPr/>
        </p:nvGrpSpPr>
        <p:grpSpPr>
          <a:xfrm>
            <a:off x="2214546" y="5429264"/>
            <a:ext cx="5713942" cy="1000132"/>
            <a:chOff x="3215776" y="4500570"/>
            <a:chExt cx="5713942" cy="1000132"/>
          </a:xfrm>
        </p:grpSpPr>
        <p:sp>
          <p:nvSpPr>
            <p:cNvPr id="21" name="Oval 20"/>
            <p:cNvSpPr/>
            <p:nvPr/>
          </p:nvSpPr>
          <p:spPr>
            <a:xfrm>
              <a:off x="3215776" y="4601242"/>
              <a:ext cx="785818" cy="7858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dirty="0" smtClean="0"/>
                <a:t>Klik</a:t>
              </a:r>
              <a:endParaRPr lang="id-ID" sz="1200" b="1" dirty="0"/>
            </a:p>
          </p:txBody>
        </p:sp>
        <p:sp>
          <p:nvSpPr>
            <p:cNvPr id="28" name="Rectangle 8"/>
            <p:cNvSpPr txBox="1">
              <a:spLocks/>
            </p:cNvSpPr>
            <p:nvPr/>
          </p:nvSpPr>
          <p:spPr>
            <a:xfrm>
              <a:off x="4143372" y="4500570"/>
              <a:ext cx="4786346" cy="1000132"/>
            </a:xfrm>
            <a:prstGeom prst="rect">
              <a:avLst/>
            </a:prstGeom>
          </p:spPr>
          <p:txBody>
            <a:bodyPr vert="horz" rtlCol="0" anchor="ctr">
              <a:normAutofit/>
            </a:bodyPr>
            <a:lstStyle>
              <a:extLst/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i="0" u="none" strike="noStrike" kern="0" normalizeH="0" baseline="0" noProof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uLnTx/>
                  <a:uFillTx/>
                  <a:latin typeface="Trebuchet MS"/>
                  <a:ea typeface="+mj-ea"/>
                  <a:cs typeface="+mj-cs"/>
                </a:rPr>
                <a:t>Untuk menjalankan mobil sesuai arahnya</a:t>
              </a:r>
              <a:endParaRPr kumimoji="0" lang="en-US" sz="2000" i="0" u="none" strike="noStrike" kern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rebuchet MS"/>
                <a:ea typeface="+mj-ea"/>
                <a:cs typeface="+mj-cs"/>
              </a:endParaRPr>
            </a:p>
          </p:txBody>
        </p:sp>
      </p:grpSp>
      <p:pic>
        <p:nvPicPr>
          <p:cNvPr id="30" name="Picture 29" descr="typ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689" y="4048129"/>
            <a:ext cx="1905014" cy="142876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2">
                <a:lumMod val="75000"/>
                <a:alpha val="40000"/>
              </a:schemeClr>
            </a:glow>
            <a:softEdge rad="63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571472" y="500042"/>
            <a:ext cx="7929618" cy="11430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id-ID" dirty="0" smtClean="0"/>
              <a:t>Komputer Grafika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034" y="2000240"/>
            <a:ext cx="80010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 smtClean="0"/>
              <a:t>Grafika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umum</a:t>
            </a:r>
            <a:r>
              <a:rPr lang="en-US" sz="2800" dirty="0" smtClean="0"/>
              <a:t> </a:t>
            </a:r>
            <a:r>
              <a:rPr lang="en-US" sz="2800" dirty="0" err="1" smtClean="0"/>
              <a:t>dianggap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cabang</a:t>
            </a:r>
            <a:r>
              <a:rPr lang="en-US" sz="2800" dirty="0" smtClean="0"/>
              <a:t> </a:t>
            </a:r>
            <a:r>
              <a:rPr lang="en-US" sz="2800" dirty="0" err="1" smtClean="0"/>
              <a:t>ilmu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berkaitan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teori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teknologi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menyintesa</a:t>
            </a:r>
            <a:r>
              <a:rPr lang="en-US" sz="2800" dirty="0" smtClean="0"/>
              <a:t> </a:t>
            </a:r>
            <a:r>
              <a:rPr lang="en-US" sz="2800" dirty="0" err="1" smtClean="0"/>
              <a:t>citra</a:t>
            </a:r>
            <a:r>
              <a:rPr lang="en-US" sz="2800" dirty="0" smtClean="0"/>
              <a:t> </a:t>
            </a:r>
            <a:r>
              <a:rPr lang="en-US" sz="2800" dirty="0" err="1" smtClean="0"/>
              <a:t>berkomputer</a:t>
            </a:r>
            <a:r>
              <a:rPr lang="en-US" sz="2800" dirty="0" smtClean="0"/>
              <a:t>.</a:t>
            </a:r>
            <a:endParaRPr lang="id-ID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571472" y="500042"/>
            <a:ext cx="7929618" cy="11430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id-ID" dirty="0" smtClean="0"/>
              <a:t>Terapan Komputer Grafika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0100" y="2571744"/>
            <a:ext cx="6112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 smtClean="0"/>
              <a:t>Antarmuka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pemakai</a:t>
            </a:r>
            <a:r>
              <a:rPr lang="en-US" sz="2800" i="1" dirty="0" smtClean="0"/>
              <a:t> </a:t>
            </a:r>
            <a:r>
              <a:rPr lang="en-US" sz="2800" dirty="0" smtClean="0"/>
              <a:t>(</a:t>
            </a:r>
            <a:r>
              <a:rPr lang="en-US" sz="2800" i="1" dirty="0" smtClean="0"/>
              <a:t>user interface</a:t>
            </a:r>
            <a:r>
              <a:rPr lang="en-US" sz="2800" dirty="0" smtClean="0"/>
              <a:t>)</a:t>
            </a:r>
            <a:endParaRPr lang="id-ID" sz="2800" dirty="0"/>
          </a:p>
        </p:txBody>
      </p:sp>
      <p:sp>
        <p:nvSpPr>
          <p:cNvPr id="5" name="Rectangle 4"/>
          <p:cNvSpPr/>
          <p:nvPr/>
        </p:nvSpPr>
        <p:spPr>
          <a:xfrm>
            <a:off x="1000100" y="3214686"/>
            <a:ext cx="1931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 smtClean="0"/>
              <a:t>Visualisasi</a:t>
            </a:r>
            <a:endParaRPr lang="id-ID" sz="2800" dirty="0"/>
          </a:p>
        </p:txBody>
      </p:sp>
      <p:sp>
        <p:nvSpPr>
          <p:cNvPr id="6" name="Rectangle 5"/>
          <p:cNvSpPr/>
          <p:nvPr/>
        </p:nvSpPr>
        <p:spPr>
          <a:xfrm>
            <a:off x="1056857" y="3834474"/>
            <a:ext cx="1157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 smtClean="0"/>
              <a:t>Medis</a:t>
            </a:r>
            <a:endParaRPr lang="id-ID" sz="2800" dirty="0"/>
          </a:p>
        </p:txBody>
      </p:sp>
      <p:sp>
        <p:nvSpPr>
          <p:cNvPr id="8" name="Rectangle 7"/>
          <p:cNvSpPr/>
          <p:nvPr/>
        </p:nvSpPr>
        <p:spPr>
          <a:xfrm>
            <a:off x="1046183" y="4405978"/>
            <a:ext cx="5383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 smtClean="0"/>
              <a:t>Perancangan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bersifat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geometris</a:t>
            </a:r>
            <a:endParaRPr lang="id-ID" sz="2800" dirty="0"/>
          </a:p>
        </p:txBody>
      </p:sp>
      <p:sp>
        <p:nvSpPr>
          <p:cNvPr id="9" name="Rectangle 8"/>
          <p:cNvSpPr/>
          <p:nvPr/>
        </p:nvSpPr>
        <p:spPr>
          <a:xfrm>
            <a:off x="1076715" y="5072074"/>
            <a:ext cx="3209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 smtClean="0"/>
              <a:t>Sistem</a:t>
            </a:r>
            <a:r>
              <a:rPr lang="en-US" sz="2800" i="1" dirty="0" smtClean="0"/>
              <a:t> multimedia</a:t>
            </a:r>
            <a:endParaRPr lang="id-ID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pPr algn="ctr"/>
            <a:r>
              <a:rPr lang="id-ID" sz="4000" b="1" dirty="0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Ide Dan Judul</a:t>
            </a:r>
            <a:endParaRPr lang="en-US" sz="4000" b="1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928662" y="3286124"/>
            <a:ext cx="7467600" cy="928694"/>
          </a:xfrm>
        </p:spPr>
        <p:txBody>
          <a:bodyPr>
            <a:normAutofit fontScale="25000" lnSpcReduction="20000"/>
          </a:bodyPr>
          <a:lstStyle>
            <a:extLst/>
          </a:lstStyle>
          <a:p>
            <a:pPr algn="ctr">
              <a:buNone/>
            </a:pPr>
            <a:r>
              <a:rPr lang="id-ID" sz="28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ILUSTRASI KOTA</a:t>
            </a:r>
            <a:endParaRPr lang="en-US" sz="28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haroni" pitchFamily="2" charset="-79"/>
              <a:cs typeface="Aharoni" pitchFamily="2" charset="-79"/>
            </a:endParaRPr>
          </a:p>
          <a:p>
            <a:endParaRPr 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571472" y="500042"/>
            <a:ext cx="7929618" cy="11430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id-ID" dirty="0" smtClean="0"/>
              <a:t>Tools</a:t>
            </a:r>
            <a:endParaRPr lang="en-US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928662" y="2928934"/>
            <a:ext cx="7086600" cy="142876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extLst/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id-ID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id-ID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</a:rPr>
              <a:t>Dev</a:t>
            </a:r>
            <a:r>
              <a:rPr lang="id-ID" sz="4000" b="1" kern="0" baseline="0" dirty="0" smtClean="0">
                <a:solidFill>
                  <a:schemeClr val="tx1"/>
                </a:solidFill>
                <a:latin typeface="Candara" pitchFamily="34" charset="0"/>
              </a:rPr>
              <a:t>C++</a:t>
            </a:r>
          </a:p>
        </p:txBody>
      </p:sp>
      <p:pic>
        <p:nvPicPr>
          <p:cNvPr id="5" name="Picture 4" descr="Dev-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3143248"/>
            <a:ext cx="1000132" cy="1000132"/>
          </a:xfrm>
          <a:prstGeom prst="rect">
            <a:avLst/>
          </a:prstGeom>
        </p:spPr>
      </p:pic>
      <p:sp>
        <p:nvSpPr>
          <p:cNvPr id="6" name="Rectangle 25"/>
          <p:cNvSpPr txBox="1">
            <a:spLocks/>
          </p:cNvSpPr>
          <p:nvPr/>
        </p:nvSpPr>
        <p:spPr>
          <a:xfrm>
            <a:off x="928662" y="4714884"/>
            <a:ext cx="7086600" cy="114303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extLst/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id-ID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</a:rPr>
              <a:t>OpenGL</a:t>
            </a:r>
            <a:endParaRPr lang="id-ID" sz="4000" b="1" kern="0" baseline="0" dirty="0" smtClean="0">
              <a:solidFill>
                <a:schemeClr val="tx1"/>
              </a:solidFill>
              <a:latin typeface="Candara" pitchFamily="34" charset="0"/>
            </a:endParaRPr>
          </a:p>
        </p:txBody>
      </p:sp>
      <p:pic>
        <p:nvPicPr>
          <p:cNvPr id="8" name="Picture 7" descr="opengl-logo.gif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3636" y="4857760"/>
            <a:ext cx="1606270" cy="795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571472" y="500042"/>
            <a:ext cx="7929618" cy="11430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id-ID" dirty="0" smtClean="0"/>
              <a:t>Objek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-999370" y="4201318"/>
            <a:ext cx="4142610" cy="794"/>
          </a:xfrm>
          <a:prstGeom prst="line">
            <a:avLst/>
          </a:prstGeom>
          <a:ln w="76200">
            <a:gradFill flip="none" rotWithShape="1">
              <a:gsLst>
                <a:gs pos="0">
                  <a:srgbClr val="94ACD0">
                    <a:alpha val="0"/>
                  </a:srgbClr>
                </a:gs>
                <a:gs pos="50000">
                  <a:srgbClr val="94ACD0"/>
                </a:gs>
                <a:gs pos="99000">
                  <a:srgbClr val="94ACD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2976" y="2857496"/>
            <a:ext cx="1828800" cy="1828800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15000"/>
                  <a:satMod val="250000"/>
                </a:schemeClr>
              </a:gs>
              <a:gs pos="49000">
                <a:schemeClr val="accent4">
                  <a:tint val="50000"/>
                  <a:satMod val="200000"/>
                </a:schemeClr>
              </a:gs>
              <a:gs pos="49100">
                <a:schemeClr val="accent4">
                  <a:tint val="64000"/>
                  <a:satMod val="160000"/>
                </a:schemeClr>
              </a:gs>
              <a:gs pos="92000">
                <a:schemeClr val="accent4">
                  <a:tint val="50000"/>
                  <a:satMod val="200000"/>
                </a:schemeClr>
              </a:gs>
              <a:gs pos="100000">
                <a:schemeClr val="accent4">
                  <a:tint val="43000"/>
                  <a:satMod val="19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200" dirty="0" smtClean="0">
                <a:solidFill>
                  <a:schemeClr val="tx2">
                    <a:lumMod val="10000"/>
                  </a:schemeClr>
                </a:solidFill>
              </a:rPr>
              <a:t>Kubus</a:t>
            </a:r>
            <a:endParaRPr 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0" name="Picture 9" descr="Kubus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BFFFF"/>
              </a:clrFrom>
              <a:clrTo>
                <a:srgbClr val="FBFFFF">
                  <a:alpha val="0"/>
                </a:srgbClr>
              </a:clrTo>
            </a:clrChange>
          </a:blip>
          <a:srcRect l="25207" t="13942" r="25206" b="13942"/>
          <a:stretch>
            <a:fillRect/>
          </a:stretch>
        </p:blipFill>
        <p:spPr>
          <a:xfrm flipH="1">
            <a:off x="1671617" y="4914904"/>
            <a:ext cx="800106" cy="100013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rot="5400000">
            <a:off x="1500960" y="4129086"/>
            <a:ext cx="4142610" cy="794"/>
          </a:xfrm>
          <a:prstGeom prst="line">
            <a:avLst/>
          </a:prstGeom>
          <a:ln w="76200">
            <a:gradFill flip="none" rotWithShape="1">
              <a:gsLst>
                <a:gs pos="0">
                  <a:srgbClr val="94ACD0">
                    <a:alpha val="0"/>
                  </a:srgbClr>
                </a:gs>
                <a:gs pos="50000">
                  <a:srgbClr val="94ACD0"/>
                </a:gs>
                <a:gs pos="99000">
                  <a:srgbClr val="94ACD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43306" y="2785264"/>
            <a:ext cx="1828800" cy="1828800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15000"/>
                  <a:satMod val="250000"/>
                </a:schemeClr>
              </a:gs>
              <a:gs pos="49000">
                <a:schemeClr val="accent4">
                  <a:tint val="50000"/>
                  <a:satMod val="200000"/>
                </a:schemeClr>
              </a:gs>
              <a:gs pos="49100">
                <a:schemeClr val="accent4">
                  <a:tint val="64000"/>
                  <a:satMod val="160000"/>
                </a:schemeClr>
              </a:gs>
              <a:gs pos="92000">
                <a:schemeClr val="accent4">
                  <a:tint val="50000"/>
                  <a:satMod val="200000"/>
                </a:schemeClr>
              </a:gs>
              <a:gs pos="100000">
                <a:schemeClr val="accent4">
                  <a:tint val="43000"/>
                  <a:satMod val="19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200" dirty="0" smtClean="0">
                <a:solidFill>
                  <a:schemeClr val="tx2">
                    <a:lumMod val="10000"/>
                  </a:schemeClr>
                </a:solidFill>
              </a:rPr>
              <a:t>Bola</a:t>
            </a:r>
            <a:endParaRPr 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4" name="Picture 13" descr="figure_1_sphere_object_with_a_virtual_lighting_source_effect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BFD2DB">
                  <a:alpha val="89804"/>
                </a:srgbClr>
              </a:clrFrom>
              <a:clrTo>
                <a:srgbClr val="BFD2DB">
                  <a:alpha val="0"/>
                </a:srgbClr>
              </a:clrTo>
            </a:clrChange>
          </a:blip>
          <a:srcRect l="15000" t="15000" r="14999" b="7499"/>
          <a:stretch>
            <a:fillRect/>
          </a:stretch>
        </p:blipFill>
        <p:spPr>
          <a:xfrm>
            <a:off x="4143372" y="4772028"/>
            <a:ext cx="1096918" cy="1214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Straight Connector 14"/>
          <p:cNvCxnSpPr/>
          <p:nvPr/>
        </p:nvCxnSpPr>
        <p:spPr>
          <a:xfrm rot="5400000">
            <a:off x="3929852" y="4129880"/>
            <a:ext cx="4142610" cy="794"/>
          </a:xfrm>
          <a:prstGeom prst="line">
            <a:avLst/>
          </a:prstGeom>
          <a:ln w="76200">
            <a:gradFill flip="none" rotWithShape="1">
              <a:gsLst>
                <a:gs pos="0">
                  <a:srgbClr val="94ACD0">
                    <a:alpha val="0"/>
                  </a:srgbClr>
                </a:gs>
                <a:gs pos="50000">
                  <a:srgbClr val="94ACD0"/>
                </a:gs>
                <a:gs pos="99000">
                  <a:srgbClr val="94ACD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72198" y="2786058"/>
            <a:ext cx="1828800" cy="1828800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15000"/>
                  <a:satMod val="250000"/>
                </a:schemeClr>
              </a:gs>
              <a:gs pos="49000">
                <a:schemeClr val="accent4">
                  <a:tint val="50000"/>
                  <a:satMod val="200000"/>
                </a:schemeClr>
              </a:gs>
              <a:gs pos="49100">
                <a:schemeClr val="accent4">
                  <a:tint val="64000"/>
                  <a:satMod val="160000"/>
                </a:schemeClr>
              </a:gs>
              <a:gs pos="92000">
                <a:schemeClr val="accent4">
                  <a:tint val="50000"/>
                  <a:satMod val="200000"/>
                </a:schemeClr>
              </a:gs>
              <a:gs pos="100000">
                <a:schemeClr val="accent4">
                  <a:tint val="43000"/>
                  <a:satMod val="19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200" dirty="0" smtClean="0">
                <a:solidFill>
                  <a:schemeClr val="tx2">
                    <a:lumMod val="10000"/>
                  </a:schemeClr>
                </a:solidFill>
              </a:rPr>
              <a:t>Kerucut</a:t>
            </a:r>
            <a:endParaRPr 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7" name="Picture 16" descr="con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871" t="5419" r="12871" b="13286"/>
          <a:stretch>
            <a:fillRect/>
          </a:stretch>
        </p:blipFill>
        <p:spPr>
          <a:xfrm>
            <a:off x="6572264" y="4843466"/>
            <a:ext cx="1064658" cy="1100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8"/>
          <p:cNvSpPr txBox="1">
            <a:spLocks/>
          </p:cNvSpPr>
          <p:nvPr/>
        </p:nvSpPr>
        <p:spPr>
          <a:xfrm>
            <a:off x="3286116" y="1500174"/>
            <a:ext cx="2633682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perspectiveLeft"/>
              <a:lightRig rig="threePt" dir="t"/>
            </a:scene3d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8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rPr>
              <a:t>3D</a:t>
            </a:r>
            <a:endParaRPr kumimoji="0" lang="en-US" sz="4800" b="1" i="0" u="none" strike="noStrike" kern="0" cap="none" spc="0" normalizeH="0" baseline="0" noProof="0" dirty="0">
              <a:ln w="0">
                <a:solidFill>
                  <a:srgbClr val="FFFFFF"/>
                </a:solidFill>
                <a:prstDash val="solid"/>
              </a:ln>
              <a:gradFill flip="none">
                <a:gsLst>
                  <a:gs pos="40000">
                    <a:srgbClr val="FA8D3D">
                      <a:shade val="80000"/>
                    </a:srgbClr>
                  </a:gs>
                  <a:gs pos="45000">
                    <a:srgbClr val="FA8D3D">
                      <a:shade val="100000"/>
                    </a:srgbClr>
                  </a:gs>
                </a:gsLst>
                <a:lin ang="16200000"/>
              </a:gradFill>
              <a:effectLst>
                <a:outerShdw blurRad="23036" dist="23036" dir="5400000" algn="tl">
                  <a:srgbClr val="656565">
                    <a:alpha val="65000"/>
                  </a:srgbClr>
                </a:outerShdw>
                <a:reflection blurRad="12700" stA="25000" endPos="55000" dist="5000" dir="5400000" sy="-100000" algn="bl" rotWithShape="0"/>
              </a:effectLst>
              <a:uLnTx/>
              <a:uFillTx/>
              <a:latin typeface="Trebuchet MS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571472" y="500042"/>
            <a:ext cx="7929618" cy="11430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id-ID" dirty="0" smtClean="0"/>
              <a:t>Teknik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85786" y="2500306"/>
            <a:ext cx="2214578" cy="185738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d-ID" dirty="0" smtClean="0"/>
              <a:t>Transformasi</a:t>
            </a:r>
            <a:endParaRPr lang="id-ID" dirty="0"/>
          </a:p>
        </p:txBody>
      </p:sp>
      <p:sp>
        <p:nvSpPr>
          <p:cNvPr id="9" name="Rounded Rectangle 8"/>
          <p:cNvSpPr/>
          <p:nvPr/>
        </p:nvSpPr>
        <p:spPr>
          <a:xfrm>
            <a:off x="3286116" y="2500306"/>
            <a:ext cx="2214578" cy="185738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d-ID" dirty="0" smtClean="0"/>
              <a:t>Lighting</a:t>
            </a:r>
            <a:endParaRPr lang="id-ID" dirty="0"/>
          </a:p>
        </p:txBody>
      </p:sp>
      <p:pic>
        <p:nvPicPr>
          <p:cNvPr id="10" name="Picture 9" descr="tools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98684" y="3071810"/>
            <a:ext cx="1201944" cy="952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ounded Rectangle 10"/>
          <p:cNvSpPr/>
          <p:nvPr/>
        </p:nvSpPr>
        <p:spPr>
          <a:xfrm>
            <a:off x="5857884" y="2500306"/>
            <a:ext cx="2214578" cy="185738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d-ID" dirty="0" smtClean="0"/>
              <a:t>Clipping</a:t>
            </a:r>
            <a:endParaRPr lang="id-ID" dirty="0"/>
          </a:p>
        </p:txBody>
      </p:sp>
      <p:pic>
        <p:nvPicPr>
          <p:cNvPr id="12" name="Picture 11" descr="clip-object-word-document-800X800.jpg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0185" t="7547" r="22173" b="52653"/>
          <a:stretch>
            <a:fillRect/>
          </a:stretch>
        </p:blipFill>
        <p:spPr>
          <a:xfrm>
            <a:off x="6538927" y="3113688"/>
            <a:ext cx="995368" cy="1029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Connector 13"/>
          <p:cNvCxnSpPr/>
          <p:nvPr/>
        </p:nvCxnSpPr>
        <p:spPr>
          <a:xfrm>
            <a:off x="642910" y="2000240"/>
            <a:ext cx="7572428" cy="1588"/>
          </a:xfrm>
          <a:prstGeom prst="line">
            <a:avLst/>
          </a:prstGeom>
          <a:ln w="76200" cap="sq" cmpd="thickThin">
            <a:bevel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357554" y="4643446"/>
            <a:ext cx="2214578" cy="185738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d-ID" dirty="0" smtClean="0"/>
              <a:t>Shading</a:t>
            </a:r>
            <a:endParaRPr lang="id-ID" dirty="0"/>
          </a:p>
        </p:txBody>
      </p:sp>
      <p:pic>
        <p:nvPicPr>
          <p:cNvPr id="16" name="Picture 15" descr="shading-techniques-brushin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496" y="5286388"/>
            <a:ext cx="1094370" cy="857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571472" y="500042"/>
            <a:ext cx="7929618" cy="11430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id-ID" dirty="0" smtClean="0"/>
              <a:t>Komponen</a:t>
            </a:r>
            <a:endParaRPr lang="en-US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1000100" y="3643314"/>
            <a:ext cx="7086600" cy="1295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empiresb.jpg"/>
          <p:cNvPicPr>
            <a:picLocks noChangeAspect="1"/>
          </p:cNvPicPr>
          <p:nvPr/>
        </p:nvPicPr>
        <p:blipFill>
          <a:blip r:embed="rId3"/>
          <a:srcRect l="24500" r="26000" b="15966"/>
          <a:stretch>
            <a:fillRect/>
          </a:stretch>
        </p:blipFill>
        <p:spPr>
          <a:xfrm>
            <a:off x="571472" y="3000372"/>
            <a:ext cx="2357454" cy="2857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arch-eiffe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2" y="2786058"/>
            <a:ext cx="2190766" cy="3286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Monas-at-Night.jpg"/>
          <p:cNvPicPr>
            <a:picLocks noChangeAspect="1"/>
          </p:cNvPicPr>
          <p:nvPr/>
        </p:nvPicPr>
        <p:blipFill>
          <a:blip r:embed="rId5"/>
          <a:srcRect l="66667" r="9166" b="12374"/>
          <a:stretch>
            <a:fillRect/>
          </a:stretch>
        </p:blipFill>
        <p:spPr>
          <a:xfrm>
            <a:off x="6572264" y="2928934"/>
            <a:ext cx="1190054" cy="2867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571472" y="500042"/>
            <a:ext cx="7929618" cy="11430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id-ID" dirty="0" smtClean="0"/>
              <a:t>Komponen</a:t>
            </a:r>
            <a:endParaRPr lang="en-US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1000100" y="3643314"/>
            <a:ext cx="7086600" cy="1295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Balom Udara.jpg"/>
          <p:cNvPicPr>
            <a:picLocks noChangeAspect="1"/>
          </p:cNvPicPr>
          <p:nvPr/>
        </p:nvPicPr>
        <p:blipFill>
          <a:blip r:embed="rId3"/>
          <a:srcRect l="29167" r="25260" b="7764"/>
          <a:stretch>
            <a:fillRect/>
          </a:stretch>
        </p:blipFill>
        <p:spPr>
          <a:xfrm>
            <a:off x="3428992" y="2571744"/>
            <a:ext cx="2500330" cy="34321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2011-Jeep-Wrangler-Rock-Raider-By-Hauk-Design-Front-570x373.jpg"/>
          <p:cNvPicPr>
            <a:picLocks noChangeAspect="1"/>
          </p:cNvPicPr>
          <p:nvPr/>
        </p:nvPicPr>
        <p:blipFill>
          <a:blip r:embed="rId4"/>
          <a:srcRect b="6265"/>
          <a:stretch>
            <a:fillRect/>
          </a:stretch>
        </p:blipFill>
        <p:spPr>
          <a:xfrm>
            <a:off x="500034" y="3500438"/>
            <a:ext cx="2714644" cy="16651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Gedung-sate-b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12" y="2857496"/>
            <a:ext cx="2001392" cy="3000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178</Words>
  <Application>Microsoft Office PowerPoint</Application>
  <PresentationFormat>On-screen Show (4:3)</PresentationFormat>
  <Paragraphs>67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QuizShow</vt:lpstr>
      <vt:lpstr>Komputer Grafika</vt:lpstr>
      <vt:lpstr>Komputer Grafika</vt:lpstr>
      <vt:lpstr>Terapan Komputer Grafika</vt:lpstr>
      <vt:lpstr>Ide Dan Judul</vt:lpstr>
      <vt:lpstr>Tools</vt:lpstr>
      <vt:lpstr>Objek</vt:lpstr>
      <vt:lpstr>Teknik</vt:lpstr>
      <vt:lpstr>Komponen</vt:lpstr>
      <vt:lpstr>Komponen</vt:lpstr>
      <vt:lpstr>Interaksi</vt:lpstr>
      <vt:lpstr>Interaksi</vt:lpstr>
      <vt:lpstr>Interaksi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2011-06-19T05:08:55Z</dcterms:created>
  <dcterms:modified xsi:type="dcterms:W3CDTF">2009-01-31T04:39:10Z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