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8" r:id="rId5"/>
    <p:sldId id="277" r:id="rId6"/>
    <p:sldId id="280" r:id="rId7"/>
    <p:sldId id="265" r:id="rId8"/>
    <p:sldId id="262" r:id="rId9"/>
    <p:sldId id="263" r:id="rId10"/>
    <p:sldId id="266" r:id="rId11"/>
    <p:sldId id="267" r:id="rId12"/>
    <p:sldId id="276" r:id="rId13"/>
    <p:sldId id="279" r:id="rId14"/>
    <p:sldId id="281" r:id="rId15"/>
    <p:sldId id="283" r:id="rId16"/>
    <p:sldId id="272" r:id="rId17"/>
    <p:sldId id="273" r:id="rId18"/>
    <p:sldId id="285" r:id="rId19"/>
    <p:sldId id="275" r:id="rId20"/>
    <p:sldId id="271" r:id="rId21"/>
    <p:sldId id="269" r:id="rId22"/>
    <p:sldId id="270"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78EB3-E979-4EBD-BE2D-7D5B5C0CC2BD}" v="6" dt="2021-07-06T05:29:27.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su kılıç" userId="698eb2c87344317d" providerId="LiveId" clId="{CE178EB3-E979-4EBD-BE2D-7D5B5C0CC2BD}"/>
    <pc:docChg chg="undo redo custSel addSld modSld">
      <pc:chgData name="dersu kılıç" userId="698eb2c87344317d" providerId="LiveId" clId="{CE178EB3-E979-4EBD-BE2D-7D5B5C0CC2BD}" dt="2021-07-06T05:30:19.211" v="39" actId="27636"/>
      <pc:docMkLst>
        <pc:docMk/>
      </pc:docMkLst>
      <pc:sldChg chg="addSp delSp modSp add mod">
        <pc:chgData name="dersu kılıç" userId="698eb2c87344317d" providerId="LiveId" clId="{CE178EB3-E979-4EBD-BE2D-7D5B5C0CC2BD}" dt="2021-07-06T05:30:19.211" v="39" actId="27636"/>
        <pc:sldMkLst>
          <pc:docMk/>
          <pc:sldMk cId="4185671947" sldId="285"/>
        </pc:sldMkLst>
        <pc:spChg chg="mod">
          <ac:chgData name="dersu kılıç" userId="698eb2c87344317d" providerId="LiveId" clId="{CE178EB3-E979-4EBD-BE2D-7D5B5C0CC2BD}" dt="2021-07-06T05:29:17.321" v="24" actId="20577"/>
          <ac:spMkLst>
            <pc:docMk/>
            <pc:sldMk cId="4185671947" sldId="285"/>
            <ac:spMk id="2" creationId="{DFC45A26-6F85-42BC-B8F0-B904DB981405}"/>
          </ac:spMkLst>
        </pc:spChg>
        <pc:spChg chg="mod">
          <ac:chgData name="dersu kılıç" userId="698eb2c87344317d" providerId="LiveId" clId="{CE178EB3-E979-4EBD-BE2D-7D5B5C0CC2BD}" dt="2021-07-06T05:30:19.211" v="39" actId="27636"/>
          <ac:spMkLst>
            <pc:docMk/>
            <pc:sldMk cId="4185671947" sldId="285"/>
            <ac:spMk id="3" creationId="{D1912492-A6B8-43B0-B054-2F149731B77A}"/>
          </ac:spMkLst>
        </pc:spChg>
        <pc:spChg chg="add del">
          <ac:chgData name="dersu kılıç" userId="698eb2c87344317d" providerId="LiveId" clId="{CE178EB3-E979-4EBD-BE2D-7D5B5C0CC2BD}" dt="2021-07-06T05:28:55.456" v="4"/>
          <ac:spMkLst>
            <pc:docMk/>
            <pc:sldMk cId="4185671947" sldId="285"/>
            <ac:spMk id="4" creationId="{A1E8EBF9-FF20-4708-9938-B470EB7E0534}"/>
          </ac:spMkLst>
        </pc:spChg>
        <pc:spChg chg="add del">
          <ac:chgData name="dersu kılıç" userId="698eb2c87344317d" providerId="LiveId" clId="{CE178EB3-E979-4EBD-BE2D-7D5B5C0CC2BD}" dt="2021-07-06T05:29:07.685" v="9"/>
          <ac:spMkLst>
            <pc:docMk/>
            <pc:sldMk cId="4185671947" sldId="285"/>
            <ac:spMk id="5" creationId="{52A329F2-93F4-4A0C-9BB9-24E3740E3D75}"/>
          </ac:spMkLst>
        </pc:spChg>
        <pc:spChg chg="add del">
          <ac:chgData name="dersu kılıç" userId="698eb2c87344317d" providerId="LiveId" clId="{CE178EB3-E979-4EBD-BE2D-7D5B5C0CC2BD}" dt="2021-07-06T05:29:27.979" v="26"/>
          <ac:spMkLst>
            <pc:docMk/>
            <pc:sldMk cId="4185671947" sldId="285"/>
            <ac:spMk id="6" creationId="{58AC38D1-BFAB-4574-B97F-B549C58F95C5}"/>
          </ac:spMkLst>
        </pc:spChg>
        <pc:picChg chg="del">
          <ac:chgData name="dersu kılıç" userId="698eb2c87344317d" providerId="LiveId" clId="{CE178EB3-E979-4EBD-BE2D-7D5B5C0CC2BD}" dt="2021-07-06T05:28:28.404" v="1" actId="478"/>
          <ac:picMkLst>
            <pc:docMk/>
            <pc:sldMk cId="4185671947" sldId="285"/>
            <ac:picMk id="7" creationId="{F907F11D-3539-421E-86AE-7CFCD29F87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DB2B9EA4-EF2D-497A-BE4A-07503E9E907F}"/>
              </a:ext>
            </a:extLst>
          </p:cNvPr>
          <p:cNvSpPr>
            <a:spLocks noGrp="1"/>
          </p:cNvSpPr>
          <p:nvPr>
            <p:ph type="ctrTitle"/>
          </p:nvPr>
        </p:nvSpPr>
        <p:spPr>
          <a:xfrm>
            <a:off x="540279" y="967417"/>
            <a:ext cx="3778870" cy="3943250"/>
          </a:xfrm>
        </p:spPr>
        <p:txBody>
          <a:bodyPr>
            <a:normAutofit/>
          </a:bodyPr>
          <a:lstStyle/>
          <a:p>
            <a:r>
              <a:rPr lang="tr-TR" sz="4000" b="1" dirty="0">
                <a:solidFill>
                  <a:srgbClr val="FEFFFF"/>
                </a:solidFill>
              </a:rPr>
              <a:t>LOG YÖNETİMİ</a:t>
            </a:r>
            <a:endParaRPr lang="en-US" sz="4000" b="1" dirty="0">
              <a:solidFill>
                <a:srgbClr val="FEFFFF"/>
              </a:solidFill>
            </a:endParaRPr>
          </a:p>
        </p:txBody>
      </p:sp>
      <p:sp>
        <p:nvSpPr>
          <p:cNvPr id="14"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Resim 4">
            <a:extLst>
              <a:ext uri="{FF2B5EF4-FFF2-40B4-BE49-F238E27FC236}">
                <a16:creationId xmlns:a16="http://schemas.microsoft.com/office/drawing/2014/main" id="{FE69FFBB-6BAA-4ED8-A760-7B4D1C1EB15E}"/>
              </a:ext>
            </a:extLst>
          </p:cNvPr>
          <p:cNvPicPr>
            <a:picLocks noChangeAspect="1"/>
          </p:cNvPicPr>
          <p:nvPr/>
        </p:nvPicPr>
        <p:blipFill>
          <a:blip r:embed="rId2"/>
          <a:stretch>
            <a:fillRect/>
          </a:stretch>
        </p:blipFill>
        <p:spPr>
          <a:xfrm>
            <a:off x="5587994" y="1014286"/>
            <a:ext cx="5640502" cy="4836730"/>
          </a:xfrm>
          <a:prstGeom prst="rect">
            <a:avLst/>
          </a:prstGeom>
        </p:spPr>
      </p:pic>
    </p:spTree>
    <p:extLst>
      <p:ext uri="{BB962C8B-B14F-4D97-AF65-F5344CB8AC3E}">
        <p14:creationId xmlns:p14="http://schemas.microsoft.com/office/powerpoint/2010/main" val="1076722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K</a:t>
            </a:r>
            <a:r>
              <a:rPr lang="en-US" b="1" dirty="0" err="1">
                <a:latin typeface="Times New Roman" panose="02020603050405020304" pitchFamily="18" charset="0"/>
                <a:cs typeface="Times New Roman" panose="02020603050405020304" pitchFamily="18" charset="0"/>
              </a:rPr>
              <a:t>aynağı</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P</a:t>
            </a:r>
            <a:r>
              <a:rPr lang="en-US" b="1" dirty="0" err="1">
                <a:latin typeface="Times New Roman" panose="02020603050405020304" pitchFamily="18" charset="0"/>
                <a:cs typeface="Times New Roman" panose="02020603050405020304" pitchFamily="18" charset="0"/>
              </a:rPr>
              <a:t>rotokol</a:t>
            </a:r>
            <a:r>
              <a:rPr lang="tr-TR" b="1" dirty="0" err="1">
                <a:latin typeface="Times New Roman" panose="02020603050405020304" pitchFamily="18" charset="0"/>
                <a:cs typeface="Times New Roman" panose="02020603050405020304" pitchFamily="18" charset="0"/>
              </a:rPr>
              <a:t>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671919" y="1675772"/>
            <a:ext cx="7776193" cy="4487096"/>
          </a:xfrm>
        </p:spPr>
        <p:txBody>
          <a:bodyPr>
            <a:normAutofit/>
          </a:bodyPr>
          <a:lstStyle/>
          <a:p>
            <a:pPr algn="just"/>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mesajlarının, </a:t>
            </a:r>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tarafından nasıl yönlendirileceğine karar vermek için iki özelliği vardır: tesis ve öncelik. Tesis, mesajın nerede üretildiği konusunda genel bir sınıflandırma yapmak için tasarlanmıştır. Soldaki tabloda </a:t>
            </a:r>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tesisleri, sağdaki tabloda </a:t>
            </a:r>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önceliği tablosu mevcuttur.</a:t>
            </a:r>
            <a:endParaRPr lang="en-US" sz="2000" dirty="0">
              <a:latin typeface="Times New Roman" panose="02020603050405020304" pitchFamily="18" charset="0"/>
              <a:cs typeface="Times New Roman" panose="02020603050405020304" pitchFamily="18" charset="0"/>
            </a:endParaRPr>
          </a:p>
        </p:txBody>
      </p:sp>
      <p:pic>
        <p:nvPicPr>
          <p:cNvPr id="5" name="Resim 4" descr="tablo içeren bir resim&#10;&#10;Açıklama otomatik olarak oluşturuldu">
            <a:extLst>
              <a:ext uri="{FF2B5EF4-FFF2-40B4-BE49-F238E27FC236}">
                <a16:creationId xmlns:a16="http://schemas.microsoft.com/office/drawing/2014/main" id="{EA838B83-8DFD-468B-AD76-7C7FCAA1FDB9}"/>
              </a:ext>
            </a:extLst>
          </p:cNvPr>
          <p:cNvPicPr>
            <a:picLocks noChangeAspect="1"/>
          </p:cNvPicPr>
          <p:nvPr/>
        </p:nvPicPr>
        <p:blipFill>
          <a:blip r:embed="rId2"/>
          <a:stretch>
            <a:fillRect/>
          </a:stretch>
        </p:blipFill>
        <p:spPr>
          <a:xfrm>
            <a:off x="1743888" y="3752922"/>
            <a:ext cx="5018899" cy="2698813"/>
          </a:xfrm>
          <a:prstGeom prst="rect">
            <a:avLst/>
          </a:prstGeom>
        </p:spPr>
      </p:pic>
      <p:pic>
        <p:nvPicPr>
          <p:cNvPr id="7" name="Resim 6" descr="tablo içeren bir resim&#10;&#10;Açıklama otomatik olarak oluşturuldu">
            <a:extLst>
              <a:ext uri="{FF2B5EF4-FFF2-40B4-BE49-F238E27FC236}">
                <a16:creationId xmlns:a16="http://schemas.microsoft.com/office/drawing/2014/main" id="{7CB1E8A2-3D3A-4D1F-A1AF-73F24D61B323}"/>
              </a:ext>
            </a:extLst>
          </p:cNvPr>
          <p:cNvPicPr>
            <a:picLocks noChangeAspect="1"/>
          </p:cNvPicPr>
          <p:nvPr/>
        </p:nvPicPr>
        <p:blipFill>
          <a:blip r:embed="rId3"/>
          <a:stretch>
            <a:fillRect/>
          </a:stretch>
        </p:blipFill>
        <p:spPr>
          <a:xfrm>
            <a:off x="6921568" y="4189331"/>
            <a:ext cx="5018899" cy="1825994"/>
          </a:xfrm>
          <a:prstGeom prst="rect">
            <a:avLst/>
          </a:prstGeom>
        </p:spPr>
      </p:pic>
    </p:spTree>
    <p:extLst>
      <p:ext uri="{BB962C8B-B14F-4D97-AF65-F5344CB8AC3E}">
        <p14:creationId xmlns:p14="http://schemas.microsoft.com/office/powerpoint/2010/main" val="362310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K</a:t>
            </a:r>
            <a:r>
              <a:rPr lang="en-US" b="1" dirty="0" err="1">
                <a:latin typeface="Times New Roman" panose="02020603050405020304" pitchFamily="18" charset="0"/>
                <a:cs typeface="Times New Roman" panose="02020603050405020304" pitchFamily="18" charset="0"/>
              </a:rPr>
              <a:t>aynağı</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P</a:t>
            </a:r>
            <a:r>
              <a:rPr lang="en-US" b="1" dirty="0" err="1">
                <a:latin typeface="Times New Roman" panose="02020603050405020304" pitchFamily="18" charset="0"/>
                <a:cs typeface="Times New Roman" panose="02020603050405020304" pitchFamily="18" charset="0"/>
              </a:rPr>
              <a:t>rotokol</a:t>
            </a:r>
            <a:r>
              <a:rPr lang="tr-TR" b="1" dirty="0" err="1">
                <a:latin typeface="Times New Roman" panose="02020603050405020304" pitchFamily="18" charset="0"/>
                <a:cs typeface="Times New Roman" panose="02020603050405020304" pitchFamily="18" charset="0"/>
              </a:rPr>
              <a:t>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905000"/>
            <a:ext cx="8237832" cy="4487096"/>
          </a:xfrm>
        </p:spPr>
        <p:txBody>
          <a:bodyPr>
            <a:normAutofit/>
          </a:bodyPr>
          <a:lstStyle/>
          <a:p>
            <a:pPr algn="just"/>
            <a:r>
              <a:rPr lang="tr-TR" sz="2000" b="1" dirty="0" err="1">
                <a:latin typeface="Times New Roman" panose="02020603050405020304" pitchFamily="18" charset="0"/>
                <a:cs typeface="Times New Roman" panose="02020603050405020304" pitchFamily="18" charset="0"/>
              </a:rPr>
              <a:t>Snmap</a:t>
            </a:r>
            <a:r>
              <a:rPr lang="tr-TR"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Elasticsearch </a:t>
            </a:r>
            <a:r>
              <a:rPr lang="en-US" sz="2000" dirty="0" err="1">
                <a:latin typeface="Times New Roman" panose="02020603050405020304" pitchFamily="18" charset="0"/>
                <a:cs typeface="Times New Roman" panose="02020603050405020304" pitchFamily="18" charset="0"/>
              </a:rPr>
              <a:t>başlattığınızda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başlatmış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olursunuz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Bağlı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koleksiyonuna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denir</a:t>
            </a:r>
            <a:r>
              <a:rPr lang="en-US" sz="2000" dirty="0">
                <a:latin typeface="Times New Roman" panose="02020603050405020304" pitchFamily="18" charset="0"/>
                <a:cs typeface="Times New Roman" panose="02020603050405020304" pitchFamily="18" charset="0"/>
              </a:rPr>
              <a:t>. Tek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Elasticsearch </a:t>
            </a:r>
            <a:r>
              <a:rPr lang="en-US" sz="2000" dirty="0" err="1">
                <a:latin typeface="Times New Roman" panose="02020603050405020304" pitchFamily="18" charset="0"/>
                <a:cs typeface="Times New Roman" panose="02020603050405020304" pitchFamily="18" charset="0"/>
              </a:rPr>
              <a:t>düğümü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çalıştırıyorsanız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düğümden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oluşan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kümeniz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olduğu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anlamına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gelir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Kümedeki</a:t>
            </a:r>
            <a:r>
              <a:rPr lang="en-US" sz="2000" dirty="0">
                <a:latin typeface="Times New Roman" panose="02020603050405020304" pitchFamily="18" charset="0"/>
                <a:cs typeface="Times New Roman" panose="02020603050405020304" pitchFamily="18" charset="0"/>
              </a:rPr>
              <a:t> her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varsayılan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HTTP </a:t>
            </a:r>
            <a:r>
              <a:rPr lang="en-US" sz="2000" dirty="0" err="1">
                <a:latin typeface="Times New Roman" panose="02020603050405020304" pitchFamily="18" charset="0"/>
                <a:cs typeface="Times New Roman" panose="02020603050405020304" pitchFamily="18" charset="0"/>
              </a:rPr>
              <a:t>katmanındaki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trafiği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işleyebilir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Aktarım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katmanı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sadece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JavaTransportClient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arasındaki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iletişim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kullanılır</a:t>
            </a:r>
            <a:r>
              <a:rPr lang="en-US" sz="2000" dirty="0">
                <a:latin typeface="Times New Roman" panose="02020603050405020304" pitchFamily="18" charset="0"/>
                <a:cs typeface="Times New Roman" panose="02020603050405020304" pitchFamily="18" charset="0"/>
              </a:rPr>
              <a:t> ; HTTP </a:t>
            </a:r>
            <a:r>
              <a:rPr lang="en-US" sz="2000" dirty="0" err="1">
                <a:latin typeface="Times New Roman" panose="02020603050405020304" pitchFamily="18" charset="0"/>
                <a:cs typeface="Times New Roman" panose="02020603050405020304" pitchFamily="18" charset="0"/>
              </a:rPr>
              <a:t>katmanı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yalnızca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harici</a:t>
            </a:r>
            <a:r>
              <a:rPr lang="en-US" sz="2000" dirty="0">
                <a:latin typeface="Times New Roman" panose="02020603050405020304" pitchFamily="18" charset="0"/>
                <a:cs typeface="Times New Roman" panose="02020603050405020304" pitchFamily="18" charset="0"/>
              </a:rPr>
              <a:t> REST </a:t>
            </a:r>
            <a:r>
              <a:rPr lang="en-US" sz="2000" dirty="0" err="1">
                <a:latin typeface="Times New Roman" panose="02020603050405020304" pitchFamily="18" charset="0"/>
                <a:cs typeface="Times New Roman" panose="02020603050405020304" pitchFamily="18" charset="0"/>
              </a:rPr>
              <a:t>istemcileri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tarafından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kullanılır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kümedeki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diğer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istemci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isteklerini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uygun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iletebilir</a:t>
            </a:r>
            <a:r>
              <a:rPr lang="en-US" sz="2000" dirty="0">
                <a:latin typeface="Times New Roman" panose="02020603050405020304" pitchFamily="18" charset="0"/>
                <a:cs typeface="Times New Roman" panose="02020603050405020304" pitchFamily="18" charset="0"/>
              </a:rPr>
              <a:t>. Bunun </a:t>
            </a:r>
            <a:r>
              <a:rPr lang="en-US" sz="2000" dirty="0" err="1">
                <a:latin typeface="Times New Roman" panose="02020603050405020304" pitchFamily="18" charset="0"/>
                <a:cs typeface="Times New Roman" panose="02020603050405020304" pitchFamily="18" charset="0"/>
              </a:rPr>
              <a:t>yanı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sıra</a:t>
            </a:r>
            <a:r>
              <a:rPr lang="en-US" sz="2000" dirty="0">
                <a:latin typeface="Times New Roman" panose="02020603050405020304" pitchFamily="18" charset="0"/>
                <a:cs typeface="Times New Roman" panose="02020603050405020304" pitchFamily="18" charset="0"/>
              </a:rPr>
              <a:t>, her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fazla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amaca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hizmet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edebilir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09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K</a:t>
            </a:r>
            <a:r>
              <a:rPr lang="en-US" b="1" dirty="0" err="1">
                <a:latin typeface="Times New Roman" panose="02020603050405020304" pitchFamily="18" charset="0"/>
                <a:cs typeface="Times New Roman" panose="02020603050405020304" pitchFamily="18" charset="0"/>
              </a:rPr>
              <a:t>aynağı</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P</a:t>
            </a:r>
            <a:r>
              <a:rPr lang="en-US" b="1" dirty="0" err="1">
                <a:latin typeface="Times New Roman" panose="02020603050405020304" pitchFamily="18" charset="0"/>
                <a:cs typeface="Times New Roman" panose="02020603050405020304" pitchFamily="18" charset="0"/>
              </a:rPr>
              <a:t>rotokol</a:t>
            </a:r>
            <a:r>
              <a:rPr lang="tr-TR" b="1" dirty="0" err="1">
                <a:latin typeface="Times New Roman" panose="02020603050405020304" pitchFamily="18" charset="0"/>
                <a:cs typeface="Times New Roman" panose="02020603050405020304" pitchFamily="18" charset="0"/>
              </a:rPr>
              <a:t>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905000"/>
            <a:ext cx="7980380" cy="4487096"/>
          </a:xfrm>
        </p:spPr>
        <p:txBody>
          <a:bodyPr>
            <a:normAutofit/>
          </a:bodyPr>
          <a:lstStyle/>
          <a:p>
            <a:pPr algn="just"/>
            <a:r>
              <a:rPr lang="tr-TR" sz="2000" b="1" dirty="0" err="1">
                <a:latin typeface="Times New Roman" panose="02020603050405020304" pitchFamily="18" charset="0"/>
                <a:cs typeface="Times New Roman" panose="02020603050405020304" pitchFamily="18" charset="0"/>
              </a:rPr>
              <a:t>Event</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Log</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Windows sistemlerde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kayıtlarının tutulduğu yerdir. Sistem üzerinde gerçekleşen bütün işlemler kayıt olarak tutulur. Hesap </a:t>
            </a:r>
            <a:r>
              <a:rPr lang="tr-TR" sz="2000" dirty="0" err="1">
                <a:latin typeface="Times New Roman" panose="02020603050405020304" pitchFamily="18" charset="0"/>
                <a:cs typeface="Times New Roman" panose="02020603050405020304" pitchFamily="18" charset="0"/>
              </a:rPr>
              <a:t>kitlemeleri</a:t>
            </a:r>
            <a:r>
              <a:rPr lang="tr-TR" sz="2000" dirty="0">
                <a:latin typeface="Times New Roman" panose="02020603050405020304" pitchFamily="18" charset="0"/>
                <a:cs typeface="Times New Roman" panose="02020603050405020304" pitchFamily="18" charset="0"/>
              </a:rPr>
              <a:t>, oturum açma işlemi, uygulama hataları gibi güvenlik için farklı türde olayları kaydeder. Yaşanan siber güvenlik olayında hangi kullanıcı ne zaman sisteme giriş yapmış ve kullanıcı bilgileri gibi bilgileri tutarak olayların aydınlatılmasını sağlar.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88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Saklama Biçimleri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388093" y="1927934"/>
            <a:ext cx="8362765" cy="4487096"/>
          </a:xfrm>
        </p:spPr>
        <p:txBody>
          <a:bodyPr>
            <a:normAutofit fontScale="92500"/>
          </a:bodyPr>
          <a:lstStyle/>
          <a:p>
            <a:pPr algn="just"/>
            <a:r>
              <a:rPr lang="tr-TR" sz="2000" b="1" dirty="0">
                <a:latin typeface="Times New Roman" panose="02020603050405020304" pitchFamily="18" charset="0"/>
                <a:cs typeface="Times New Roman" panose="02020603050405020304" pitchFamily="18" charset="0"/>
              </a:rPr>
              <a:t>Metin Tabanlı </a:t>
            </a:r>
            <a:r>
              <a:rPr lang="tr-TR" sz="2000" b="1" dirty="0" err="1">
                <a:latin typeface="Times New Roman" panose="02020603050405020304" pitchFamily="18" charset="0"/>
                <a:cs typeface="Times New Roman" panose="02020603050405020304" pitchFamily="18" charset="0"/>
              </a:rPr>
              <a:t>Log</a:t>
            </a:r>
            <a:r>
              <a:rPr lang="tr-TR" sz="2000" b="1" dirty="0">
                <a:latin typeface="Times New Roman" panose="02020603050405020304" pitchFamily="18" charset="0"/>
                <a:cs typeface="Times New Roman" panose="02020603050405020304" pitchFamily="18" charset="0"/>
              </a:rPr>
              <a:t> Dosyaları: </a:t>
            </a:r>
            <a:r>
              <a:rPr lang="tr-TR" sz="2000" dirty="0">
                <a:latin typeface="Times New Roman" panose="02020603050405020304" pitchFamily="18" charset="0"/>
                <a:cs typeface="Times New Roman" panose="02020603050405020304" pitchFamily="18" charset="0"/>
              </a:rPr>
              <a:t>Günümüzdeki programlama dillerinde metin tabanlı </a:t>
            </a:r>
            <a:r>
              <a:rPr lang="tr-TR" sz="2000" dirty="0" err="1">
                <a:latin typeface="Times New Roman" panose="02020603050405020304" pitchFamily="18" charset="0"/>
                <a:cs typeface="Times New Roman" panose="02020603050405020304" pitchFamily="18" charset="0"/>
              </a:rPr>
              <a:t>logların</a:t>
            </a:r>
            <a:r>
              <a:rPr lang="tr-TR" sz="2000" dirty="0">
                <a:latin typeface="Times New Roman" panose="02020603050405020304" pitchFamily="18" charset="0"/>
                <a:cs typeface="Times New Roman" panose="02020603050405020304" pitchFamily="18" charset="0"/>
              </a:rPr>
              <a:t> oluşturulmasını kolaylaştıran birçok altyapı olması ve sistemlerin bu tür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dosyalarını üretmesinin düşük maliyetli olması nedeniyle en yaygın kullanılan </a:t>
            </a:r>
            <a:r>
              <a:rPr lang="tr-TR" sz="2000" dirty="0" err="1">
                <a:latin typeface="Times New Roman" panose="02020603050405020304" pitchFamily="18" charset="0"/>
                <a:cs typeface="Times New Roman" panose="02020603050405020304" pitchFamily="18" charset="0"/>
              </a:rPr>
              <a:t>loglama</a:t>
            </a:r>
            <a:r>
              <a:rPr lang="tr-TR" sz="2000" dirty="0">
                <a:latin typeface="Times New Roman" panose="02020603050405020304" pitchFamily="18" charset="0"/>
                <a:cs typeface="Times New Roman" panose="02020603050405020304" pitchFamily="18" charset="0"/>
              </a:rPr>
              <a:t> türüdür.</a:t>
            </a:r>
          </a:p>
          <a:p>
            <a:pPr algn="just"/>
            <a:r>
              <a:rPr lang="tr-TR" sz="2000" b="1" dirty="0">
                <a:latin typeface="Times New Roman" panose="02020603050405020304" pitchFamily="18" charset="0"/>
                <a:cs typeface="Times New Roman" panose="02020603050405020304" pitchFamily="18" charset="0"/>
              </a:rPr>
              <a:t>İkili Dosyalar: </a:t>
            </a:r>
            <a:r>
              <a:rPr lang="tr-TR" sz="2000" dirty="0">
                <a:latin typeface="Times New Roman" panose="02020603050405020304" pitchFamily="18" charset="0"/>
                <a:cs typeface="Times New Roman" panose="02020603050405020304" pitchFamily="18" charset="0"/>
              </a:rPr>
              <a:t>İkili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dosyaları, okumak ve işlemek için özel araçlara ihtiyaç duyulan makine tarafından okunabilir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dosyalarıdır. Özel uygulamalar içeren birçok ortamda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dosyaları, Genişletilmiş İkilik Kodlu Ondalık Değişim Kodu (EBCDIC) gibi ikili veya makineye özgü biçimlerde kodlanabilir ve bu kodları çözmek ve okumak için donanım platformlarında araçlar gerekebilir.</a:t>
            </a:r>
          </a:p>
          <a:p>
            <a:pPr algn="just"/>
            <a:r>
              <a:rPr lang="tr-TR" sz="2000" b="1" dirty="0">
                <a:latin typeface="Times New Roman" panose="02020603050405020304" pitchFamily="18" charset="0"/>
                <a:cs typeface="Times New Roman" panose="02020603050405020304" pitchFamily="18" charset="0"/>
              </a:rPr>
              <a:t>Sıkıştırılmış Dosyalar: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üreten sistemlerin çoğu, </a:t>
            </a:r>
            <a:r>
              <a:rPr lang="tr-TR" sz="2000" dirty="0" err="1">
                <a:latin typeface="Times New Roman" panose="02020603050405020304" pitchFamily="18" charset="0"/>
                <a:cs typeface="Times New Roman" panose="02020603050405020304" pitchFamily="18" charset="0"/>
              </a:rPr>
              <a:t>loglar</a:t>
            </a:r>
            <a:r>
              <a:rPr lang="tr-TR" sz="2000" dirty="0">
                <a:latin typeface="Times New Roman" panose="02020603050405020304" pitchFamily="18" charset="0"/>
                <a:cs typeface="Times New Roman" panose="02020603050405020304" pitchFamily="18" charset="0"/>
              </a:rPr>
              <a:t> belirli bir boyuta ulaştığında veya günlük, haftalık, aylık olarak yapılandırılmış bir zaman aralığına ulaşıldığında, genellikle yeni bir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dosyasına başlar. Önceki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dosyası genel olarak yeniden adlandırılır ve sistemin disklerinde sıkıştırılmamış bir biçimde arşivlenir, böylece hâlâ kolayca erişilebilir ve sorgulanabilir.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83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Yönetim Ürünleri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405848" y="1584665"/>
            <a:ext cx="8806649" cy="4922668"/>
          </a:xfrm>
        </p:spPr>
        <p:txBody>
          <a:bodyPr>
            <a:normAutofit lnSpcReduction="10000"/>
          </a:bodyPr>
          <a:lstStyle/>
          <a:p>
            <a:pPr algn="just"/>
            <a:r>
              <a:rPr lang="en-US" sz="2000" b="1" dirty="0" err="1">
                <a:latin typeface="Times New Roman" panose="02020603050405020304" pitchFamily="18" charset="0"/>
                <a:cs typeface="Times New Roman" panose="02020603050405020304" pitchFamily="18" charset="0"/>
              </a:rPr>
              <a:t>Enterprize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ürünler</a:t>
            </a:r>
            <a:r>
              <a:rPr lang="en-US" sz="2000" b="1" dirty="0">
                <a:latin typeface="Times New Roman" panose="02020603050405020304" pitchFamily="18" charset="0"/>
                <a:cs typeface="Times New Roman" panose="02020603050405020304" pitchFamily="18" charset="0"/>
              </a:rPr>
              <a:t> </a:t>
            </a:r>
            <a:r>
              <a:rPr lang="tr-TR"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IBM </a:t>
            </a:r>
            <a:r>
              <a:rPr lang="en-US" sz="2000" dirty="0" err="1">
                <a:latin typeface="Times New Roman" panose="02020603050405020304" pitchFamily="18" charset="0"/>
                <a:cs typeface="Times New Roman" panose="02020603050405020304" pitchFamily="18" charset="0"/>
              </a:rPr>
              <a:t>Qradar</a:t>
            </a:r>
            <a:r>
              <a:rPr lang="tr-TR"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Logsign</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HP </a:t>
            </a:r>
            <a:r>
              <a:rPr lang="en-US" sz="2000" dirty="0" err="1">
                <a:latin typeface="Times New Roman" panose="02020603050405020304" pitchFamily="18" charset="0"/>
                <a:cs typeface="Times New Roman" panose="02020603050405020304" pitchFamily="18" charset="0"/>
              </a:rPr>
              <a:t>Arcsight</a:t>
            </a:r>
            <a:r>
              <a:rPr lang="tr-TR"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McAffee</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Open Source </a:t>
            </a:r>
            <a:r>
              <a:rPr lang="en-US" sz="2000" b="1" dirty="0" err="1">
                <a:latin typeface="Times New Roman" panose="02020603050405020304" pitchFamily="18" charset="0"/>
                <a:cs typeface="Times New Roman" panose="02020603050405020304" pitchFamily="18" charset="0"/>
              </a:rPr>
              <a:t>Ürünler</a:t>
            </a:r>
            <a:r>
              <a:rPr lang="tr-TR"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Elasticsearch – </a:t>
            </a:r>
            <a:r>
              <a:rPr lang="en-US" sz="2000" dirty="0" err="1">
                <a:latin typeface="Times New Roman" panose="02020603050405020304" pitchFamily="18" charset="0"/>
                <a:cs typeface="Times New Roman" panose="02020603050405020304" pitchFamily="18" charset="0"/>
              </a:rPr>
              <a:t>Çoğunlukla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indeksleme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depolama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kullanılan</a:t>
            </a:r>
            <a:r>
              <a:rPr lang="en-US" sz="2000" dirty="0">
                <a:latin typeface="Times New Roman" panose="02020603050405020304" pitchFamily="18" charset="0"/>
                <a:cs typeface="Times New Roman" panose="02020603050405020304" pitchFamily="18" charset="0"/>
              </a:rPr>
              <a:t> Lucene </a:t>
            </a:r>
            <a:r>
              <a:rPr lang="en-US" sz="2000" dirty="0" err="1">
                <a:latin typeface="Times New Roman" panose="02020603050405020304" pitchFamily="18" charset="0"/>
                <a:cs typeface="Times New Roman" panose="02020603050405020304" pitchFamily="18" charset="0"/>
              </a:rPr>
              <a:t>Tabanlı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Belge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deposu</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Fluentd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Toplayıcı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Gönderici</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Wazuh</a:t>
            </a:r>
            <a:r>
              <a:rPr lang="en-US" sz="2000" dirty="0">
                <a:latin typeface="Times New Roman" panose="02020603050405020304" pitchFamily="18" charset="0"/>
                <a:cs typeface="Times New Roman" panose="02020603050405020304" pitchFamily="18" charset="0"/>
              </a:rPr>
              <a:t> – Log </a:t>
            </a:r>
            <a:r>
              <a:rPr lang="en-US" sz="2000" dirty="0" err="1">
                <a:latin typeface="Times New Roman" panose="02020603050405020304" pitchFamily="18" charset="0"/>
                <a:cs typeface="Times New Roman" panose="02020603050405020304" pitchFamily="18" charset="0"/>
              </a:rPr>
              <a:t>Yönetimi</a:t>
            </a:r>
            <a:r>
              <a:rPr lang="en-US" sz="2000" dirty="0">
                <a:latin typeface="Times New Roman" panose="02020603050405020304" pitchFamily="18" charset="0"/>
                <a:cs typeface="Times New Roman" panose="02020603050405020304" pitchFamily="18" charset="0"/>
              </a:rPr>
              <a:t> ,IDS/</a:t>
            </a:r>
            <a:r>
              <a:rPr lang="en-US" sz="2000" dirty="0" err="1">
                <a:latin typeface="Times New Roman" panose="02020603050405020304" pitchFamily="18" charset="0"/>
                <a:cs typeface="Times New Roman" panose="02020603050405020304" pitchFamily="18" charset="0"/>
              </a:rPr>
              <a:t>IPS,Log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korelasyonu</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Flume – </a:t>
            </a:r>
            <a:r>
              <a:rPr lang="en-US" sz="2000" dirty="0" err="1">
                <a:latin typeface="Times New Roman" panose="02020603050405020304" pitchFamily="18" charset="0"/>
                <a:cs typeface="Times New Roman" panose="02020603050405020304" pitchFamily="18" charset="0"/>
              </a:rPr>
              <a:t>Dağıtılmış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sistemi</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Graylog3 – </a:t>
            </a:r>
            <a:r>
              <a:rPr lang="en-US" sz="2000" dirty="0" err="1">
                <a:latin typeface="Times New Roman" panose="02020603050405020304" pitchFamily="18" charset="0"/>
                <a:cs typeface="Times New Roman" panose="02020603050405020304" pitchFamily="18" charset="0"/>
              </a:rPr>
              <a:t>Uyarı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seçenekleri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Takılabilir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Olay </a:t>
            </a:r>
            <a:r>
              <a:rPr lang="en-US" sz="2000" dirty="0" err="1">
                <a:latin typeface="Times New Roman" panose="02020603050405020304" pitchFamily="18" charset="0"/>
                <a:cs typeface="Times New Roman" panose="02020603050405020304" pitchFamily="18" charset="0"/>
              </a:rPr>
              <a:t>Analizi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Sunucusu</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Heka –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kullanılabilecek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akış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sistemi</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Kibana – </a:t>
            </a:r>
            <a:r>
              <a:rPr lang="sv-SE" sz="2000" dirty="0">
                <a:latin typeface="Times New Roman" panose="02020603050405020304" pitchFamily="18" charset="0"/>
                <a:cs typeface="Times New Roman" panose="02020603050405020304" pitchFamily="18" charset="0"/>
              </a:rPr>
              <a:t>Günlükleri ve zaman damgalı verileri görselleştir</a:t>
            </a:r>
            <a:r>
              <a:rPr lang="tr-TR" sz="2000" dirty="0">
                <a:latin typeface="Times New Roman" panose="02020603050405020304" pitchFamily="18" charset="0"/>
                <a:cs typeface="Times New Roman" panose="02020603050405020304" pitchFamily="18" charset="0"/>
              </a:rPr>
              <a:t>me.</a:t>
            </a:r>
          </a:p>
          <a:p>
            <a:pPr algn="just"/>
            <a:r>
              <a:rPr lang="en-US" sz="2000" dirty="0">
                <a:latin typeface="Times New Roman" panose="02020603050405020304" pitchFamily="18" charset="0"/>
                <a:cs typeface="Times New Roman" panose="02020603050405020304" pitchFamily="18" charset="0"/>
              </a:rPr>
              <a:t>Logstash – </a:t>
            </a:r>
            <a:r>
              <a:rPr lang="en-US" sz="2000" dirty="0" err="1">
                <a:latin typeface="Times New Roman" panose="02020603050405020304" pitchFamily="18" charset="0"/>
                <a:cs typeface="Times New Roman" panose="02020603050405020304" pitchFamily="18" charset="0"/>
              </a:rPr>
              <a:t>Olayları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yönetmek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araç</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Octopussy – Log </a:t>
            </a:r>
            <a:r>
              <a:rPr lang="en-US" sz="2000" dirty="0" err="1">
                <a:latin typeface="Times New Roman" panose="02020603050405020304" pitchFamily="18" charset="0"/>
                <a:cs typeface="Times New Roman" panose="02020603050405020304" pitchFamily="18" charset="0"/>
              </a:rPr>
              <a:t>Yönetim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Çözümü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Görselleştir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Uyar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Raporla</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6355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Yönetim Ürünleri</a:t>
            </a:r>
            <a:endParaRPr lang="en-US" b="1"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DC7E3EEA-6B05-4F43-8B5F-CC8C8EAD8235}"/>
              </a:ext>
            </a:extLst>
          </p:cNvPr>
          <p:cNvPicPr>
            <a:picLocks noGrp="1" noChangeAspect="1"/>
          </p:cNvPicPr>
          <p:nvPr>
            <p:ph idx="1"/>
          </p:nvPr>
        </p:nvPicPr>
        <p:blipFill>
          <a:blip r:embed="rId2"/>
          <a:stretch>
            <a:fillRect/>
          </a:stretch>
        </p:blipFill>
        <p:spPr>
          <a:xfrm>
            <a:off x="2774474" y="1546225"/>
            <a:ext cx="7173278" cy="4922838"/>
          </a:xfrm>
        </p:spPr>
      </p:pic>
    </p:spTree>
    <p:extLst>
      <p:ext uri="{BB962C8B-B14F-4D97-AF65-F5344CB8AC3E}">
        <p14:creationId xmlns:p14="http://schemas.microsoft.com/office/powerpoint/2010/main" val="283669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Log</a:t>
            </a:r>
            <a:r>
              <a:rPr lang="tr-TR" b="1" dirty="0">
                <a:latin typeface="Times New Roman" panose="02020603050405020304" pitchFamily="18" charset="0"/>
                <a:cs typeface="Times New Roman" panose="02020603050405020304" pitchFamily="18" charset="0"/>
              </a:rPr>
              <a:t> Yönetim Ürünleri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462709"/>
            <a:ext cx="7776193" cy="4487096"/>
          </a:xfrm>
        </p:spPr>
        <p:txBody>
          <a:bodyPr>
            <a:normAutofit/>
          </a:bodyPr>
          <a:lstStyle/>
          <a:p>
            <a:pPr marL="0" indent="0" algn="just">
              <a:buNone/>
            </a:pPr>
            <a:r>
              <a:rPr lang="tr-TR" sz="2000" b="1" dirty="0" err="1">
                <a:latin typeface="Times New Roman" panose="02020603050405020304" pitchFamily="18" charset="0"/>
                <a:cs typeface="Times New Roman" panose="02020603050405020304" pitchFamily="18" charset="0"/>
              </a:rPr>
              <a:t>Splunk</a:t>
            </a:r>
            <a:endParaRPr lang="tr-TR" sz="2000" b="1" dirty="0">
              <a:latin typeface="Times New Roman" panose="02020603050405020304" pitchFamily="18" charset="0"/>
              <a:cs typeface="Times New Roman" panose="02020603050405020304" pitchFamily="18" charset="0"/>
            </a:endParaRPr>
          </a:p>
          <a:p>
            <a:pPr algn="just"/>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MacOS</a:t>
            </a:r>
            <a:r>
              <a:rPr lang="tr-TR" sz="2000" dirty="0">
                <a:latin typeface="Times New Roman" panose="02020603050405020304" pitchFamily="18" charset="0"/>
                <a:cs typeface="Times New Roman" panose="02020603050405020304" pitchFamily="18" charset="0"/>
              </a:rPr>
              <a:t>, Linux ve Windows için kapsamlı bir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 sistemidir. Sistem yönetimi topluluğu içinde iyi bilinen bir programdır. </a:t>
            </a:r>
            <a:r>
              <a:rPr lang="tr-TR" sz="2000" dirty="0" err="1">
                <a:latin typeface="Times New Roman" panose="02020603050405020304" pitchFamily="18" charset="0"/>
                <a:cs typeface="Times New Roman" panose="02020603050405020304" pitchFamily="18" charset="0"/>
              </a:rPr>
              <a:t>Splunk</a:t>
            </a:r>
            <a:r>
              <a:rPr lang="tr-TR" sz="2000" dirty="0">
                <a:latin typeface="Times New Roman" panose="02020603050405020304" pitchFamily="18" charset="0"/>
                <a:cs typeface="Times New Roman" panose="02020603050405020304" pitchFamily="18" charset="0"/>
              </a:rPr>
              <a:t> sadece bir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dosyası düzenleyicisi değil, bir ağ yönetim sistemi </a:t>
            </a:r>
            <a:r>
              <a:rPr lang="tr-TR" sz="2000" dirty="0" err="1">
                <a:latin typeface="Times New Roman" panose="02020603050405020304" pitchFamily="18" charset="0"/>
                <a:cs typeface="Times New Roman" panose="02020603050405020304" pitchFamily="18" charset="0"/>
              </a:rPr>
              <a:t>görevide</a:t>
            </a:r>
            <a:r>
              <a:rPr lang="tr-TR" sz="2000" dirty="0">
                <a:latin typeface="Times New Roman" panose="02020603050405020304" pitchFamily="18" charset="0"/>
                <a:cs typeface="Times New Roman" panose="02020603050405020304" pitchFamily="18" charset="0"/>
              </a:rPr>
              <a:t> görmektedir.</a:t>
            </a:r>
          </a:p>
          <a:p>
            <a:pPr algn="just"/>
            <a:r>
              <a:rPr lang="tr-TR" sz="2000" dirty="0">
                <a:latin typeface="Times New Roman" panose="02020603050405020304" pitchFamily="18" charset="0"/>
                <a:cs typeface="Times New Roman" panose="02020603050405020304" pitchFamily="18" charset="0"/>
              </a:rPr>
              <a:t>Ücretsiz </a:t>
            </a:r>
            <a:r>
              <a:rPr lang="tr-TR" sz="2000" dirty="0" err="1">
                <a:latin typeface="Times New Roman" panose="02020603050405020304" pitchFamily="18" charset="0"/>
                <a:cs typeface="Times New Roman" panose="02020603050405020304" pitchFamily="18" charset="0"/>
              </a:rPr>
              <a:t>Splunk</a:t>
            </a:r>
            <a:r>
              <a:rPr lang="tr-TR" sz="2000" dirty="0">
                <a:latin typeface="Times New Roman" panose="02020603050405020304" pitchFamily="18" charset="0"/>
                <a:cs typeface="Times New Roman" panose="02020603050405020304" pitchFamily="18" charset="0"/>
              </a:rPr>
              <a:t> dosya analizi ile sınırlıdır. Standart kayıtlarınızdan herhangi birini besleyebilir veya bir dosya üzerinden canlı verileri analizöre gönderebilirsiniz. Sistem ağ açıklarıyla ilgilenmez, ancak bir dosyaya yazılan uyarıları alıp </a:t>
            </a:r>
            <a:r>
              <a:rPr lang="tr-TR" sz="2000" dirty="0" err="1">
                <a:latin typeface="Times New Roman" panose="02020603050405020304" pitchFamily="18" charset="0"/>
                <a:cs typeface="Times New Roman" panose="02020603050405020304" pitchFamily="18" charset="0"/>
              </a:rPr>
              <a:t>Splunk'a</a:t>
            </a:r>
            <a:r>
              <a:rPr lang="tr-TR" sz="2000" dirty="0">
                <a:latin typeface="Times New Roman" panose="02020603050405020304" pitchFamily="18" charset="0"/>
                <a:cs typeface="Times New Roman" panose="02020603050405020304" pitchFamily="18" charset="0"/>
              </a:rPr>
              <a:t> geri döndüğünüzde bu işlevi yapılandırabilirsiniz.</a:t>
            </a:r>
            <a:endParaRPr lang="en-US" sz="2000" dirty="0">
              <a:latin typeface="Times New Roman" panose="02020603050405020304" pitchFamily="18" charset="0"/>
              <a:cs typeface="Times New Roman" panose="02020603050405020304" pitchFamily="18" charset="0"/>
            </a:endParaRPr>
          </a:p>
        </p:txBody>
      </p:sp>
      <p:pic>
        <p:nvPicPr>
          <p:cNvPr id="5" name="Resim 4" descr="metin, küçük resim içeren bir resim&#10;&#10;Açıklama otomatik olarak oluşturuldu">
            <a:extLst>
              <a:ext uri="{FF2B5EF4-FFF2-40B4-BE49-F238E27FC236}">
                <a16:creationId xmlns:a16="http://schemas.microsoft.com/office/drawing/2014/main" id="{102E8D12-088E-4EAE-8D65-7E22CB05E4EF}"/>
              </a:ext>
            </a:extLst>
          </p:cNvPr>
          <p:cNvPicPr>
            <a:picLocks noChangeAspect="1"/>
          </p:cNvPicPr>
          <p:nvPr/>
        </p:nvPicPr>
        <p:blipFill>
          <a:blip r:embed="rId2"/>
          <a:stretch>
            <a:fillRect/>
          </a:stretch>
        </p:blipFill>
        <p:spPr>
          <a:xfrm>
            <a:off x="4137871" y="4953001"/>
            <a:ext cx="4425104" cy="1782868"/>
          </a:xfrm>
          <a:prstGeom prst="rect">
            <a:avLst/>
          </a:prstGeom>
        </p:spPr>
      </p:pic>
    </p:spTree>
    <p:extLst>
      <p:ext uri="{BB962C8B-B14F-4D97-AF65-F5344CB8AC3E}">
        <p14:creationId xmlns:p14="http://schemas.microsoft.com/office/powerpoint/2010/main" val="268363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Log</a:t>
            </a:r>
            <a:r>
              <a:rPr lang="tr-TR" b="1" dirty="0">
                <a:latin typeface="Times New Roman" panose="02020603050405020304" pitchFamily="18" charset="0"/>
                <a:cs typeface="Times New Roman" panose="02020603050405020304" pitchFamily="18" charset="0"/>
              </a:rPr>
              <a:t> Yönetim Ürünleri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1909346" y="1575274"/>
            <a:ext cx="9376485" cy="3707452"/>
          </a:xfrm>
        </p:spPr>
        <p:txBody>
          <a:bodyPr>
            <a:normAutofit fontScale="92500" lnSpcReduction="10000"/>
          </a:bodyPr>
          <a:lstStyle/>
          <a:p>
            <a:pPr marL="0" indent="0" algn="just">
              <a:buNone/>
            </a:pPr>
            <a:r>
              <a:rPr lang="tr-TR" sz="2000" b="1" dirty="0" err="1">
                <a:latin typeface="Times New Roman" panose="02020603050405020304" pitchFamily="18" charset="0"/>
                <a:cs typeface="Times New Roman" panose="02020603050405020304" pitchFamily="18" charset="0"/>
              </a:rPr>
              <a:t>Graylog</a:t>
            </a:r>
            <a:r>
              <a:rPr lang="tr-TR" sz="2000" b="1" dirty="0">
                <a:latin typeface="Times New Roman" panose="02020603050405020304" pitchFamily="18" charset="0"/>
                <a:cs typeface="Times New Roman" panose="02020603050405020304" pitchFamily="18" charset="0"/>
              </a:rPr>
              <a:t> </a:t>
            </a:r>
          </a:p>
          <a:p>
            <a:pPr algn="just"/>
            <a:r>
              <a:rPr lang="tr-TR" sz="2000" dirty="0">
                <a:latin typeface="Times New Roman" panose="02020603050405020304" pitchFamily="18" charset="0"/>
                <a:cs typeface="Times New Roman" panose="02020603050405020304" pitchFamily="18" charset="0"/>
              </a:rPr>
              <a:t>Yalnızca bir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arşivleme yardımcı programından çok daha fazla işlevsellik kazandıran ücretsiz, açık kaynaklı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 sistemidir. Bu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 sistemi bir grafik kullanıcı </a:t>
            </a:r>
            <a:r>
              <a:rPr lang="tr-TR" sz="2000" dirty="0" err="1">
                <a:latin typeface="Times New Roman" panose="02020603050405020304" pitchFamily="18" charset="0"/>
                <a:cs typeface="Times New Roman" panose="02020603050405020304" pitchFamily="18" charset="0"/>
              </a:rPr>
              <a:t>arayüzüne</a:t>
            </a:r>
            <a:r>
              <a:rPr lang="tr-TR" sz="2000" dirty="0">
                <a:latin typeface="Times New Roman" panose="02020603050405020304" pitchFamily="18" charset="0"/>
                <a:cs typeface="Times New Roman" panose="02020603050405020304" pitchFamily="18" charset="0"/>
              </a:rPr>
              <a:t> sahiptir ve </a:t>
            </a:r>
            <a:r>
              <a:rPr lang="tr-TR" sz="2000" dirty="0" err="1">
                <a:latin typeface="Times New Roman" panose="02020603050405020304" pitchFamily="18" charset="0"/>
                <a:cs typeface="Times New Roman" panose="02020603050405020304" pitchFamily="18" charset="0"/>
              </a:rPr>
              <a:t>Ubuntu</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Debian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CentOS</a:t>
            </a:r>
            <a:r>
              <a:rPr lang="tr-TR" sz="2000" dirty="0">
                <a:latin typeface="Times New Roman" panose="02020603050405020304" pitchFamily="18" charset="0"/>
                <a:cs typeface="Times New Roman" panose="02020603050405020304" pitchFamily="18" charset="0"/>
              </a:rPr>
              <a:t> ve SUSE Linux üzerinde çalışabilir. Microsoft Windows üzerinde sanal bir makinede de çalıştırabilirsiniz ve </a:t>
            </a:r>
            <a:r>
              <a:rPr lang="tr-TR" sz="2000" dirty="0" err="1">
                <a:latin typeface="Times New Roman" panose="02020603050405020304" pitchFamily="18" charset="0"/>
                <a:cs typeface="Times New Roman" panose="02020603050405020304" pitchFamily="18" charset="0"/>
              </a:rPr>
              <a:t>Graylog</a:t>
            </a:r>
            <a:r>
              <a:rPr lang="tr-TR" sz="2000" dirty="0">
                <a:latin typeface="Times New Roman" panose="02020603050405020304" pitchFamily="18" charset="0"/>
                <a:cs typeface="Times New Roman" panose="02020603050405020304" pitchFamily="18" charset="0"/>
              </a:rPr>
              <a:t> sistemini Amazon </a:t>
            </a:r>
            <a:r>
              <a:rPr lang="tr-TR" sz="2000" dirty="0" err="1">
                <a:latin typeface="Times New Roman" panose="02020603050405020304" pitchFamily="18" charset="0"/>
                <a:cs typeface="Times New Roman" panose="02020603050405020304" pitchFamily="18" charset="0"/>
              </a:rPr>
              <a:t>AWS'ye</a:t>
            </a:r>
            <a:r>
              <a:rPr lang="tr-TR" sz="2000" dirty="0">
                <a:latin typeface="Times New Roman" panose="02020603050405020304" pitchFamily="18" charset="0"/>
                <a:cs typeface="Times New Roman" panose="02020603050405020304" pitchFamily="18" charset="0"/>
              </a:rPr>
              <a:t> yükleyebilirsiniz.</a:t>
            </a:r>
          </a:p>
          <a:p>
            <a:pPr algn="just"/>
            <a:r>
              <a:rPr lang="tr-TR" sz="2000" dirty="0">
                <a:latin typeface="Times New Roman" panose="02020603050405020304" pitchFamily="18" charset="0"/>
                <a:cs typeface="Times New Roman" panose="02020603050405020304" pitchFamily="18" charset="0"/>
              </a:rPr>
              <a:t>Bu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 sistemi herhangi bir kayıt ile çalışabilir. Sistem raporlarını bir dosyaya </a:t>
            </a:r>
            <a:r>
              <a:rPr lang="tr-TR" sz="2000" dirty="0" err="1">
                <a:latin typeface="Times New Roman" panose="02020603050405020304" pitchFamily="18" charset="0"/>
                <a:cs typeface="Times New Roman" panose="02020603050405020304" pitchFamily="18" charset="0"/>
              </a:rPr>
              <a:t>kanalize</a:t>
            </a:r>
            <a:r>
              <a:rPr lang="tr-TR" sz="2000" dirty="0">
                <a:latin typeface="Times New Roman" panose="02020603050405020304" pitchFamily="18" charset="0"/>
                <a:cs typeface="Times New Roman" panose="02020603050405020304" pitchFamily="18" charset="0"/>
              </a:rPr>
              <a:t> ederek diğer kaynaklardan gelen veriyle besleyerek kendi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raporlarınızı oluşturabilirsiniz.</a:t>
            </a:r>
          </a:p>
          <a:p>
            <a:pPr algn="just"/>
            <a:r>
              <a:rPr lang="tr-TR" sz="2000" dirty="0">
                <a:latin typeface="Times New Roman" panose="02020603050405020304" pitchFamily="18" charset="0"/>
                <a:cs typeface="Times New Roman" panose="02020603050405020304" pitchFamily="18" charset="0"/>
              </a:rPr>
              <a:t>Eylem komut dosyaları,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verilerini ekrana, diğer kayıtlara veya diğer uygulamalara iletebilir. Arama yöntemi, belirli olay türleri veya belirli kaynaklar hakkında bilgi almak için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kayıtlarını filtrelemenizi sağlayan bir arama ve sorgulama işlevi içerir.</a:t>
            </a:r>
            <a:endParaRPr lang="en-US" sz="2000"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F907F11D-3539-421E-86AE-7CFCD29F8735}"/>
              </a:ext>
            </a:extLst>
          </p:cNvPr>
          <p:cNvPicPr>
            <a:picLocks noChangeAspect="1"/>
          </p:cNvPicPr>
          <p:nvPr/>
        </p:nvPicPr>
        <p:blipFill>
          <a:blip r:embed="rId2"/>
          <a:stretch>
            <a:fillRect/>
          </a:stretch>
        </p:blipFill>
        <p:spPr>
          <a:xfrm>
            <a:off x="4081833" y="5431665"/>
            <a:ext cx="3881438" cy="1239904"/>
          </a:xfrm>
          <a:prstGeom prst="rect">
            <a:avLst/>
          </a:prstGeom>
        </p:spPr>
      </p:pic>
    </p:spTree>
    <p:extLst>
      <p:ext uri="{BB962C8B-B14F-4D97-AF65-F5344CB8AC3E}">
        <p14:creationId xmlns:p14="http://schemas.microsoft.com/office/powerpoint/2010/main" val="272967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Genel Tanımları</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1909346" y="1575274"/>
            <a:ext cx="9376485" cy="4582930"/>
          </a:xfrm>
        </p:spPr>
        <p:txBody>
          <a:bodyPr>
            <a:normAutofit fontScale="92500" lnSpcReduction="20000"/>
          </a:bodyPr>
          <a:lstStyle/>
          <a:p>
            <a:pPr algn="just"/>
            <a:r>
              <a:rPr lang="tr-TR" sz="2000" dirty="0" err="1">
                <a:latin typeface="Times New Roman" panose="02020603050405020304" pitchFamily="18" charset="0"/>
                <a:cs typeface="Times New Roman" panose="02020603050405020304" pitchFamily="18" charset="0"/>
              </a:rPr>
              <a:t>Elastic</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Stack</a:t>
            </a:r>
            <a:r>
              <a:rPr lang="tr-TR" sz="2000" dirty="0">
                <a:latin typeface="Times New Roman" panose="02020603050405020304" pitchFamily="18" charset="0"/>
                <a:cs typeface="Times New Roman" panose="02020603050405020304" pitchFamily="18" charset="0"/>
              </a:rPr>
              <a:t>, herhangi bir kaynaktan, herhangi bir biçimde, güvenilir ve güvenli bir şekilde veri almanıza ve bunları gerçek zamanlı olarak aramanıza, analiz etmenize ve görselleştirmenize olanak tanır.</a:t>
            </a:r>
          </a:p>
          <a:p>
            <a:pPr algn="just"/>
            <a:r>
              <a:rPr lang="en-US" sz="2000" dirty="0" err="1">
                <a:latin typeface="Times New Roman" panose="02020603050405020304" pitchFamily="18" charset="0"/>
                <a:cs typeface="Times New Roman" panose="02020603050405020304" pitchFamily="18" charset="0"/>
              </a:rPr>
              <a:t>Merkezi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kaydı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gerçekleştirmek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mekanizma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sağlar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günlüklerinizi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birden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sunucu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türde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kaynaklar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aracılığıyla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izlemenize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tanır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herhangi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yerde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meydana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herhangi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sorunu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bulabilmeniz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size tam </a:t>
            </a:r>
            <a:r>
              <a:rPr lang="en-US" sz="2000" dirty="0" err="1">
                <a:latin typeface="Times New Roman" panose="02020603050405020304" pitchFamily="18" charset="0"/>
                <a:cs typeface="Times New Roman" panose="02020603050405020304" pitchFamily="18" charset="0"/>
              </a:rPr>
              <a:t>metin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yetenekleri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Uyum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birlikte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dört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içerir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Elasticsearch , </a:t>
            </a:r>
            <a:r>
              <a:rPr lang="en-US" sz="2000" dirty="0" err="1">
                <a:latin typeface="Times New Roman" panose="02020603050405020304" pitchFamily="18" charset="0"/>
                <a:cs typeface="Times New Roman" panose="02020603050405020304" pitchFamily="18" charset="0"/>
              </a:rPr>
              <a:t>yatay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ölçeklenebilirlik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maksimum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güvenilirlik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kolay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yönetim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tasarlanmış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dağıtılmış</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tabanlı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motorudur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Logstash , </a:t>
            </a:r>
            <a:r>
              <a:rPr lang="en-US" sz="2000" dirty="0" err="1">
                <a:latin typeface="Times New Roman" panose="02020603050405020304" pitchFamily="18" charset="0"/>
                <a:cs typeface="Times New Roman" panose="02020603050405020304" pitchFamily="18" charset="0"/>
              </a:rPr>
              <a:t>genişletilebilir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eklenti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ekosistemine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güçlü</a:t>
            </a:r>
            <a:r>
              <a:rPr lang="en-US" sz="2000" dirty="0">
                <a:latin typeface="Times New Roman" panose="02020603050405020304" pitchFamily="18" charset="0"/>
                <a:cs typeface="Times New Roman" panose="02020603050405020304" pitchFamily="18" charset="0"/>
              </a:rPr>
              <a:t> Elasticsearch </a:t>
            </a:r>
            <a:r>
              <a:rPr lang="en-US" sz="2000" dirty="0" err="1">
                <a:latin typeface="Times New Roman" panose="02020603050405020304" pitchFamily="18" charset="0"/>
                <a:cs typeface="Times New Roman" panose="02020603050405020304" pitchFamily="18" charset="0"/>
              </a:rPr>
              <a:t>sinerjisine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sahip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dinamik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hattıdır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Beats , </a:t>
            </a:r>
            <a:r>
              <a:rPr lang="en-US" sz="2000" dirty="0" err="1">
                <a:latin typeface="Times New Roman" panose="02020603050405020304" pitchFamily="18" charset="0"/>
                <a:cs typeface="Times New Roman" panose="02020603050405020304" pitchFamily="18" charset="0"/>
              </a:rPr>
              <a:t>uç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makinelerden</a:t>
            </a:r>
            <a:r>
              <a:rPr lang="en-US" sz="2000" dirty="0">
                <a:latin typeface="Times New Roman" panose="02020603050405020304" pitchFamily="18" charset="0"/>
                <a:cs typeface="Times New Roman" panose="02020603050405020304" pitchFamily="18" charset="0"/>
              </a:rPr>
              <a:t> Logstash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Elasticsearch'e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gönderen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hafif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nakliyeciler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platformdur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Kibana </a:t>
            </a:r>
            <a:r>
              <a:rPr lang="en-US" sz="2000" dirty="0" err="1">
                <a:latin typeface="Times New Roman" panose="02020603050405020304" pitchFamily="18" charset="0"/>
                <a:cs typeface="Times New Roman" panose="02020603050405020304" pitchFamily="18" charset="0"/>
              </a:rPr>
              <a:t>verilerinize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şekil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Elastik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Yığının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yönlerini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yapılandırmak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yönetmek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genişletilebilir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kullanıcı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arabirimidir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567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ElasticSearch</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746794"/>
            <a:ext cx="7776193" cy="4487096"/>
          </a:xfrm>
        </p:spPr>
        <p:txBody>
          <a:bodyPr>
            <a:normAutofit/>
          </a:bodyPr>
          <a:lstStyle/>
          <a:p>
            <a:pPr algn="just"/>
            <a:r>
              <a:rPr lang="en-US" sz="2000" dirty="0">
                <a:latin typeface="Times New Roman" panose="02020603050405020304" pitchFamily="18" charset="0"/>
                <a:cs typeface="Times New Roman" panose="02020603050405020304" pitchFamily="18" charset="0"/>
              </a:rPr>
              <a:t>Lucene </a:t>
            </a:r>
            <a:r>
              <a:rPr lang="en-US" sz="2000" dirty="0" err="1">
                <a:latin typeface="Times New Roman" panose="02020603050405020304" pitchFamily="18" charset="0"/>
                <a:cs typeface="Times New Roman" panose="02020603050405020304" pitchFamily="18" charset="0"/>
              </a:rPr>
              <a:t>merkezli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motorudur</a:t>
            </a:r>
            <a:r>
              <a:rPr lang="en-US" sz="2000" dirty="0">
                <a:latin typeface="Times New Roman" panose="02020603050405020304" pitchFamily="18" charset="0"/>
                <a:cs typeface="Times New Roman" panose="02020603050405020304" pitchFamily="18" charset="0"/>
              </a:rPr>
              <a:t>. HTTP web </a:t>
            </a:r>
            <a:r>
              <a:rPr lang="en-US" sz="2000" dirty="0" err="1">
                <a:latin typeface="Times New Roman" panose="02020603050405020304" pitchFamily="18" charset="0"/>
                <a:cs typeface="Times New Roman" panose="02020603050405020304" pitchFamily="18" charset="0"/>
              </a:rPr>
              <a:t>arayüzü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şema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içermeyen</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belgelerine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sahip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dağıtık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kanallı</a:t>
            </a:r>
            <a:r>
              <a:rPr lang="en-US" sz="2000" dirty="0">
                <a:latin typeface="Times New Roman" panose="02020603050405020304" pitchFamily="18" charset="0"/>
                <a:cs typeface="Times New Roman" panose="02020603050405020304" pitchFamily="18" charset="0"/>
              </a:rPr>
              <a:t>, tam </a:t>
            </a:r>
            <a:r>
              <a:rPr lang="en-US" sz="2000" dirty="0" err="1">
                <a:latin typeface="Times New Roman" panose="02020603050405020304" pitchFamily="18" charset="0"/>
                <a:cs typeface="Times New Roman" panose="02020603050405020304" pitchFamily="18" charset="0"/>
              </a:rPr>
              <a:t>metinli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motoru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sağlar</a:t>
            </a:r>
            <a:r>
              <a:rPr lang="en-US" sz="2000" dirty="0">
                <a:latin typeface="Times New Roman" panose="02020603050405020304" pitchFamily="18" charset="0"/>
                <a:cs typeface="Times New Roman" panose="02020603050405020304" pitchFamily="18" charset="0"/>
              </a:rPr>
              <a:t>. Elasticsearch, </a:t>
            </a:r>
            <a:r>
              <a:rPr lang="en-US" sz="2000" dirty="0" err="1">
                <a:latin typeface="Times New Roman" panose="02020603050405020304" pitchFamily="18" charset="0"/>
                <a:cs typeface="Times New Roman" panose="02020603050405020304" pitchFamily="18" charset="0"/>
              </a:rPr>
              <a:t>Java'da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geliştirilmiştir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Apache </a:t>
            </a:r>
            <a:r>
              <a:rPr lang="en-US" sz="2000" dirty="0" err="1">
                <a:latin typeface="Times New Roman" panose="02020603050405020304" pitchFamily="18" charset="0"/>
                <a:cs typeface="Times New Roman" panose="02020603050405020304" pitchFamily="18" charset="0"/>
              </a:rPr>
              <a:t>Lisansı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koşulları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altında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açık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piyasaya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sürülmüştür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Resmi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istemciler</a:t>
            </a:r>
            <a:r>
              <a:rPr lang="en-US" sz="2000" dirty="0">
                <a:latin typeface="Times New Roman" panose="02020603050405020304" pitchFamily="18" charset="0"/>
                <a:cs typeface="Times New Roman" panose="02020603050405020304" pitchFamily="18" charset="0"/>
              </a:rPr>
              <a:t> Java, .NET ( C # ), PHP, Python, Apache Groovy, Ruby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diğer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birçok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dilde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kullanılabilir</a:t>
            </a:r>
            <a:r>
              <a:rPr lang="en-US" sz="2000" dirty="0">
                <a:latin typeface="Times New Roman" panose="02020603050405020304" pitchFamily="18" charset="0"/>
                <a:cs typeface="Times New Roman" panose="02020603050405020304" pitchFamily="18" charset="0"/>
              </a:rPr>
              <a:t>. </a:t>
            </a:r>
            <a:endParaRPr lang="tr-T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Elasticsearch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koleksiyonunda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birlikte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geliştirilmiştir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log-</a:t>
            </a:r>
            <a:r>
              <a:rPr lang="en-US" sz="2000" dirty="0" err="1">
                <a:latin typeface="Times New Roman" panose="02020603050405020304" pitchFamily="18" charset="0"/>
                <a:cs typeface="Times New Roman" panose="02020603050405020304" pitchFamily="18" charset="0"/>
              </a:rPr>
              <a:t>ayrıştırma</a:t>
            </a:r>
            <a:r>
              <a:rPr lang="en-US" sz="2000" dirty="0">
                <a:latin typeface="Times New Roman" panose="02020603050405020304" pitchFamily="18" charset="0"/>
                <a:cs typeface="Times New Roman" panose="02020603050405020304" pitchFamily="18" charset="0"/>
              </a:rPr>
              <a:t> Logstash </a:t>
            </a:r>
            <a:r>
              <a:rPr lang="en-US" sz="2000" dirty="0" err="1">
                <a:latin typeface="Times New Roman" panose="02020603050405020304" pitchFamily="18" charset="0"/>
                <a:cs typeface="Times New Roman" panose="02020603050405020304" pitchFamily="18" charset="0"/>
              </a:rPr>
              <a:t>denilen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motoru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verilen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analitik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görselleştirme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platformu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olan</a:t>
            </a:r>
            <a:r>
              <a:rPr lang="en-US" sz="2000" dirty="0">
                <a:latin typeface="Times New Roman" panose="02020603050405020304" pitchFamily="18" charset="0"/>
                <a:cs typeface="Times New Roman" panose="02020603050405020304" pitchFamily="18" charset="0"/>
              </a:rPr>
              <a:t> Kibana . </a:t>
            </a:r>
            <a:r>
              <a:rPr lang="en-US" sz="2000" dirty="0" err="1">
                <a:latin typeface="Times New Roman" panose="02020603050405020304" pitchFamily="18" charset="0"/>
                <a:cs typeface="Times New Roman" panose="02020603050405020304" pitchFamily="18" charset="0"/>
              </a:rPr>
              <a:t>Üç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ürün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Elastik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Yığın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eskiden</a:t>
            </a:r>
            <a:r>
              <a:rPr lang="en-US" sz="2000" dirty="0">
                <a:latin typeface="Times New Roman" panose="02020603050405020304" pitchFamily="18" charset="0"/>
                <a:cs typeface="Times New Roman" panose="02020603050405020304" pitchFamily="18" charset="0"/>
              </a:rPr>
              <a:t> "ELK </a:t>
            </a:r>
            <a:r>
              <a:rPr lang="en-US" sz="2000" dirty="0" err="1">
                <a:latin typeface="Times New Roman" panose="02020603050405020304" pitchFamily="18" charset="0"/>
                <a:cs typeface="Times New Roman" panose="02020603050405020304" pitchFamily="18" charset="0"/>
              </a:rPr>
              <a:t>yığını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adlandırılan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entegre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çözüm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kullanılmak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üzere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tasarlanmıştır</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6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a:xfrm>
            <a:off x="2592926" y="624110"/>
            <a:ext cx="7714050" cy="928465"/>
          </a:xfrm>
        </p:spPr>
        <p:txBody>
          <a:bodyPr>
            <a:normAutofit/>
          </a:bodyPr>
          <a:lstStyle/>
          <a:p>
            <a:r>
              <a:rPr lang="tr-TR" sz="4000" b="1" dirty="0" err="1">
                <a:latin typeface="Times New Roman" panose="02020603050405020304" pitchFamily="18" charset="0"/>
                <a:cs typeface="Times New Roman" panose="02020603050405020304" pitchFamily="18" charset="0"/>
              </a:rPr>
              <a:t>Log</a:t>
            </a:r>
            <a:r>
              <a:rPr lang="tr-TR" sz="4000" b="1" dirty="0">
                <a:latin typeface="Times New Roman" panose="02020603050405020304" pitchFamily="18" charset="0"/>
                <a:cs typeface="Times New Roman" panose="02020603050405020304" pitchFamily="18" charset="0"/>
              </a:rPr>
              <a:t> Nedir?</a:t>
            </a:r>
            <a:endParaRPr lang="en-US" sz="40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474004" y="1740023"/>
            <a:ext cx="8516551" cy="4493867"/>
          </a:xfrm>
        </p:spPr>
        <p:txBody>
          <a:bodyPr>
            <a:normAutofit/>
          </a:bodyPr>
          <a:lstStyle/>
          <a:p>
            <a:pPr algn="just"/>
            <a:r>
              <a:rPr lang="tr-TR" sz="2000" dirty="0">
                <a:latin typeface="Times New Roman" panose="02020603050405020304" pitchFamily="18" charset="0"/>
                <a:cs typeface="Times New Roman" panose="02020603050405020304" pitchFamily="18" charset="0"/>
              </a:rPr>
              <a:t>U</a:t>
            </a:r>
            <a:r>
              <a:rPr lang="en-US" sz="2000" dirty="0" err="1">
                <a:latin typeface="Times New Roman" panose="02020603050405020304" pitchFamily="18" charset="0"/>
                <a:cs typeface="Times New Roman" panose="02020603050405020304" pitchFamily="18" charset="0"/>
              </a:rPr>
              <a:t>ygulama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sunucular</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yap</a:t>
            </a:r>
            <a:r>
              <a:rPr lang="tr-TR" sz="2000" dirty="0">
                <a:latin typeface="Times New Roman" panose="02020603050405020304" pitchFamily="18" charset="0"/>
                <a:cs typeface="Times New Roman" panose="02020603050405020304" pitchFamily="18" charset="0"/>
              </a:rPr>
              <a:t>tığı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işlemleri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sorumlularını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bilgilendirme</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amacıyla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formatlarda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kaydeder</a:t>
            </a:r>
            <a:r>
              <a:rPr lang="tr-T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kaydedilmiş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veriye</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denir</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tr-TR" sz="2000" dirty="0">
                <a:latin typeface="Times New Roman" panose="02020603050405020304" pitchFamily="18" charset="0"/>
                <a:cs typeface="Times New Roman" panose="02020603050405020304" pitchFamily="18" charset="0"/>
              </a:rPr>
              <a:t>Yazılımlar, işletim sistemleri ve web sunucularda </a:t>
            </a:r>
            <a:r>
              <a:rPr lang="tr-TR" sz="2000" dirty="0" err="1">
                <a:latin typeface="Times New Roman" panose="02020603050405020304" pitchFamily="18" charset="0"/>
                <a:cs typeface="Times New Roman" panose="02020603050405020304" pitchFamily="18" charset="0"/>
              </a:rPr>
              <a:t>loglar</a:t>
            </a:r>
            <a:r>
              <a:rPr lang="tr-TR" sz="2000" dirty="0">
                <a:latin typeface="Times New Roman" panose="02020603050405020304" pitchFamily="18" charset="0"/>
                <a:cs typeface="Times New Roman" panose="02020603050405020304" pitchFamily="18" charset="0"/>
              </a:rPr>
              <a:t> aktif kullanılır.</a:t>
            </a:r>
          </a:p>
          <a:p>
            <a:pPr algn="just"/>
            <a:r>
              <a:rPr lang="tr-TR" sz="2000" dirty="0" err="1">
                <a:latin typeface="Times New Roman" panose="02020603050405020304" pitchFamily="18" charset="0"/>
                <a:cs typeface="Times New Roman" panose="02020603050405020304" pitchFamily="18" charset="0"/>
              </a:rPr>
              <a:t>Logların</a:t>
            </a:r>
            <a:r>
              <a:rPr lang="tr-TR" sz="2000" dirty="0">
                <a:latin typeface="Times New Roman" panose="02020603050405020304" pitchFamily="18" charset="0"/>
                <a:cs typeface="Times New Roman" panose="02020603050405020304" pitchFamily="18" charset="0"/>
              </a:rPr>
              <a:t> temel amaçları; güvenlik, hata giderme, performans, denetim şeklindedir. Sunucu, istemci, uygulama ve firewall gibi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üreten cihazlardan ilgili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tutarak raporlanabilir hale gelmesi.</a:t>
            </a:r>
          </a:p>
          <a:p>
            <a:pPr algn="just"/>
            <a:r>
              <a:rPr lang="tr-TR" sz="2000" dirty="0" err="1">
                <a:latin typeface="Times New Roman" panose="02020603050405020304" pitchFamily="18" charset="0"/>
                <a:cs typeface="Times New Roman" panose="02020603050405020304" pitchFamily="18" charset="0"/>
              </a:rPr>
              <a:t>Loglar</a:t>
            </a:r>
            <a:r>
              <a:rPr lang="tr-TR" sz="2000" dirty="0">
                <a:latin typeface="Times New Roman" panose="02020603050405020304" pitchFamily="18" charset="0"/>
                <a:cs typeface="Times New Roman" panose="02020603050405020304" pitchFamily="18" charset="0"/>
              </a:rPr>
              <a:t> kayıt alınırken yaşanılan en büyük zorluk gereksiz, fazla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alınmasıdır.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toplarken ihtiyaçlara, olaylara göre belirlenerek çözüm için fayda verecek </a:t>
            </a:r>
            <a:r>
              <a:rPr lang="tr-TR" sz="2000" dirty="0" err="1">
                <a:latin typeface="Times New Roman" panose="02020603050405020304" pitchFamily="18" charset="0"/>
                <a:cs typeface="Times New Roman" panose="02020603050405020304" pitchFamily="18" charset="0"/>
              </a:rPr>
              <a:t>logların</a:t>
            </a:r>
            <a:r>
              <a:rPr lang="tr-TR" sz="2000" dirty="0">
                <a:latin typeface="Times New Roman" panose="02020603050405020304" pitchFamily="18" charset="0"/>
                <a:cs typeface="Times New Roman" panose="02020603050405020304" pitchFamily="18" charset="0"/>
              </a:rPr>
              <a:t> toplanması gerekir. Bunun için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yönetimi yapmamız gerekir. Olaylar arasında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bağlantısı kurarak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analizini rahat yapma imkânı sunar.</a:t>
            </a:r>
          </a:p>
        </p:txBody>
      </p:sp>
    </p:spTree>
    <p:extLst>
      <p:ext uri="{BB962C8B-B14F-4D97-AF65-F5344CB8AC3E}">
        <p14:creationId xmlns:p14="http://schemas.microsoft.com/office/powerpoint/2010/main" val="33211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Node</a:t>
            </a:r>
            <a:r>
              <a:rPr lang="tr-TR" b="1" dirty="0">
                <a:latin typeface="Times New Roman" panose="02020603050405020304" pitchFamily="18" charset="0"/>
                <a:cs typeface="Times New Roman" panose="02020603050405020304" pitchFamily="18" charset="0"/>
              </a:rPr>
              <a:t> (Düğüm)</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746794"/>
            <a:ext cx="7776193" cy="4487096"/>
          </a:xfrm>
        </p:spPr>
        <p:txBody>
          <a:bodyPr>
            <a:normAutofit/>
          </a:bodyPr>
          <a:lstStyle/>
          <a:p>
            <a:pPr algn="just"/>
            <a:r>
              <a:rPr lang="en-US" sz="2000" dirty="0">
                <a:latin typeface="Times New Roman" panose="02020603050405020304" pitchFamily="18" charset="0"/>
                <a:cs typeface="Times New Roman" panose="02020603050405020304" pitchFamily="18" charset="0"/>
              </a:rPr>
              <a:t>Elasticsearch </a:t>
            </a:r>
            <a:r>
              <a:rPr lang="en-US" sz="2000" dirty="0" err="1">
                <a:latin typeface="Times New Roman" panose="02020603050405020304" pitchFamily="18" charset="0"/>
                <a:cs typeface="Times New Roman" panose="02020603050405020304" pitchFamily="18" charset="0"/>
              </a:rPr>
              <a:t>başlattığınızda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başlatmış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olursunuz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Bağlı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koleksiyonuna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denir</a:t>
            </a:r>
            <a:r>
              <a:rPr lang="en-US" sz="2000" dirty="0">
                <a:latin typeface="Times New Roman" panose="02020603050405020304" pitchFamily="18" charset="0"/>
                <a:cs typeface="Times New Roman" panose="02020603050405020304" pitchFamily="18" charset="0"/>
              </a:rPr>
              <a:t>. Tek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Elasticsearch </a:t>
            </a:r>
            <a:r>
              <a:rPr lang="en-US" sz="2000" dirty="0" err="1">
                <a:latin typeface="Times New Roman" panose="02020603050405020304" pitchFamily="18" charset="0"/>
                <a:cs typeface="Times New Roman" panose="02020603050405020304" pitchFamily="18" charset="0"/>
              </a:rPr>
              <a:t>düğümü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çalıştırıyorsanız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düğümden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oluşan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kümeniz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olduğu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anlamına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gelir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Kümedeki</a:t>
            </a:r>
            <a:r>
              <a:rPr lang="en-US" sz="2000" dirty="0">
                <a:latin typeface="Times New Roman" panose="02020603050405020304" pitchFamily="18" charset="0"/>
                <a:cs typeface="Times New Roman" panose="02020603050405020304" pitchFamily="18" charset="0"/>
              </a:rPr>
              <a:t> her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varsayılan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HTTP </a:t>
            </a:r>
            <a:r>
              <a:rPr lang="en-US" sz="2000" dirty="0" err="1">
                <a:latin typeface="Times New Roman" panose="02020603050405020304" pitchFamily="18" charset="0"/>
                <a:cs typeface="Times New Roman" panose="02020603050405020304" pitchFamily="18" charset="0"/>
              </a:rPr>
              <a:t>katmanındaki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trafiği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işleyebilir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Aktarım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katmanı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sadece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JavaTransportClient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arasındaki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iletişim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kullanılır</a:t>
            </a:r>
            <a:r>
              <a:rPr lang="en-US" sz="2000" dirty="0">
                <a:latin typeface="Times New Roman" panose="02020603050405020304" pitchFamily="18" charset="0"/>
                <a:cs typeface="Times New Roman" panose="02020603050405020304" pitchFamily="18" charset="0"/>
              </a:rPr>
              <a:t> ; HTTP </a:t>
            </a:r>
            <a:r>
              <a:rPr lang="en-US" sz="2000" dirty="0" err="1">
                <a:latin typeface="Times New Roman" panose="02020603050405020304" pitchFamily="18" charset="0"/>
                <a:cs typeface="Times New Roman" panose="02020603050405020304" pitchFamily="18" charset="0"/>
              </a:rPr>
              <a:t>katmanı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yalnızca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harici</a:t>
            </a:r>
            <a:r>
              <a:rPr lang="en-US" sz="2000" dirty="0">
                <a:latin typeface="Times New Roman" panose="02020603050405020304" pitchFamily="18" charset="0"/>
                <a:cs typeface="Times New Roman" panose="02020603050405020304" pitchFamily="18" charset="0"/>
              </a:rPr>
              <a:t> REST </a:t>
            </a:r>
            <a:r>
              <a:rPr lang="en-US" sz="2000" dirty="0" err="1">
                <a:latin typeface="Times New Roman" panose="02020603050405020304" pitchFamily="18" charset="0"/>
                <a:cs typeface="Times New Roman" panose="02020603050405020304" pitchFamily="18" charset="0"/>
              </a:rPr>
              <a:t>istemcileri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tarafından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kullanılır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kümedeki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diğer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düğümleri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bilir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istemci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isteklerini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uygun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düğüme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iletebilir</a:t>
            </a:r>
            <a:r>
              <a:rPr lang="en-US" sz="2000" dirty="0">
                <a:latin typeface="Times New Roman" panose="02020603050405020304" pitchFamily="18" charset="0"/>
                <a:cs typeface="Times New Roman" panose="02020603050405020304" pitchFamily="18" charset="0"/>
              </a:rPr>
              <a:t>. Bunun </a:t>
            </a:r>
            <a:r>
              <a:rPr lang="en-US" sz="2000" dirty="0" err="1">
                <a:latin typeface="Times New Roman" panose="02020603050405020304" pitchFamily="18" charset="0"/>
                <a:cs typeface="Times New Roman" panose="02020603050405020304" pitchFamily="18" charset="0"/>
              </a:rPr>
              <a:t>yanı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sıra</a:t>
            </a:r>
            <a:r>
              <a:rPr lang="en-US" sz="2000" dirty="0">
                <a:latin typeface="Times New Roman" panose="02020603050405020304" pitchFamily="18" charset="0"/>
                <a:cs typeface="Times New Roman" panose="02020603050405020304" pitchFamily="18" charset="0"/>
              </a:rPr>
              <a:t>, her </a:t>
            </a:r>
            <a:r>
              <a:rPr lang="en-US" sz="2000" dirty="0" err="1">
                <a:latin typeface="Times New Roman" panose="02020603050405020304" pitchFamily="18" charset="0"/>
                <a:cs typeface="Times New Roman" panose="02020603050405020304" pitchFamily="18" charset="0"/>
              </a:rPr>
              <a:t>düğüm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fazla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amaca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hizmet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edebilir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221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Logstash</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746794"/>
            <a:ext cx="7776193" cy="4487096"/>
          </a:xfrm>
        </p:spPr>
        <p:txBody>
          <a:bodyPr>
            <a:normAutofit/>
          </a:bodyPr>
          <a:lstStyle/>
          <a:p>
            <a:pPr algn="just"/>
            <a:r>
              <a:rPr lang="tr-TR" sz="2000" dirty="0" err="1">
                <a:latin typeface="Times New Roman" panose="02020603050405020304" pitchFamily="18" charset="0"/>
                <a:cs typeface="Times New Roman" panose="02020603050405020304" pitchFamily="18" charset="0"/>
              </a:rPr>
              <a:t>Logstash</a:t>
            </a:r>
            <a:r>
              <a:rPr lang="tr-TR" sz="2000" dirty="0">
                <a:latin typeface="Times New Roman" panose="02020603050405020304" pitchFamily="18" charset="0"/>
                <a:cs typeface="Times New Roman" panose="02020603050405020304" pitchFamily="18" charset="0"/>
              </a:rPr>
              <a:t>, olayları ve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mesajlarını toplamak, işlemek ve iletmek için kullanılan bir araçtır. Koleksiyon, ham soket/paket iletişimi, dosya kuyruğu ve birkaç mesaj veri yolu istemcisi dahil yapılandırılabilir. </a:t>
            </a:r>
          </a:p>
          <a:p>
            <a:pPr algn="just"/>
            <a:r>
              <a:rPr lang="tr-TR" sz="2000" dirty="0">
                <a:latin typeface="Times New Roman" panose="02020603050405020304" pitchFamily="18" charset="0"/>
                <a:cs typeface="Times New Roman" panose="02020603050405020304" pitchFamily="18" charset="0"/>
              </a:rPr>
              <a:t>Giriş eklentileri aracılığıyla gerçekleştirilir. Bir giriş eklentisi veri topladıktan sonra, olay verilerini değiştiren ve not ekleyen herhangi bir sayıda filtre ile işlenebilir. </a:t>
            </a:r>
          </a:p>
          <a:p>
            <a:pPr algn="just"/>
            <a:r>
              <a:rPr lang="tr-TR" sz="2000" dirty="0">
                <a:latin typeface="Times New Roman" panose="02020603050405020304" pitchFamily="18" charset="0"/>
                <a:cs typeface="Times New Roman" panose="02020603050405020304" pitchFamily="18" charset="0"/>
              </a:rPr>
              <a:t>Son olarak, </a:t>
            </a:r>
            <a:r>
              <a:rPr lang="tr-TR" sz="2000" dirty="0" err="1">
                <a:latin typeface="Times New Roman" panose="02020603050405020304" pitchFamily="18" charset="0"/>
                <a:cs typeface="Times New Roman" panose="02020603050405020304" pitchFamily="18" charset="0"/>
              </a:rPr>
              <a:t>logstash</a:t>
            </a:r>
            <a:r>
              <a:rPr lang="tr-TR" sz="2000" dirty="0">
                <a:latin typeface="Times New Roman" panose="02020603050405020304" pitchFamily="18" charset="0"/>
                <a:cs typeface="Times New Roman" panose="02020603050405020304" pitchFamily="18" charset="0"/>
              </a:rPr>
              <a:t> olayları, eklentileri </a:t>
            </a:r>
            <a:r>
              <a:rPr lang="tr-TR" sz="2000" dirty="0" err="1">
                <a:latin typeface="Times New Roman" panose="02020603050405020304" pitchFamily="18" charset="0"/>
                <a:cs typeface="Times New Roman" panose="02020603050405020304" pitchFamily="18" charset="0"/>
              </a:rPr>
              <a:t>Elasticsearch</a:t>
            </a:r>
            <a:r>
              <a:rPr lang="tr-TR" sz="2000" dirty="0">
                <a:latin typeface="Times New Roman" panose="02020603050405020304" pitchFamily="18" charset="0"/>
                <a:cs typeface="Times New Roman" panose="02020603050405020304" pitchFamily="18" charset="0"/>
              </a:rPr>
              <a:t>, yerel dosyalar ve birkaç mesaj yolu uygulaması dahil olmak üzere çeşitli harici programlara iletebilen çıkış eklentilerine yönlendirir.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67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err="1">
                <a:latin typeface="Times New Roman" panose="02020603050405020304" pitchFamily="18" charset="0"/>
                <a:cs typeface="Times New Roman" panose="02020603050405020304" pitchFamily="18" charset="0"/>
              </a:rPr>
              <a:t>Kibana</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746794"/>
            <a:ext cx="7776193" cy="4487096"/>
          </a:xfrm>
        </p:spPr>
        <p:txBody>
          <a:bodyPr>
            <a:normAutofit/>
          </a:bodyPr>
          <a:lstStyle/>
          <a:p>
            <a:pPr algn="just"/>
            <a:r>
              <a:rPr lang="tr-TR" sz="2000" dirty="0" err="1">
                <a:latin typeface="Times New Roman" panose="02020603050405020304" pitchFamily="18" charset="0"/>
                <a:cs typeface="Times New Roman" panose="02020603050405020304" pitchFamily="18" charset="0"/>
              </a:rPr>
              <a:t>Kibana</a:t>
            </a:r>
            <a:r>
              <a:rPr lang="tr-TR" sz="2000" dirty="0">
                <a:latin typeface="Times New Roman" panose="02020603050405020304" pitchFamily="18" charset="0"/>
                <a:cs typeface="Times New Roman" panose="02020603050405020304" pitchFamily="18" charset="0"/>
              </a:rPr>
              <a:t> açık kaynak veri görselleştirme eklentisi olarak tanımlanabilir. Bir </a:t>
            </a:r>
            <a:r>
              <a:rPr lang="tr-TR" sz="2000" dirty="0" err="1">
                <a:latin typeface="Times New Roman" panose="02020603050405020304" pitchFamily="18" charset="0"/>
                <a:cs typeface="Times New Roman" panose="02020603050405020304" pitchFamily="18" charset="0"/>
              </a:rPr>
              <a:t>Elasticsearch</a:t>
            </a:r>
            <a:r>
              <a:rPr lang="tr-TR" sz="2000" dirty="0">
                <a:latin typeface="Times New Roman" panose="02020603050405020304" pitchFamily="18" charset="0"/>
                <a:cs typeface="Times New Roman" panose="02020603050405020304" pitchFamily="18" charset="0"/>
              </a:rPr>
              <a:t> kümesinde indekslenen içeriğin üst kısmında görselleştirme özellikleri sağlar. Kullanıcılar, büyük hacimli verilerin üzerine çubuk, çizgi ve dağılım grafikleri veya pasta grafikleri ve haritalar oluşturabilir.</a:t>
            </a:r>
          </a:p>
          <a:p>
            <a:pPr algn="just"/>
            <a:r>
              <a:rPr lang="tr-TR" sz="2000" dirty="0">
                <a:latin typeface="Times New Roman" panose="02020603050405020304" pitchFamily="18" charset="0"/>
                <a:cs typeface="Times New Roman" panose="02020603050405020304" pitchFamily="18" charset="0"/>
              </a:rPr>
              <a:t>Kombinasyonu </a:t>
            </a:r>
            <a:r>
              <a:rPr lang="tr-TR" sz="2000" dirty="0" err="1">
                <a:latin typeface="Times New Roman" panose="02020603050405020304" pitchFamily="18" charset="0"/>
                <a:cs typeface="Times New Roman" panose="02020603050405020304" pitchFamily="18" charset="0"/>
              </a:rPr>
              <a:t>Elasticsearch</a:t>
            </a:r>
            <a:r>
              <a:rPr lang="tr-TR" sz="2000" dirty="0">
                <a:latin typeface="Times New Roman" panose="02020603050405020304" pitchFamily="18" charset="0"/>
                <a:cs typeface="Times New Roman" panose="02020603050405020304" pitchFamily="18" charset="0"/>
              </a:rPr>
              <a:t> "Elastik </a:t>
            </a:r>
            <a:r>
              <a:rPr lang="tr-TR" sz="2000" dirty="0" err="1">
                <a:latin typeface="Times New Roman" panose="02020603050405020304" pitchFamily="18" charset="0"/>
                <a:cs typeface="Times New Roman" panose="02020603050405020304" pitchFamily="18" charset="0"/>
              </a:rPr>
              <a:t>Stack</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Logstash</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Kibana</a:t>
            </a:r>
            <a:r>
              <a:rPr lang="tr-TR" sz="2000" dirty="0">
                <a:latin typeface="Times New Roman" panose="02020603050405020304" pitchFamily="18" charset="0"/>
                <a:cs typeface="Times New Roman" panose="02020603050405020304" pitchFamily="18" charset="0"/>
              </a:rPr>
              <a:t>, bir ürün veya hizmet gibi kullanılabilir. </a:t>
            </a:r>
            <a:r>
              <a:rPr lang="tr-TR" sz="2000" dirty="0" err="1">
                <a:latin typeface="Times New Roman" panose="02020603050405020304" pitchFamily="18" charset="0"/>
                <a:cs typeface="Times New Roman" panose="02020603050405020304" pitchFamily="18" charset="0"/>
              </a:rPr>
              <a:t>Logstash</a:t>
            </a:r>
            <a:r>
              <a:rPr lang="tr-TR" sz="2000" dirty="0">
                <a:latin typeface="Times New Roman" panose="02020603050405020304" pitchFamily="18" charset="0"/>
                <a:cs typeface="Times New Roman" panose="02020603050405020304" pitchFamily="18" charset="0"/>
              </a:rPr>
              <a:t>, depolama ve arama için </a:t>
            </a:r>
            <a:r>
              <a:rPr lang="tr-TR" sz="2000" dirty="0" err="1">
                <a:latin typeface="Times New Roman" panose="02020603050405020304" pitchFamily="18" charset="0"/>
                <a:cs typeface="Times New Roman" panose="02020603050405020304" pitchFamily="18" charset="0"/>
              </a:rPr>
              <a:t>Elastic'e</a:t>
            </a:r>
            <a:r>
              <a:rPr lang="tr-TR" sz="2000" dirty="0">
                <a:latin typeface="Times New Roman" panose="02020603050405020304" pitchFamily="18" charset="0"/>
                <a:cs typeface="Times New Roman" panose="02020603050405020304" pitchFamily="18" charset="0"/>
              </a:rPr>
              <a:t> bir girdi akışı sağlar ve </a:t>
            </a:r>
            <a:r>
              <a:rPr lang="tr-TR" sz="2000" dirty="0" err="1">
                <a:latin typeface="Times New Roman" panose="02020603050405020304" pitchFamily="18" charset="0"/>
                <a:cs typeface="Times New Roman" panose="02020603050405020304" pitchFamily="18" charset="0"/>
              </a:rPr>
              <a:t>Kibana</a:t>
            </a:r>
            <a:r>
              <a:rPr lang="tr-TR" sz="2000" dirty="0">
                <a:latin typeface="Times New Roman" panose="02020603050405020304" pitchFamily="18" charset="0"/>
                <a:cs typeface="Times New Roman" panose="02020603050405020304" pitchFamily="18" charset="0"/>
              </a:rPr>
              <a:t>, panolar gibi görselleştirmeler için verilere erişir ve görselleştirme işlemini </a:t>
            </a:r>
            <a:r>
              <a:rPr lang="tr-TR" sz="2000" dirty="0" err="1">
                <a:latin typeface="Times New Roman" panose="02020603050405020304" pitchFamily="18" charset="0"/>
                <a:cs typeface="Times New Roman" panose="02020603050405020304" pitchFamily="18" charset="0"/>
              </a:rPr>
              <a:t>gerçeklşetirir</a:t>
            </a:r>
            <a:r>
              <a:rPr lang="tr-TR"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00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F21CE59-033A-41F1-862B-3F24BAE11633}"/>
              </a:ext>
            </a:extLst>
          </p:cNvPr>
          <p:cNvPicPr>
            <a:picLocks noGrp="1" noChangeAspect="1"/>
          </p:cNvPicPr>
          <p:nvPr>
            <p:ph idx="1"/>
          </p:nvPr>
        </p:nvPicPr>
        <p:blipFill>
          <a:blip r:embed="rId2"/>
          <a:stretch>
            <a:fillRect/>
          </a:stretch>
        </p:blipFill>
        <p:spPr>
          <a:xfrm>
            <a:off x="2147564" y="4063291"/>
            <a:ext cx="7777162" cy="2170599"/>
          </a:xfrm>
        </p:spPr>
      </p:pic>
      <p:pic>
        <p:nvPicPr>
          <p:cNvPr id="7" name="Resim 6">
            <a:extLst>
              <a:ext uri="{FF2B5EF4-FFF2-40B4-BE49-F238E27FC236}">
                <a16:creationId xmlns:a16="http://schemas.microsoft.com/office/drawing/2014/main" id="{73A1CE44-094B-493A-84C0-185C91C271CE}"/>
              </a:ext>
            </a:extLst>
          </p:cNvPr>
          <p:cNvPicPr>
            <a:picLocks noChangeAspect="1"/>
          </p:cNvPicPr>
          <p:nvPr/>
        </p:nvPicPr>
        <p:blipFill>
          <a:blip r:embed="rId3"/>
          <a:stretch>
            <a:fillRect/>
          </a:stretch>
        </p:blipFill>
        <p:spPr>
          <a:xfrm>
            <a:off x="2226145" y="1765897"/>
            <a:ext cx="7698581" cy="1909459"/>
          </a:xfrm>
          <a:prstGeom prst="rect">
            <a:avLst/>
          </a:prstGeom>
        </p:spPr>
      </p:pic>
      <p:sp>
        <p:nvSpPr>
          <p:cNvPr id="12" name="Başlık 1">
            <a:extLst>
              <a:ext uri="{FF2B5EF4-FFF2-40B4-BE49-F238E27FC236}">
                <a16:creationId xmlns:a16="http://schemas.microsoft.com/office/drawing/2014/main" id="{54F9F56D-F948-4EF9-88DB-14E44278F10D}"/>
              </a:ext>
            </a:extLst>
          </p:cNvPr>
          <p:cNvSpPr>
            <a:spLocks noGrp="1"/>
          </p:cNvSpPr>
          <p:nvPr>
            <p:ph type="title"/>
          </p:nvPr>
        </p:nvSpPr>
        <p:spPr>
          <a:xfrm>
            <a:off x="2592924" y="624110"/>
            <a:ext cx="8911687" cy="1280890"/>
          </a:xfrm>
        </p:spPr>
        <p:txBody>
          <a:bodyPr/>
          <a:lstStyle/>
          <a:p>
            <a:r>
              <a:rPr lang="tr-TR" b="1" dirty="0" err="1">
                <a:latin typeface="Times New Roman" panose="02020603050405020304" pitchFamily="18" charset="0"/>
                <a:cs typeface="Times New Roman" panose="02020603050405020304" pitchFamily="18" charset="0"/>
              </a:rPr>
              <a:t>Log</a:t>
            </a:r>
            <a:r>
              <a:rPr lang="tr-TR" b="1" dirty="0">
                <a:latin typeface="Times New Roman" panose="02020603050405020304" pitchFamily="18" charset="0"/>
                <a:cs typeface="Times New Roman" panose="02020603050405020304" pitchFamily="18" charset="0"/>
              </a:rPr>
              <a:t> Yönetim Altyapıları (ELK)</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50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normAutofit/>
          </a:bodyPr>
          <a:lstStyle/>
          <a:p>
            <a:r>
              <a:rPr lang="tr-TR" sz="4000" b="1" dirty="0" err="1">
                <a:latin typeface="Times New Roman" panose="02020603050405020304" pitchFamily="18" charset="0"/>
                <a:cs typeface="Times New Roman" panose="02020603050405020304" pitchFamily="18" charset="0"/>
              </a:rPr>
              <a:t>Log</a:t>
            </a:r>
            <a:r>
              <a:rPr lang="tr-TR" sz="4000" b="1" dirty="0">
                <a:latin typeface="Times New Roman" panose="02020603050405020304" pitchFamily="18" charset="0"/>
                <a:cs typeface="Times New Roman" panose="02020603050405020304" pitchFamily="18" charset="0"/>
              </a:rPr>
              <a:t> Yönetimi</a:t>
            </a:r>
            <a:endParaRPr lang="en-US" sz="40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184552" y="1562470"/>
            <a:ext cx="8911686" cy="4671420"/>
          </a:xfrm>
        </p:spPr>
        <p:txBody>
          <a:bodyPr>
            <a:noAutofit/>
          </a:bodyPr>
          <a:lstStyle/>
          <a:p>
            <a:pPr algn="just"/>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kaynaklarda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toplanan</a:t>
            </a:r>
            <a:r>
              <a:rPr lang="tr-T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tip</a:t>
            </a:r>
            <a:r>
              <a:rPr lang="tr-TR" sz="2000" dirty="0">
                <a:latin typeface="Times New Roman" panose="02020603050405020304" pitchFamily="18" charset="0"/>
                <a:cs typeface="Times New Roman" panose="02020603050405020304" pitchFamily="18" charset="0"/>
              </a:rPr>
              <a:t>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çeşitlerdeki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logların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merkeze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yönlendirilerek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değer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ifade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edecek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şekilde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işlenmesi</a:t>
            </a:r>
            <a:r>
              <a:rPr lang="tr-TR" sz="2000" dirty="0">
                <a:latin typeface="Times New Roman" panose="02020603050405020304" pitchFamily="18" charset="0"/>
                <a:cs typeface="Times New Roman" panose="02020603050405020304" pitchFamily="18" charset="0"/>
              </a:rPr>
              <a:t> işlemine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yönetimi denir. </a:t>
            </a:r>
            <a:r>
              <a:rPr lang="en-US" sz="2000" dirty="0">
                <a:latin typeface="Times New Roman" panose="02020603050405020304" pitchFamily="18" charset="0"/>
                <a:cs typeface="Times New Roman" panose="02020603050405020304" pitchFamily="18" charset="0"/>
              </a:rPr>
              <a:t>Log </a:t>
            </a:r>
            <a:r>
              <a:rPr lang="en-US" sz="2000" dirty="0" err="1">
                <a:latin typeface="Times New Roman" panose="02020603050405020304" pitchFamily="18" charset="0"/>
                <a:cs typeface="Times New Roman" panose="02020603050405020304" pitchFamily="18" charset="0"/>
              </a:rPr>
              <a:t>yönetimi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toplama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işlemlerdir</a:t>
            </a:r>
            <a:r>
              <a:rPr lang="en-US" sz="2000" dirty="0">
                <a:latin typeface="Times New Roman" panose="02020603050405020304" pitchFamily="18" charset="0"/>
                <a:cs typeface="Times New Roman" panose="02020603050405020304" pitchFamily="18" charset="0"/>
              </a:rPr>
              <a:t>.</a:t>
            </a:r>
            <a:r>
              <a:rPr lang="tr-TR" sz="2000" dirty="0">
                <a:latin typeface="Times New Roman" panose="02020603050405020304" pitchFamily="18" charset="0"/>
                <a:cs typeface="Times New Roman" panose="02020603050405020304" pitchFamily="18" charset="0"/>
              </a:rPr>
              <a:t> L</a:t>
            </a:r>
            <a:r>
              <a:rPr lang="en-US" sz="2000" dirty="0" err="1">
                <a:latin typeface="Times New Roman" panose="02020603050405020304" pitchFamily="18" charset="0"/>
                <a:cs typeface="Times New Roman" panose="02020603050405020304" pitchFamily="18" charset="0"/>
              </a:rPr>
              <a:t>ogların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düzenlenmesi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raporlanması</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için </a:t>
            </a:r>
            <a:r>
              <a:rPr lang="en-US" sz="2000" dirty="0">
                <a:latin typeface="Times New Roman" panose="02020603050405020304" pitchFamily="18" charset="0"/>
                <a:cs typeface="Times New Roman" panose="02020603050405020304" pitchFamily="18" charset="0"/>
              </a:rPr>
              <a:t>log </a:t>
            </a:r>
            <a:r>
              <a:rPr lang="en-US" sz="2000" dirty="0" err="1">
                <a:latin typeface="Times New Roman" panose="02020603050405020304" pitchFamily="18" charset="0"/>
                <a:cs typeface="Times New Roman" panose="02020603050405020304" pitchFamily="18" charset="0"/>
              </a:rPr>
              <a:t>yönetimi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yazılımlarında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bazı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özellikler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olması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gerekiyor</a:t>
            </a:r>
            <a:r>
              <a:rPr lang="en-US" sz="2000" dirty="0">
                <a:latin typeface="Times New Roman" panose="02020603050405020304" pitchFamily="18" charset="0"/>
                <a:cs typeface="Times New Roman" panose="02020603050405020304" pitchFamily="18" charset="0"/>
              </a:rPr>
              <a:t>.</a:t>
            </a:r>
            <a:r>
              <a:rPr lang="tr-TR" sz="2000" dirty="0">
                <a:latin typeface="Times New Roman" panose="02020603050405020304" pitchFamily="18" charset="0"/>
                <a:cs typeface="Times New Roman" panose="02020603050405020304" pitchFamily="18" charset="0"/>
              </a:rPr>
              <a:t> Bunlar;</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Normalizasyon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Farklı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türdeki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olayların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ortak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altında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çıkmasını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raporlanmasını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tutulmasını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sağlar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Sınıflandırma</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Her </a:t>
            </a:r>
            <a:r>
              <a:rPr lang="en-US" sz="2000" dirty="0" err="1">
                <a:latin typeface="Times New Roman" panose="02020603050405020304" pitchFamily="18" charset="0"/>
                <a:cs typeface="Times New Roman" panose="02020603050405020304" pitchFamily="18" charset="0"/>
              </a:rPr>
              <a:t>yer</a:t>
            </a:r>
            <a:r>
              <a:rPr lang="tr-TR" sz="2000" dirty="0">
                <a:latin typeface="Times New Roman" panose="02020603050405020304" pitchFamily="18" charset="0"/>
                <a:cs typeface="Times New Roman" panose="02020603050405020304" pitchFamily="18" charset="0"/>
              </a:rPr>
              <a:t>den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gelen</a:t>
            </a:r>
            <a:r>
              <a:rPr lang="en-US" sz="2000" dirty="0">
                <a:latin typeface="Times New Roman" panose="02020603050405020304" pitchFamily="18" charset="0"/>
                <a:cs typeface="Times New Roman" panose="02020603050405020304" pitchFamily="18" charset="0"/>
              </a:rPr>
              <a:t> lo</a:t>
            </a:r>
            <a:r>
              <a:rPr lang="tr-TR" sz="2000" dirty="0">
                <a:latin typeface="Times New Roman" panose="02020603050405020304" pitchFamily="18" charset="0"/>
                <a:cs typeface="Times New Roman" panose="02020603050405020304" pitchFamily="18" charset="0"/>
              </a:rPr>
              <a:t>g</a:t>
            </a:r>
            <a:r>
              <a:rPr lang="en-US" sz="2000" dirty="0" err="1">
                <a:latin typeface="Times New Roman" panose="02020603050405020304" pitchFamily="18" charset="0"/>
                <a:cs typeface="Times New Roman" panose="02020603050405020304" pitchFamily="18" charset="0"/>
              </a:rPr>
              <a:t>ları</a:t>
            </a:r>
            <a:r>
              <a:rPr lang="tr-T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cihazlarından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gelen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diye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ayırma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yapabiliriz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ayrılan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kayıtları</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sadece </a:t>
            </a:r>
            <a:r>
              <a:rPr lang="en-US" sz="2000" dirty="0" err="1">
                <a:latin typeface="Times New Roman" panose="02020603050405020304" pitchFamily="18" charset="0"/>
                <a:cs typeface="Times New Roman" panose="02020603050405020304" pitchFamily="18" charset="0"/>
              </a:rPr>
              <a:t>yetkili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birinin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görmesini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sağla</a:t>
            </a:r>
            <a:r>
              <a:rPr lang="tr-TR" sz="2000"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Korelasyon</a:t>
            </a:r>
            <a:r>
              <a:rPr lang="en-US" sz="20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Sisteme h</a:t>
            </a:r>
            <a:r>
              <a:rPr lang="en-US" sz="2000" dirty="0">
                <a:latin typeface="Times New Roman" panose="02020603050405020304" pitchFamily="18" charset="0"/>
                <a:cs typeface="Times New Roman" panose="02020603050405020304" pitchFamily="18" charset="0"/>
              </a:rPr>
              <a:t>er </a:t>
            </a:r>
            <a:r>
              <a:rPr lang="en-US" sz="2000" dirty="0" err="1">
                <a:latin typeface="Times New Roman" panose="02020603050405020304" pitchFamily="18" charset="0"/>
                <a:cs typeface="Times New Roman" panose="02020603050405020304" pitchFamily="18" charset="0"/>
              </a:rPr>
              <a:t>gün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sürü</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geliyor</a:t>
            </a:r>
            <a:r>
              <a:rPr lang="en-US" sz="2000" dirty="0">
                <a:latin typeface="Times New Roman" panose="02020603050405020304" pitchFamily="18" charset="0"/>
                <a:cs typeface="Times New Roman" panose="02020603050405020304" pitchFamily="18" charset="0"/>
              </a:rPr>
              <a:t>. Bu </a:t>
            </a:r>
            <a:r>
              <a:rPr lang="en-US" sz="2000" dirty="0" err="1">
                <a:latin typeface="Times New Roman" panose="02020603050405020304" pitchFamily="18" charset="0"/>
                <a:cs typeface="Times New Roman" panose="02020603050405020304" pitchFamily="18" charset="0"/>
              </a:rPr>
              <a:t>gelen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korelasyon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kural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yazılması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gerekiyor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takdirde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loglar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birikir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yönetemeyiz</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668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a:xfrm>
            <a:off x="3135850" y="781050"/>
            <a:ext cx="8911687" cy="1280890"/>
          </a:xfrm>
        </p:spPr>
        <p:txBody>
          <a:bodyPr/>
          <a:lstStyle/>
          <a:p>
            <a:r>
              <a:rPr lang="tr-TR" b="1" dirty="0" err="1">
                <a:latin typeface="Times New Roman" panose="02020603050405020304" pitchFamily="18" charset="0"/>
                <a:cs typeface="Times New Roman" panose="02020603050405020304" pitchFamily="18" charset="0"/>
              </a:rPr>
              <a:t>Log,Log</a:t>
            </a:r>
            <a:r>
              <a:rPr lang="tr-TR" b="1" dirty="0">
                <a:latin typeface="Times New Roman" panose="02020603050405020304" pitchFamily="18" charset="0"/>
                <a:cs typeface="Times New Roman" panose="02020603050405020304" pitchFamily="18" charset="0"/>
              </a:rPr>
              <a:t> Yönetimi ve SIEM</a:t>
            </a:r>
            <a:endParaRPr lang="en-US" b="1"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D100E6EE-57FA-435D-BBE3-053D3486E081}"/>
              </a:ext>
            </a:extLst>
          </p:cNvPr>
          <p:cNvPicPr>
            <a:picLocks noGrp="1" noChangeAspect="1"/>
          </p:cNvPicPr>
          <p:nvPr>
            <p:ph idx="1"/>
          </p:nvPr>
        </p:nvPicPr>
        <p:blipFill>
          <a:blip r:embed="rId2"/>
          <a:stretch>
            <a:fillRect/>
          </a:stretch>
        </p:blipFill>
        <p:spPr>
          <a:xfrm>
            <a:off x="2915443" y="1783347"/>
            <a:ext cx="7002534" cy="4379328"/>
          </a:xfrm>
        </p:spPr>
      </p:pic>
    </p:spTree>
    <p:extLst>
      <p:ext uri="{BB962C8B-B14F-4D97-AF65-F5344CB8AC3E}">
        <p14:creationId xmlns:p14="http://schemas.microsoft.com/office/powerpoint/2010/main" val="299920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L</a:t>
            </a:r>
            <a:r>
              <a:rPr lang="en-US" sz="4000" b="1" dirty="0" err="1">
                <a:latin typeface="Times New Roman" panose="02020603050405020304" pitchFamily="18" charset="0"/>
                <a:cs typeface="Times New Roman" panose="02020603050405020304" pitchFamily="18" charset="0"/>
              </a:rPr>
              <a:t>og</a:t>
            </a:r>
            <a:r>
              <a:rPr lang="en-US" sz="4000" b="1" dirty="0">
                <a:latin typeface="Times New Roman" panose="02020603050405020304" pitchFamily="18" charset="0"/>
                <a:cs typeface="Times New Roman" panose="02020603050405020304" pitchFamily="18" charset="0"/>
              </a:rPr>
              <a:t> </a:t>
            </a:r>
            <a:r>
              <a:rPr lang="tr-TR" sz="4000" b="1" dirty="0">
                <a:latin typeface="Times New Roman" panose="02020603050405020304" pitchFamily="18" charset="0"/>
                <a:cs typeface="Times New Roman" panose="02020603050405020304" pitchFamily="18" charset="0"/>
              </a:rPr>
              <a:t>Yönetimi Temel Aktiviteleri</a:t>
            </a:r>
            <a:endParaRPr lang="en-US" sz="40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726091" y="1927934"/>
            <a:ext cx="7980380" cy="4487096"/>
          </a:xfrm>
        </p:spPr>
        <p:txBody>
          <a:bodyPr>
            <a:normAutofit/>
          </a:bodyPr>
          <a:lstStyle/>
          <a:p>
            <a:pPr algn="just"/>
            <a:r>
              <a:rPr lang="tr-TR" sz="2000" dirty="0">
                <a:latin typeface="Times New Roman" panose="02020603050405020304" pitchFamily="18" charset="0"/>
                <a:cs typeface="Times New Roman" panose="02020603050405020304" pitchFamily="18" charset="0"/>
              </a:rPr>
              <a:t>Üretim</a:t>
            </a:r>
          </a:p>
          <a:p>
            <a:pPr algn="just"/>
            <a:r>
              <a:rPr lang="tr-TR" sz="2000" dirty="0">
                <a:latin typeface="Times New Roman" panose="02020603050405020304" pitchFamily="18" charset="0"/>
                <a:cs typeface="Times New Roman" panose="02020603050405020304" pitchFamily="18" charset="0"/>
              </a:rPr>
              <a:t>Toplama</a:t>
            </a:r>
          </a:p>
          <a:p>
            <a:pPr algn="just"/>
            <a:r>
              <a:rPr lang="tr-TR" sz="2000" dirty="0">
                <a:latin typeface="Times New Roman" panose="02020603050405020304" pitchFamily="18" charset="0"/>
                <a:cs typeface="Times New Roman" panose="02020603050405020304" pitchFamily="18" charset="0"/>
              </a:rPr>
              <a:t>Depolama </a:t>
            </a:r>
          </a:p>
          <a:p>
            <a:pPr algn="just"/>
            <a:r>
              <a:rPr lang="tr-TR" sz="2000" dirty="0">
                <a:latin typeface="Times New Roman" panose="02020603050405020304" pitchFamily="18" charset="0"/>
                <a:cs typeface="Times New Roman" panose="02020603050405020304" pitchFamily="18" charset="0"/>
              </a:rPr>
              <a:t>Raporlama</a:t>
            </a:r>
          </a:p>
          <a:p>
            <a:pPr algn="just"/>
            <a:r>
              <a:rPr lang="tr-TR" sz="2000" dirty="0">
                <a:latin typeface="Times New Roman" panose="02020603050405020304" pitchFamily="18" charset="0"/>
                <a:cs typeface="Times New Roman" panose="02020603050405020304" pitchFamily="18" charset="0"/>
              </a:rPr>
              <a:t>İlişkilendirme</a:t>
            </a:r>
          </a:p>
          <a:p>
            <a:pPr algn="just"/>
            <a:r>
              <a:rPr lang="tr-TR" sz="2000" dirty="0">
                <a:latin typeface="Times New Roman" panose="02020603050405020304" pitchFamily="18" charset="0"/>
                <a:cs typeface="Times New Roman" panose="02020603050405020304" pitchFamily="18" charset="0"/>
              </a:rPr>
              <a:t>Özetleme</a:t>
            </a:r>
          </a:p>
          <a:p>
            <a:pPr algn="just"/>
            <a:r>
              <a:rPr lang="tr-TR" sz="2000" dirty="0">
                <a:latin typeface="Times New Roman" panose="02020603050405020304" pitchFamily="18" charset="0"/>
                <a:cs typeface="Times New Roman" panose="02020603050405020304" pitchFamily="18" charset="0"/>
              </a:rPr>
              <a:t>Alarm üretimi</a:t>
            </a:r>
          </a:p>
          <a:p>
            <a:pPr algn="just"/>
            <a:r>
              <a:rPr lang="tr-TR" sz="2000" dirty="0">
                <a:latin typeface="Times New Roman" panose="02020603050405020304" pitchFamily="18" charset="0"/>
                <a:cs typeface="Times New Roman" panose="02020603050405020304" pitchFamily="18" charset="0"/>
              </a:rPr>
              <a:t>Arşivleme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82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a:xfrm>
            <a:off x="2335473" y="647044"/>
            <a:ext cx="8911687" cy="1280890"/>
          </a:xfrm>
        </p:spPr>
        <p:txBody>
          <a:bodyPr>
            <a:normAutofit/>
          </a:bodyPr>
          <a:lstStyle/>
          <a:p>
            <a:r>
              <a:rPr lang="tr-TR" sz="4000" b="1" dirty="0">
                <a:latin typeface="Times New Roman" panose="02020603050405020304" pitchFamily="18" charset="0"/>
                <a:cs typeface="Times New Roman" panose="02020603050405020304" pitchFamily="18" charset="0"/>
              </a:rPr>
              <a:t>Başarılı Bir SIEM Elde Etme Adımları</a:t>
            </a:r>
            <a:endParaRPr lang="en-US" sz="40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6" y="1848035"/>
            <a:ext cx="7714049" cy="4487096"/>
          </a:xfrm>
        </p:spPr>
        <p:txBody>
          <a:bodyPr>
            <a:normAutofit/>
          </a:bodyPr>
          <a:lstStyle/>
          <a:p>
            <a:pPr algn="just"/>
            <a:r>
              <a:rPr lang="en-US" sz="2000" dirty="0">
                <a:latin typeface="Times New Roman" panose="02020603050405020304" pitchFamily="18" charset="0"/>
                <a:cs typeface="Times New Roman" panose="02020603050405020304" pitchFamily="18" charset="0"/>
              </a:rPr>
              <a:t>Bir SIEM </a:t>
            </a:r>
            <a:r>
              <a:rPr lang="en-US" sz="2000" dirty="0" err="1">
                <a:latin typeface="Times New Roman" panose="02020603050405020304" pitchFamily="18" charset="0"/>
                <a:cs typeface="Times New Roman" panose="02020603050405020304" pitchFamily="18" charset="0"/>
              </a:rPr>
              <a:t>projesinin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başarılı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sonuçlanması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ihtiyaç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duyulan</a:t>
            </a:r>
            <a:r>
              <a:rPr lang="en-US" sz="2000" dirty="0">
                <a:latin typeface="Times New Roman" panose="02020603050405020304" pitchFamily="18" charset="0"/>
                <a:cs typeface="Times New Roman" panose="02020603050405020304" pitchFamily="18" charset="0"/>
              </a:rPr>
              <a:t> 7 </a:t>
            </a:r>
            <a:r>
              <a:rPr lang="en-US" sz="2000" dirty="0" err="1">
                <a:latin typeface="Times New Roman" panose="02020603050405020304" pitchFamily="18" charset="0"/>
                <a:cs typeface="Times New Roman" panose="02020603050405020304" pitchFamily="18" charset="0"/>
              </a:rPr>
              <a:t>önemli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aşağıdaki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gibidir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Gereksinimlerin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Tespiti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Kapsam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Belirleme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Proje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Yönetimi</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Log </a:t>
            </a:r>
            <a:r>
              <a:rPr lang="en-US" sz="2000" dirty="0" err="1">
                <a:latin typeface="Times New Roman" panose="02020603050405020304" pitchFamily="18" charset="0"/>
                <a:cs typeface="Times New Roman" panose="02020603050405020304" pitchFamily="18" charset="0"/>
              </a:rPr>
              <a:t>Kaynaklarının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Belirlenmesi</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Kaynaklardan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Alınacak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Logların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İçeriğinin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Belirlenmesi</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Log </a:t>
            </a:r>
            <a:r>
              <a:rPr lang="en-US" sz="2000" dirty="0" err="1">
                <a:latin typeface="Times New Roman" panose="02020603050405020304" pitchFamily="18" charset="0"/>
                <a:cs typeface="Times New Roman" panose="02020603050405020304" pitchFamily="18" charset="0"/>
              </a:rPr>
              <a:t>Anlamlandırma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Etiketleme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Seviyelendirme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Çalışması</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Gelişmiş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Korelasyon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Kurallarının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Oluşturulması</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Siber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Saldırı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Simülasyon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SOME </a:t>
            </a:r>
            <a:r>
              <a:rPr lang="en-US" sz="2000" dirty="0" err="1">
                <a:latin typeface="Times New Roman" panose="02020603050405020304" pitchFamily="18" charset="0"/>
                <a:cs typeface="Times New Roman" panose="02020603050405020304" pitchFamily="18" charset="0"/>
              </a:rPr>
              <a:t>Tatbikat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Çalışması</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Gerçek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Zamanlı</a:t>
            </a:r>
            <a:r>
              <a:rPr lang="en-US" sz="2000" dirty="0">
                <a:latin typeface="Times New Roman" panose="02020603050405020304" pitchFamily="18" charset="0"/>
                <a:cs typeface="Times New Roman" panose="02020603050405020304" pitchFamily="18" charset="0"/>
              </a:rPr>
              <a:t> “Security Monitoring Dashboard” </a:t>
            </a:r>
            <a:r>
              <a:rPr lang="en-US" sz="2000" dirty="0" err="1">
                <a:latin typeface="Times New Roman" panose="02020603050405020304" pitchFamily="18" charset="0"/>
                <a:cs typeface="Times New Roman" panose="02020603050405020304" pitchFamily="18" charset="0"/>
              </a:rPr>
              <a:t>Tasarımı</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0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sz="3600" b="1" dirty="0" err="1">
                <a:latin typeface="Times New Roman" panose="02020603050405020304" pitchFamily="18" charset="0"/>
                <a:cs typeface="Times New Roman" panose="02020603050405020304" pitchFamily="18" charset="0"/>
              </a:rPr>
              <a:t>Loglama</a:t>
            </a:r>
            <a:r>
              <a:rPr lang="tr-TR" sz="3600" b="1" dirty="0">
                <a:latin typeface="Times New Roman" panose="02020603050405020304" pitchFamily="18" charset="0"/>
                <a:cs typeface="Times New Roman" panose="02020603050405020304" pitchFamily="18" charset="0"/>
              </a:rPr>
              <a:t> Kaynakları</a:t>
            </a:r>
            <a:endParaRPr lang="en-US" dirty="0"/>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486393" y="1905000"/>
            <a:ext cx="7776193" cy="4162321"/>
          </a:xfrm>
        </p:spPr>
        <p:txBody>
          <a:bodyPr>
            <a:normAutofit/>
          </a:bodyPr>
          <a:lstStyle/>
          <a:p>
            <a:pPr algn="just"/>
            <a:r>
              <a:rPr lang="tr-TR" sz="2000" b="1" dirty="0">
                <a:latin typeface="Times New Roman" panose="02020603050405020304" pitchFamily="18" charset="0"/>
                <a:cs typeface="Times New Roman" panose="02020603050405020304" pitchFamily="18" charset="0"/>
              </a:rPr>
              <a:t>İtme Tabanlı: </a:t>
            </a:r>
            <a:r>
              <a:rPr lang="tr-TR" sz="2000" dirty="0">
                <a:latin typeface="Times New Roman" panose="02020603050405020304" pitchFamily="18" charset="0"/>
                <a:cs typeface="Times New Roman" panose="02020603050405020304" pitchFamily="18" charset="0"/>
              </a:rPr>
              <a:t>İtme tabanlı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kaynakları ile cihaz veya uygulama yerel diske ya da ağa bir mesaj gönderir. Ağ üzerinden olursa, bu mesajı almaya hazır bir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toplayıcısına sahip olunması gerekir. Üç temel itme tabanlı kaynak; </a:t>
            </a:r>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SNMP ve Windows Olay </a:t>
            </a:r>
            <a:r>
              <a:rPr lang="tr-TR" sz="2000" dirty="0" err="1">
                <a:latin typeface="Times New Roman" panose="02020603050405020304" pitchFamily="18" charset="0"/>
                <a:cs typeface="Times New Roman" panose="02020603050405020304" pitchFamily="18" charset="0"/>
              </a:rPr>
              <a:t>Günlüğü'dür</a:t>
            </a:r>
            <a:r>
              <a:rPr lang="tr-TR" sz="2000" dirty="0">
                <a:latin typeface="Times New Roman" panose="02020603050405020304" pitchFamily="18" charset="0"/>
                <a:cs typeface="Times New Roman" panose="02020603050405020304" pitchFamily="18" charset="0"/>
              </a:rPr>
              <a:t>. Bunlar, </a:t>
            </a:r>
            <a:r>
              <a:rPr lang="tr-TR" sz="2000" dirty="0" err="1">
                <a:latin typeface="Times New Roman" panose="02020603050405020304" pitchFamily="18" charset="0"/>
                <a:cs typeface="Times New Roman" panose="02020603050405020304" pitchFamily="18" charset="0"/>
              </a:rPr>
              <a:t>log</a:t>
            </a:r>
            <a:r>
              <a:rPr lang="tr-TR" sz="2000" dirty="0">
                <a:latin typeface="Times New Roman" panose="02020603050405020304" pitchFamily="18" charset="0"/>
                <a:cs typeface="Times New Roman" panose="02020603050405020304" pitchFamily="18" charset="0"/>
              </a:rPr>
              <a:t> mesajının iletildiği protokollerdir.</a:t>
            </a:r>
          </a:p>
          <a:p>
            <a:pPr algn="just"/>
            <a:r>
              <a:rPr lang="tr-TR" sz="2000" b="1" dirty="0">
                <a:latin typeface="Times New Roman" panose="02020603050405020304" pitchFamily="18" charset="0"/>
                <a:cs typeface="Times New Roman" panose="02020603050405020304" pitchFamily="18" charset="0"/>
              </a:rPr>
              <a:t>Çekme Tabanlı: </a:t>
            </a:r>
            <a:r>
              <a:rPr lang="en-US" sz="2000" dirty="0" err="1">
                <a:latin typeface="Times New Roman" panose="02020603050405020304" pitchFamily="18" charset="0"/>
                <a:cs typeface="Times New Roman" panose="02020603050405020304" pitchFamily="18" charset="0"/>
              </a:rPr>
              <a:t>Çekme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tabanlı</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kaynakları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uygulama</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mesajını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kaynaktan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çeker</a:t>
            </a:r>
            <a:r>
              <a:rPr lang="en-US" sz="2000" dirty="0">
                <a:latin typeface="Times New Roman" panose="02020603050405020304" pitchFamily="18" charset="0"/>
                <a:cs typeface="Times New Roman" panose="02020603050405020304" pitchFamily="18" charset="0"/>
              </a:rPr>
              <a:t>. Bu </a:t>
            </a:r>
            <a:r>
              <a:rPr lang="en-US" sz="2000" dirty="0" err="1">
                <a:latin typeface="Times New Roman" panose="02020603050405020304" pitchFamily="18" charset="0"/>
                <a:cs typeface="Times New Roman" panose="02020603050405020304" pitchFamily="18" charset="0"/>
              </a:rPr>
              <a:t>yöntem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istemci-sunucu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dayanır</a:t>
            </a:r>
            <a:r>
              <a:rPr lang="en-US" sz="2000" dirty="0">
                <a:latin typeface="Times New Roman" panose="02020603050405020304" pitchFamily="18" charset="0"/>
                <a:cs typeface="Times New Roman" panose="02020603050405020304" pitchFamily="18" charset="0"/>
              </a:rPr>
              <a:t>. Bu </a:t>
            </a:r>
            <a:r>
              <a:rPr lang="en-US" sz="2000" dirty="0" err="1">
                <a:latin typeface="Times New Roman" panose="02020603050405020304" pitchFamily="18" charset="0"/>
                <a:cs typeface="Times New Roman" panose="02020603050405020304" pitchFamily="18" charset="0"/>
              </a:rPr>
              <a:t>şekilde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çalışan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çoğu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a:t>
            </a:r>
            <a:r>
              <a:rPr lang="en-US" sz="2000" dirty="0">
                <a:latin typeface="Times New Roman" panose="02020603050405020304" pitchFamily="18" charset="0"/>
                <a:cs typeface="Times New Roman" panose="02020603050405020304" pitchFamily="18" charset="0"/>
              </a:rPr>
              <a:t>, log </a:t>
            </a:r>
            <a:r>
              <a:rPr lang="en-US" sz="2000" dirty="0" err="1">
                <a:latin typeface="Times New Roman" panose="02020603050405020304" pitchFamily="18" charset="0"/>
                <a:cs typeface="Times New Roman" panose="02020603050405020304" pitchFamily="18" charset="0"/>
              </a:rPr>
              <a:t>verilerini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bazı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tescilli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biçimlerde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saklar</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54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sz="3600" b="1" dirty="0" err="1">
                <a:latin typeface="Times New Roman" panose="02020603050405020304" pitchFamily="18" charset="0"/>
                <a:cs typeface="Times New Roman" panose="02020603050405020304" pitchFamily="18" charset="0"/>
              </a:rPr>
              <a:t>Loglama</a:t>
            </a:r>
            <a:r>
              <a:rPr lang="tr-TR" sz="3600" b="1" dirty="0">
                <a:latin typeface="Times New Roman" panose="02020603050405020304" pitchFamily="18" charset="0"/>
                <a:cs typeface="Times New Roman" panose="02020603050405020304" pitchFamily="18" charset="0"/>
              </a:rPr>
              <a:t> Kaynakları</a:t>
            </a:r>
            <a:endParaRPr lang="en-US" dirty="0"/>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344349" y="1766657"/>
            <a:ext cx="8193444" cy="4609276"/>
          </a:xfrm>
        </p:spPr>
        <p:txBody>
          <a:bodyPr>
            <a:normAutofit/>
          </a:bodyPr>
          <a:lstStyle/>
          <a:p>
            <a:pPr algn="just"/>
            <a:r>
              <a:rPr lang="tr-TR" sz="2000" b="1" dirty="0">
                <a:latin typeface="Times New Roman" panose="02020603050405020304" pitchFamily="18" charset="0"/>
                <a:cs typeface="Times New Roman" panose="02020603050405020304" pitchFamily="18" charset="0"/>
              </a:rPr>
              <a:t>İşletim Sistemleri: </a:t>
            </a:r>
            <a:r>
              <a:rPr lang="tr-TR" sz="2000" dirty="0">
                <a:latin typeface="Times New Roman" panose="02020603050405020304" pitchFamily="18" charset="0"/>
                <a:cs typeface="Times New Roman" panose="02020603050405020304" pitchFamily="18" charset="0"/>
              </a:rPr>
              <a:t>Windows 2008, Windows 2012, Windows XP, 7 ve 8 , </a:t>
            </a:r>
            <a:r>
              <a:rPr lang="tr-TR" sz="2000" dirty="0" err="1">
                <a:latin typeface="Times New Roman" panose="02020603050405020304" pitchFamily="18" charset="0"/>
                <a:cs typeface="Times New Roman" panose="02020603050405020304" pitchFamily="18" charset="0"/>
              </a:rPr>
              <a:t>Red</a:t>
            </a:r>
            <a:r>
              <a:rPr lang="tr-TR" sz="2000" dirty="0">
                <a:latin typeface="Times New Roman" panose="02020603050405020304" pitchFamily="18" charset="0"/>
                <a:cs typeface="Times New Roman" panose="02020603050405020304" pitchFamily="18" charset="0"/>
              </a:rPr>
              <a:t> hat Linux, </a:t>
            </a:r>
            <a:r>
              <a:rPr lang="tr-TR" sz="2000" dirty="0" err="1">
                <a:latin typeface="Times New Roman" panose="02020603050405020304" pitchFamily="18" charset="0"/>
                <a:cs typeface="Times New Roman" panose="02020603050405020304" pitchFamily="18" charset="0"/>
              </a:rPr>
              <a:t>Suse</a:t>
            </a:r>
            <a:r>
              <a:rPr lang="tr-TR" sz="2000" dirty="0">
                <a:latin typeface="Times New Roman" panose="02020603050405020304" pitchFamily="18" charset="0"/>
                <a:cs typeface="Times New Roman" panose="02020603050405020304" pitchFamily="18" charset="0"/>
              </a:rPr>
              <a:t> Linux, IBM,AIX, HP UIX </a:t>
            </a:r>
          </a:p>
          <a:p>
            <a:pPr algn="just"/>
            <a:r>
              <a:rPr lang="tr-TR" sz="2000" b="1" dirty="0" err="1">
                <a:latin typeface="Times New Roman" panose="02020603050405020304" pitchFamily="18" charset="0"/>
                <a:cs typeface="Times New Roman" panose="02020603050405020304" pitchFamily="18" charset="0"/>
              </a:rPr>
              <a:t>Veritabanı</a:t>
            </a:r>
            <a:r>
              <a:rPr lang="tr-TR" sz="2000" b="1" dirty="0">
                <a:latin typeface="Times New Roman" panose="02020603050405020304" pitchFamily="18" charset="0"/>
                <a:cs typeface="Times New Roman" panose="02020603050405020304" pitchFamily="18" charset="0"/>
              </a:rPr>
              <a:t> Sistemleri: </a:t>
            </a:r>
            <a:r>
              <a:rPr lang="tr-TR" sz="2000" dirty="0" err="1">
                <a:latin typeface="Times New Roman" panose="02020603050405020304" pitchFamily="18" charset="0"/>
                <a:cs typeface="Times New Roman" panose="02020603050405020304" pitchFamily="18" charset="0"/>
              </a:rPr>
              <a:t>Oracle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MSsql</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Sybase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Firebird</a:t>
            </a:r>
            <a:r>
              <a:rPr lang="tr-TR" sz="2000" dirty="0">
                <a:latin typeface="Times New Roman" panose="02020603050405020304" pitchFamily="18" charset="0"/>
                <a:cs typeface="Times New Roman" panose="02020603050405020304" pitchFamily="18" charset="0"/>
              </a:rPr>
              <a:t> </a:t>
            </a:r>
          </a:p>
          <a:p>
            <a:pPr algn="just"/>
            <a:r>
              <a:rPr lang="tr-TR" sz="2000" b="1" dirty="0">
                <a:latin typeface="Times New Roman" panose="02020603050405020304" pitchFamily="18" charset="0"/>
                <a:cs typeface="Times New Roman" panose="02020603050405020304" pitchFamily="18" charset="0"/>
              </a:rPr>
              <a:t>Sanallaştırma Sistemleri: </a:t>
            </a:r>
            <a:r>
              <a:rPr lang="tr-TR" sz="2000" dirty="0" err="1">
                <a:latin typeface="Times New Roman" panose="02020603050405020304" pitchFamily="18" charset="0"/>
                <a:cs typeface="Times New Roman" panose="02020603050405020304" pitchFamily="18" charset="0"/>
              </a:rPr>
              <a:t>Vmware</a:t>
            </a:r>
            <a:r>
              <a:rPr lang="tr-TR" sz="2000" dirty="0">
                <a:latin typeface="Times New Roman" panose="02020603050405020304" pitchFamily="18" charset="0"/>
                <a:cs typeface="Times New Roman" panose="02020603050405020304" pitchFamily="18" charset="0"/>
              </a:rPr>
              <a:t>, Microsoft, </a:t>
            </a:r>
            <a:r>
              <a:rPr lang="tr-TR" sz="2000" dirty="0" err="1">
                <a:latin typeface="Times New Roman" panose="02020603050405020304" pitchFamily="18" charset="0"/>
                <a:cs typeface="Times New Roman" panose="02020603050405020304" pitchFamily="18" charset="0"/>
              </a:rPr>
              <a:t>Citrix</a:t>
            </a:r>
            <a:r>
              <a:rPr lang="tr-TR" sz="2000" dirty="0">
                <a:latin typeface="Times New Roman" panose="02020603050405020304" pitchFamily="18" charset="0"/>
                <a:cs typeface="Times New Roman" panose="02020603050405020304" pitchFamily="18" charset="0"/>
              </a:rPr>
              <a:t> </a:t>
            </a:r>
          </a:p>
          <a:p>
            <a:pPr algn="just"/>
            <a:r>
              <a:rPr lang="tr-TR" sz="2000" b="1" dirty="0">
                <a:latin typeface="Times New Roman" panose="02020603050405020304" pitchFamily="18" charset="0"/>
                <a:cs typeface="Times New Roman" panose="02020603050405020304" pitchFamily="18" charset="0"/>
              </a:rPr>
              <a:t>Güvenlik Cihazları: </a:t>
            </a:r>
            <a:r>
              <a:rPr lang="tr-TR" sz="2000" dirty="0">
                <a:latin typeface="Times New Roman" panose="02020603050405020304" pitchFamily="18" charset="0"/>
                <a:cs typeface="Times New Roman" panose="02020603050405020304" pitchFamily="18" charset="0"/>
              </a:rPr>
              <a:t>Güvenlik Duvarı, Web Uygulama Güvenlik Duvarı, Saldırı Tespit ve Engelleme Sistemi, DLP, NAC, MDM, Anormallik Tespit Sistemi, </a:t>
            </a:r>
            <a:r>
              <a:rPr lang="tr-TR" sz="2000" dirty="0" err="1">
                <a:latin typeface="Times New Roman" panose="02020603050405020304" pitchFamily="18" charset="0"/>
                <a:cs typeface="Times New Roman" panose="02020603050405020304" pitchFamily="18" charset="0"/>
              </a:rPr>
              <a:t>DDoS</a:t>
            </a:r>
            <a:r>
              <a:rPr lang="tr-TR" sz="2000" dirty="0">
                <a:latin typeface="Times New Roman" panose="02020603050405020304" pitchFamily="18" charset="0"/>
                <a:cs typeface="Times New Roman" panose="02020603050405020304" pitchFamily="18" charset="0"/>
              </a:rPr>
              <a:t> Engelleme ve Tespit Sistemi, içerik Filtreleme, </a:t>
            </a:r>
            <a:r>
              <a:rPr lang="tr-TR" sz="2000" dirty="0" err="1">
                <a:latin typeface="Times New Roman" panose="02020603050405020304" pitchFamily="18" charset="0"/>
                <a:cs typeface="Times New Roman" panose="02020603050405020304" pitchFamily="18" charset="0"/>
              </a:rPr>
              <a:t>Antivirüs</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Antispam</a:t>
            </a:r>
            <a:r>
              <a:rPr lang="tr-TR" sz="2000" dirty="0">
                <a:latin typeface="Times New Roman" panose="02020603050405020304" pitchFamily="18" charset="0"/>
                <a:cs typeface="Times New Roman" panose="02020603050405020304" pitchFamily="18" charset="0"/>
              </a:rPr>
              <a:t>, APT Sistemleri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Netflow</a:t>
            </a:r>
            <a:r>
              <a:rPr lang="tr-TR" sz="2000" dirty="0">
                <a:latin typeface="Times New Roman" panose="02020603050405020304" pitchFamily="18" charset="0"/>
                <a:cs typeface="Times New Roman" panose="02020603050405020304" pitchFamily="18" charset="0"/>
              </a:rPr>
              <a:t>, VPN Bağlantı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a:t>
            </a:r>
          </a:p>
          <a:p>
            <a:pPr algn="just"/>
            <a:r>
              <a:rPr lang="tr-TR" sz="2000" b="1" dirty="0">
                <a:latin typeface="Times New Roman" panose="02020603050405020304" pitchFamily="18" charset="0"/>
                <a:cs typeface="Times New Roman" panose="02020603050405020304" pitchFamily="18" charset="0"/>
              </a:rPr>
              <a:t>Ağ Sistemleri</a:t>
            </a:r>
            <a:r>
              <a:rPr lang="tr-TR" sz="2000" dirty="0">
                <a:latin typeface="Times New Roman" panose="02020603050405020304" pitchFamily="18" charset="0"/>
                <a:cs typeface="Times New Roman" panose="02020603050405020304" pitchFamily="18" charset="0"/>
              </a:rPr>
              <a:t>: Switch, </a:t>
            </a:r>
            <a:r>
              <a:rPr lang="tr-TR" sz="2000" dirty="0" err="1">
                <a:latin typeface="Times New Roman" panose="02020603050405020304" pitchFamily="18" charset="0"/>
                <a:cs typeface="Times New Roman" panose="02020603050405020304" pitchFamily="18" charset="0"/>
              </a:rPr>
              <a:t>Router</a:t>
            </a:r>
            <a:r>
              <a:rPr lang="tr-TR" sz="2000" dirty="0">
                <a:latin typeface="Times New Roman" panose="02020603050405020304" pitchFamily="18" charset="0"/>
                <a:cs typeface="Times New Roman" panose="02020603050405020304" pitchFamily="18" charset="0"/>
              </a:rPr>
              <a:t>, Kablosuz Ağ AP, DNS , E-posta ve SMTP, VOIP Sistemleri, DHCP, FTP, SFTP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a:t>
            </a:r>
          </a:p>
          <a:p>
            <a:pPr algn="just"/>
            <a:r>
              <a:rPr lang="tr-TR" sz="2000" b="1" dirty="0">
                <a:latin typeface="Times New Roman" panose="02020603050405020304" pitchFamily="18" charset="0"/>
                <a:cs typeface="Times New Roman" panose="02020603050405020304" pitchFamily="18" charset="0"/>
              </a:rPr>
              <a:t>Web Sunucu Uygulama </a:t>
            </a:r>
            <a:r>
              <a:rPr lang="tr-TR" sz="2000" b="1" dirty="0" err="1">
                <a:latin typeface="Times New Roman" panose="02020603050405020304" pitchFamily="18" charset="0"/>
                <a:cs typeface="Times New Roman" panose="02020603050405020304" pitchFamily="18" charset="0"/>
              </a:rPr>
              <a:t>Logları</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Bilinen uygulama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Çağrı Merkezi </a:t>
            </a:r>
            <a:r>
              <a:rPr lang="tr-TR" sz="2000" dirty="0" err="1">
                <a:latin typeface="Times New Roman" panose="02020603050405020304" pitchFamily="18" charset="0"/>
                <a:cs typeface="Times New Roman" panose="02020603050405020304" pitchFamily="18" charset="0"/>
              </a:rPr>
              <a:t>Loglan</a:t>
            </a:r>
            <a:r>
              <a:rPr lang="tr-TR" sz="2000" dirty="0">
                <a:latin typeface="Times New Roman" panose="02020603050405020304" pitchFamily="18" charset="0"/>
                <a:cs typeface="Times New Roman" panose="02020603050405020304" pitchFamily="18" charset="0"/>
              </a:rPr>
              <a:t>, Web Mail </a:t>
            </a:r>
          </a:p>
        </p:txBody>
      </p:sp>
    </p:spTree>
    <p:extLst>
      <p:ext uri="{BB962C8B-B14F-4D97-AF65-F5344CB8AC3E}">
        <p14:creationId xmlns:p14="http://schemas.microsoft.com/office/powerpoint/2010/main" val="59326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C45A26-6F85-42BC-B8F0-B904DB98140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L</a:t>
            </a:r>
            <a:r>
              <a:rPr lang="en-US" b="1" dirty="0" err="1">
                <a:latin typeface="Times New Roman" panose="02020603050405020304" pitchFamily="18" charset="0"/>
                <a:cs typeface="Times New Roman" panose="02020603050405020304" pitchFamily="18" charset="0"/>
              </a:rPr>
              <a:t>og</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K</a:t>
            </a:r>
            <a:r>
              <a:rPr lang="en-US" b="1" dirty="0" err="1">
                <a:latin typeface="Times New Roman" panose="02020603050405020304" pitchFamily="18" charset="0"/>
                <a:cs typeface="Times New Roman" panose="02020603050405020304" pitchFamily="18" charset="0"/>
              </a:rPr>
              <a:t>aynağı</a:t>
            </a:r>
            <a:r>
              <a:rPr lang="en-US" b="1"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P</a:t>
            </a:r>
            <a:r>
              <a:rPr lang="en-US" b="1" dirty="0" err="1">
                <a:latin typeface="Times New Roman" panose="02020603050405020304" pitchFamily="18" charset="0"/>
                <a:cs typeface="Times New Roman" panose="02020603050405020304" pitchFamily="18" charset="0"/>
              </a:rPr>
              <a:t>rotokol</a:t>
            </a:r>
            <a:r>
              <a:rPr lang="tr-TR" b="1" dirty="0" err="1">
                <a:latin typeface="Times New Roman" panose="02020603050405020304" pitchFamily="18" charset="0"/>
                <a:cs typeface="Times New Roman" panose="02020603050405020304" pitchFamily="18" charset="0"/>
              </a:rPr>
              <a:t>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D1912492-A6B8-43B0-B054-2F149731B77A}"/>
              </a:ext>
            </a:extLst>
          </p:cNvPr>
          <p:cNvSpPr>
            <a:spLocks noGrp="1"/>
          </p:cNvSpPr>
          <p:nvPr>
            <p:ph idx="1"/>
          </p:nvPr>
        </p:nvSpPr>
        <p:spPr>
          <a:xfrm>
            <a:off x="2592925" y="1746794"/>
            <a:ext cx="7776193" cy="4487096"/>
          </a:xfrm>
        </p:spPr>
        <p:txBody>
          <a:bodyPr>
            <a:normAutofit/>
          </a:bodyPr>
          <a:lstStyle/>
          <a:p>
            <a:pPr algn="just"/>
            <a:r>
              <a:rPr lang="en-US" sz="2000" b="1" dirty="0">
                <a:latin typeface="Times New Roman" panose="02020603050405020304" pitchFamily="18" charset="0"/>
                <a:cs typeface="Times New Roman" panose="02020603050405020304" pitchFamily="18" charset="0"/>
              </a:rPr>
              <a:t>Syslog</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Sistem günlüğü protokolü anlamına gelir. Yönlendiriciler, güvenlik duvarları, yazıcılar gibi çeşitli cihazları </a:t>
            </a:r>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standardını kullanır ve günlük </a:t>
            </a:r>
            <a:r>
              <a:rPr lang="tr-TR" sz="2000" dirty="0" err="1">
                <a:latin typeface="Times New Roman" panose="02020603050405020304" pitchFamily="18" charset="0"/>
                <a:cs typeface="Times New Roman" panose="02020603050405020304" pitchFamily="18" charset="0"/>
              </a:rPr>
              <a:t>logları</a:t>
            </a:r>
            <a:r>
              <a:rPr lang="tr-TR" sz="2000" dirty="0">
                <a:latin typeface="Times New Roman" panose="02020603050405020304" pitchFamily="18" charset="0"/>
                <a:cs typeface="Times New Roman" panose="02020603050405020304" pitchFamily="18" charset="0"/>
              </a:rPr>
              <a:t> toplar. </a:t>
            </a:r>
          </a:p>
          <a:p>
            <a:pPr algn="just"/>
            <a:r>
              <a:rPr lang="tr-TR" sz="2000" dirty="0">
                <a:latin typeface="Times New Roman" panose="02020603050405020304" pitchFamily="18" charset="0"/>
                <a:cs typeface="Times New Roman" panose="02020603050405020304" pitchFamily="18" charset="0"/>
              </a:rPr>
              <a:t>Unix ve Linux tabanlı sistemlerde kullanılabilir. Mesaj </a:t>
            </a:r>
            <a:r>
              <a:rPr lang="tr-TR" sz="2000" dirty="0" err="1">
                <a:latin typeface="Times New Roman" panose="02020603050405020304" pitchFamily="18" charset="0"/>
                <a:cs typeface="Times New Roman" panose="02020603050405020304" pitchFamily="18" charset="0"/>
              </a:rPr>
              <a:t>loglama</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standartıdır</a:t>
            </a:r>
            <a:r>
              <a:rPr lang="tr-TR" sz="2000" dirty="0">
                <a:latin typeface="Times New Roman" panose="02020603050405020304" pitchFamily="18" charset="0"/>
                <a:cs typeface="Times New Roman" panose="02020603050405020304" pitchFamily="18" charset="0"/>
              </a:rPr>
              <a:t>. Genel bilgi, analiz ve hata ayıklama gibi mesajlarının yanı sıra sistem güvenliği içinde kullanılabilir. </a:t>
            </a:r>
          </a:p>
          <a:p>
            <a:pPr algn="just"/>
            <a:r>
              <a:rPr lang="tr-TR" sz="2000" dirty="0" err="1">
                <a:latin typeface="Times New Roman" panose="02020603050405020304" pitchFamily="18" charset="0"/>
                <a:cs typeface="Times New Roman" panose="02020603050405020304" pitchFamily="18" charset="0"/>
              </a:rPr>
              <a:t>Syslog</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loglama</a:t>
            </a:r>
            <a:r>
              <a:rPr lang="tr-TR" sz="2000" dirty="0">
                <a:latin typeface="Times New Roman" panose="02020603050405020304" pitchFamily="18" charset="0"/>
                <a:cs typeface="Times New Roman" panose="02020603050405020304" pitchFamily="18" charset="0"/>
              </a:rPr>
              <a:t> standardı iki bölümden oluşur: </a:t>
            </a:r>
            <a:r>
              <a:rPr lang="tr-TR" sz="2000" dirty="0" err="1">
                <a:latin typeface="Times New Roman" panose="02020603050405020304" pitchFamily="18" charset="0"/>
                <a:cs typeface="Times New Roman" panose="02020603050405020304" pitchFamily="18" charset="0"/>
              </a:rPr>
              <a:t>facility</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priority</a:t>
            </a:r>
            <a:r>
              <a:rPr lang="tr-TR" sz="2000" dirty="0">
                <a:latin typeface="Times New Roman" panose="02020603050405020304" pitchFamily="18" charset="0"/>
                <a:cs typeface="Times New Roman" panose="02020603050405020304" pitchFamily="18" charset="0"/>
              </a:rPr>
              <a:t>. </a:t>
            </a:r>
          </a:p>
          <a:p>
            <a:pPr algn="just"/>
            <a:r>
              <a:rPr lang="tr-TR" sz="2000" dirty="0" err="1">
                <a:latin typeface="Times New Roman" panose="02020603050405020304" pitchFamily="18" charset="0"/>
                <a:cs typeface="Times New Roman" panose="02020603050405020304" pitchFamily="18" charset="0"/>
              </a:rPr>
              <a:t>Facility</a:t>
            </a:r>
            <a:r>
              <a:rPr lang="tr-TR" sz="2000" dirty="0">
                <a:latin typeface="Times New Roman" panose="02020603050405020304" pitchFamily="18" charset="0"/>
                <a:cs typeface="Times New Roman" panose="02020603050405020304" pitchFamily="18" charset="0"/>
              </a:rPr>
              <a:t>, hangi tip </a:t>
            </a:r>
            <a:r>
              <a:rPr lang="tr-TR" sz="2000" dirty="0" err="1">
                <a:latin typeface="Times New Roman" panose="02020603050405020304" pitchFamily="18" charset="0"/>
                <a:cs typeface="Times New Roman" panose="02020603050405020304" pitchFamily="18" charset="0"/>
              </a:rPr>
              <a:t>logların</a:t>
            </a:r>
            <a:r>
              <a:rPr lang="tr-TR" sz="2000" dirty="0">
                <a:latin typeface="Times New Roman" panose="02020603050405020304" pitchFamily="18" charset="0"/>
                <a:cs typeface="Times New Roman" panose="02020603050405020304" pitchFamily="18" charset="0"/>
              </a:rPr>
              <a:t> tutulacağını belirtir. Örneğin; ftp, mail, </a:t>
            </a:r>
            <a:r>
              <a:rPr lang="tr-TR" sz="2000" dirty="0" err="1">
                <a:latin typeface="Times New Roman" panose="02020603050405020304" pitchFamily="18" charset="0"/>
                <a:cs typeface="Times New Roman" panose="02020603050405020304" pitchFamily="18" charset="0"/>
              </a:rPr>
              <a:t>user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daemon</a:t>
            </a:r>
            <a:r>
              <a:rPr lang="tr-TR" sz="2000" dirty="0">
                <a:latin typeface="Times New Roman" panose="02020603050405020304" pitchFamily="18" charset="0"/>
                <a:cs typeface="Times New Roman" panose="02020603050405020304" pitchFamily="18" charset="0"/>
              </a:rPr>
              <a:t>. </a:t>
            </a:r>
          </a:p>
          <a:p>
            <a:pPr algn="just"/>
            <a:r>
              <a:rPr lang="tr-TR" sz="2000" dirty="0" err="1">
                <a:latin typeface="Times New Roman" panose="02020603050405020304" pitchFamily="18" charset="0"/>
                <a:cs typeface="Times New Roman" panose="02020603050405020304" pitchFamily="18" charset="0"/>
              </a:rPr>
              <a:t>Priority</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logların</a:t>
            </a:r>
            <a:r>
              <a:rPr lang="tr-TR" sz="2000" dirty="0">
                <a:latin typeface="Times New Roman" panose="02020603050405020304" pitchFamily="18" charset="0"/>
                <a:cs typeface="Times New Roman" panose="02020603050405020304" pitchFamily="18" charset="0"/>
              </a:rPr>
              <a:t> önem derecesini belirtir. Örneğin; </a:t>
            </a:r>
            <a:r>
              <a:rPr lang="tr-TR" sz="2000" dirty="0" err="1">
                <a:latin typeface="Times New Roman" panose="02020603050405020304" pitchFamily="18" charset="0"/>
                <a:cs typeface="Times New Roman" panose="02020603050405020304" pitchFamily="18" charset="0"/>
              </a:rPr>
              <a:t>emergency</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alert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critical</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error</a:t>
            </a:r>
            <a:r>
              <a:rPr lang="tr-TR"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4595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661</TotalTime>
  <Words>1884</Words>
  <Application>Microsoft Office PowerPoint</Application>
  <PresentationFormat>Geniş ekran</PresentationFormat>
  <Paragraphs>102</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Century Gothic</vt:lpstr>
      <vt:lpstr>Times New Roman</vt:lpstr>
      <vt:lpstr>Wingdings 3</vt:lpstr>
      <vt:lpstr>Duman</vt:lpstr>
      <vt:lpstr>LOG YÖNETİMİ</vt:lpstr>
      <vt:lpstr>Log Nedir?</vt:lpstr>
      <vt:lpstr>Log Yönetimi</vt:lpstr>
      <vt:lpstr>Log,Log Yönetimi ve SIEM</vt:lpstr>
      <vt:lpstr>Log Yönetimi Temel Aktiviteleri</vt:lpstr>
      <vt:lpstr>Başarılı Bir SIEM Elde Etme Adımları</vt:lpstr>
      <vt:lpstr>Loglama Kaynakları</vt:lpstr>
      <vt:lpstr>Loglama Kaynakları</vt:lpstr>
      <vt:lpstr>Log Kaynağı Protokolleri</vt:lpstr>
      <vt:lpstr>Log Kaynağı Protokolleri</vt:lpstr>
      <vt:lpstr>Log Kaynağı Protokolleri</vt:lpstr>
      <vt:lpstr>Log Kaynağı Protokolleri</vt:lpstr>
      <vt:lpstr>Log Saklama Biçimleri</vt:lpstr>
      <vt:lpstr>Log Yönetim Ürünleri</vt:lpstr>
      <vt:lpstr>Log Yönetim Ürünleri</vt:lpstr>
      <vt:lpstr>Log Yönetim Ürünleri</vt:lpstr>
      <vt:lpstr>Log Yönetim Ürünleri</vt:lpstr>
      <vt:lpstr>Genel Tanımları</vt:lpstr>
      <vt:lpstr>ElasticSearch</vt:lpstr>
      <vt:lpstr>Node (Düğüm)</vt:lpstr>
      <vt:lpstr>Logstash</vt:lpstr>
      <vt:lpstr>Kibana</vt:lpstr>
      <vt:lpstr>Log Yönetim Altyapıları (ELK)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YÖNETİMİ</dc:title>
  <dc:creator>Şilan Dersu KILIÇ</dc:creator>
  <cp:lastModifiedBy>Şilan Dersu KILIÇ</cp:lastModifiedBy>
  <cp:revision>23</cp:revision>
  <dcterms:created xsi:type="dcterms:W3CDTF">2021-07-05T12:15:32Z</dcterms:created>
  <dcterms:modified xsi:type="dcterms:W3CDTF">2021-07-06T07:26:34Z</dcterms:modified>
</cp:coreProperties>
</file>