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6" r:id="rId6"/>
    <p:sldId id="267" r:id="rId7"/>
    <p:sldId id="268" r:id="rId8"/>
    <p:sldId id="269" r:id="rId9"/>
    <p:sldId id="270"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8E5545E-4D3B-4E44-9A4A-9216F7AA4D55}"/>
              </a:ext>
            </a:extLst>
          </p:cNvPr>
          <p:cNvSpPr>
            <a:spLocks noGrp="1"/>
          </p:cNvSpPr>
          <p:nvPr>
            <p:ph type="ctrTitle"/>
          </p:nvPr>
        </p:nvSpPr>
        <p:spPr>
          <a:xfrm>
            <a:off x="540279" y="967417"/>
            <a:ext cx="3778870" cy="3943250"/>
          </a:xfrm>
        </p:spPr>
        <p:txBody>
          <a:bodyPr>
            <a:normAutofit/>
          </a:bodyPr>
          <a:lstStyle/>
          <a:p>
            <a:r>
              <a:rPr lang="en-US" sz="3600" dirty="0">
                <a:solidFill>
                  <a:srgbClr val="FEFFFF"/>
                </a:solidFill>
              </a:rPr>
              <a:t>Regex</a:t>
            </a:r>
            <a:r>
              <a:rPr lang="tr-TR" sz="3600" dirty="0">
                <a:solidFill>
                  <a:srgbClr val="FEFFFF"/>
                </a:solidFill>
              </a:rPr>
              <a:t> </a:t>
            </a:r>
            <a:r>
              <a:rPr lang="en-US" sz="3600" dirty="0">
                <a:solidFill>
                  <a:srgbClr val="FEFFFF"/>
                </a:solidFill>
              </a:rPr>
              <a:t>(Regular Expression) </a:t>
            </a:r>
          </a:p>
        </p:txBody>
      </p:sp>
      <p:sp>
        <p:nvSpPr>
          <p:cNvPr id="22"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Alt Başlık 2">
            <a:extLst>
              <a:ext uri="{FF2B5EF4-FFF2-40B4-BE49-F238E27FC236}">
                <a16:creationId xmlns:a16="http://schemas.microsoft.com/office/drawing/2014/main" id="{D412990F-F4E7-4FE4-87FC-E56137409E6A}"/>
              </a:ext>
            </a:extLst>
          </p:cNvPr>
          <p:cNvSpPr>
            <a:spLocks noGrp="1"/>
          </p:cNvSpPr>
          <p:nvPr>
            <p:ph type="subTitle" idx="1"/>
          </p:nvPr>
        </p:nvSpPr>
        <p:spPr>
          <a:xfrm>
            <a:off x="540279" y="5189400"/>
            <a:ext cx="3778870" cy="544260"/>
          </a:xfrm>
        </p:spPr>
        <p:txBody>
          <a:bodyPr anchor="ctr">
            <a:normAutofit/>
          </a:bodyPr>
          <a:lstStyle/>
          <a:p>
            <a:r>
              <a:rPr lang="tr-TR" sz="1600" dirty="0">
                <a:solidFill>
                  <a:srgbClr val="FEFFFF"/>
                </a:solidFill>
              </a:rPr>
              <a:t>Dersu KILIÇ</a:t>
            </a:r>
            <a:endParaRPr lang="en-US" sz="1600" dirty="0">
              <a:solidFill>
                <a:srgbClr val="FEFFFF"/>
              </a:solidFill>
            </a:endParaRPr>
          </a:p>
        </p:txBody>
      </p:sp>
      <p:pic>
        <p:nvPicPr>
          <p:cNvPr id="13" name="Resim 12">
            <a:extLst>
              <a:ext uri="{FF2B5EF4-FFF2-40B4-BE49-F238E27FC236}">
                <a16:creationId xmlns:a16="http://schemas.microsoft.com/office/drawing/2014/main" id="{21053109-DD2D-44F3-A616-167A60E87C6D}"/>
              </a:ext>
            </a:extLst>
          </p:cNvPr>
          <p:cNvPicPr>
            <a:picLocks noChangeAspect="1"/>
          </p:cNvPicPr>
          <p:nvPr/>
        </p:nvPicPr>
        <p:blipFill>
          <a:blip r:embed="rId2"/>
          <a:stretch>
            <a:fillRect/>
          </a:stretch>
        </p:blipFill>
        <p:spPr>
          <a:xfrm>
            <a:off x="5587994" y="1521492"/>
            <a:ext cx="5640502" cy="3822318"/>
          </a:xfrm>
          <a:prstGeom prst="rect">
            <a:avLst/>
          </a:prstGeom>
        </p:spPr>
      </p:pic>
    </p:spTree>
    <p:extLst>
      <p:ext uri="{BB962C8B-B14F-4D97-AF65-F5344CB8AC3E}">
        <p14:creationId xmlns:p14="http://schemas.microsoft.com/office/powerpoint/2010/main" val="203990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852366" y="1627573"/>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 }“ </a:t>
            </a:r>
            <a:r>
              <a:rPr lang="tr-TR" dirty="0">
                <a:latin typeface="Times New Roman" panose="02020603050405020304" pitchFamily="18" charset="0"/>
                <a:cs typeface="Times New Roman" panose="02020603050405020304" pitchFamily="18" charset="0"/>
              </a:rPr>
              <a:t>=&gt; Kendinden önceki ifadenin belirlenen sayıda tekrarıyla eşlenir. Örneğin a[0-5]{2} ifadesi a harfi ile başlayıp yanında 0 ile 5 arasında 2 tane rakam olan, a12, a24, a14 gibi ifadelerle eşlenir.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a:t>
            </a:r>
            <a:r>
              <a:rPr lang="tr-TR" b="1" dirty="0" err="1">
                <a:latin typeface="Times New Roman" panose="02020603050405020304" pitchFamily="18" charset="0"/>
                <a:cs typeface="Times New Roman" panose="02020603050405020304" pitchFamily="18" charset="0"/>
              </a:rPr>
              <a:t>i,j</a:t>
            </a:r>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=&gt; Belirtilen sayıda tekrar önceki ifade bağlamında eşlenir. Örneğin [0-9]{4,6} ifadesi bütün 4, 5 veya 6 elemanlı sayı dizilerine eşlenir.</a:t>
            </a:r>
          </a:p>
        </p:txBody>
      </p:sp>
      <p:pic>
        <p:nvPicPr>
          <p:cNvPr id="6" name="Resim 5" descr="metin içeren bir resim&#10;&#10;Açıklama otomatik olarak oluşturuldu">
            <a:extLst>
              <a:ext uri="{FF2B5EF4-FFF2-40B4-BE49-F238E27FC236}">
                <a16:creationId xmlns:a16="http://schemas.microsoft.com/office/drawing/2014/main" id="{4B7C871A-FE12-42AF-B3B9-E708EFE0DFC3}"/>
              </a:ext>
            </a:extLst>
          </p:cNvPr>
          <p:cNvPicPr>
            <a:picLocks noChangeAspect="1"/>
          </p:cNvPicPr>
          <p:nvPr/>
        </p:nvPicPr>
        <p:blipFill>
          <a:blip r:embed="rId2"/>
          <a:stretch>
            <a:fillRect/>
          </a:stretch>
        </p:blipFill>
        <p:spPr>
          <a:xfrm>
            <a:off x="2391786" y="2655978"/>
            <a:ext cx="8061139" cy="1446598"/>
          </a:xfrm>
          <a:prstGeom prst="rect">
            <a:avLst/>
          </a:prstGeom>
        </p:spPr>
      </p:pic>
      <p:pic>
        <p:nvPicPr>
          <p:cNvPr id="11" name="Resim 10">
            <a:extLst>
              <a:ext uri="{FF2B5EF4-FFF2-40B4-BE49-F238E27FC236}">
                <a16:creationId xmlns:a16="http://schemas.microsoft.com/office/drawing/2014/main" id="{25658202-DC3D-4372-9B93-3374890E43EA}"/>
              </a:ext>
            </a:extLst>
          </p:cNvPr>
          <p:cNvPicPr>
            <a:picLocks noChangeAspect="1"/>
          </p:cNvPicPr>
          <p:nvPr/>
        </p:nvPicPr>
        <p:blipFill>
          <a:blip r:embed="rId3"/>
          <a:stretch>
            <a:fillRect/>
          </a:stretch>
        </p:blipFill>
        <p:spPr>
          <a:xfrm>
            <a:off x="2391786" y="5130981"/>
            <a:ext cx="8061139" cy="1446598"/>
          </a:xfrm>
          <a:prstGeom prst="rect">
            <a:avLst/>
          </a:prstGeom>
        </p:spPr>
      </p:pic>
    </p:spTree>
    <p:extLst>
      <p:ext uri="{BB962C8B-B14F-4D97-AF65-F5344CB8AC3E}">
        <p14:creationId xmlns:p14="http://schemas.microsoft.com/office/powerpoint/2010/main" val="423610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err="1">
                <a:latin typeface="Times New Roman" panose="02020603050405020304" pitchFamily="18" charset="0"/>
                <a:cs typeface="Times New Roman" panose="02020603050405020304" pitchFamily="18" charset="0"/>
              </a:rPr>
              <a:t>Karakter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Etiketleri</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2530082" y="1972324"/>
            <a:ext cx="7131836"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“\d“ </a:t>
            </a:r>
            <a:r>
              <a:rPr lang="tr-TR" dirty="0">
                <a:latin typeface="Times New Roman" panose="02020603050405020304" pitchFamily="18" charset="0"/>
                <a:cs typeface="Times New Roman" panose="02020603050405020304" pitchFamily="18" charset="0"/>
              </a:rPr>
              <a:t>=&gt; [0-9] herhangi bir rakam</a:t>
            </a:r>
          </a:p>
          <a:p>
            <a:pPr algn="just"/>
            <a:r>
              <a:rPr lang="tr-TR" b="1" dirty="0">
                <a:latin typeface="Times New Roman" panose="02020603050405020304" pitchFamily="18" charset="0"/>
                <a:cs typeface="Times New Roman" panose="02020603050405020304" pitchFamily="18" charset="0"/>
              </a:rPr>
              <a:t>“\D“ </a:t>
            </a:r>
            <a:r>
              <a:rPr lang="tr-TR" dirty="0">
                <a:latin typeface="Times New Roman" panose="02020603050405020304" pitchFamily="18" charset="0"/>
                <a:cs typeface="Times New Roman" panose="02020603050405020304" pitchFamily="18" charset="0"/>
              </a:rPr>
              <a:t>=&gt; [^0-9] rakam olmayan herhangi bir ifade</a:t>
            </a:r>
          </a:p>
          <a:p>
            <a:pPr algn="just"/>
            <a:r>
              <a:rPr lang="tr-TR" b="1" dirty="0">
                <a:latin typeface="Times New Roman" panose="02020603050405020304" pitchFamily="18" charset="0"/>
                <a:cs typeface="Times New Roman" panose="02020603050405020304" pitchFamily="18" charset="0"/>
              </a:rPr>
              <a:t>“\w“ </a:t>
            </a:r>
            <a:r>
              <a:rPr lang="tr-TR" dirty="0">
                <a:latin typeface="Times New Roman" panose="02020603050405020304" pitchFamily="18" charset="0"/>
                <a:cs typeface="Times New Roman" panose="02020603050405020304" pitchFamily="18" charset="0"/>
              </a:rPr>
              <a:t>=&gt; [a-zA-Z0-9_] </a:t>
            </a:r>
            <a:r>
              <a:rPr lang="tr-TR" dirty="0" err="1">
                <a:latin typeface="Times New Roman" panose="02020603050405020304" pitchFamily="18" charset="0"/>
                <a:cs typeface="Times New Roman" panose="02020603050405020304" pitchFamily="18" charset="0"/>
              </a:rPr>
              <a:t>türkçe</a:t>
            </a:r>
            <a:r>
              <a:rPr lang="tr-TR" dirty="0">
                <a:latin typeface="Times New Roman" panose="02020603050405020304" pitchFamily="18" charset="0"/>
                <a:cs typeface="Times New Roman" panose="02020603050405020304" pitchFamily="18" charset="0"/>
              </a:rPr>
              <a:t> harfler hariç, </a:t>
            </a:r>
            <a:r>
              <a:rPr lang="tr-TR" dirty="0" err="1">
                <a:latin typeface="Times New Roman" panose="02020603050405020304" pitchFamily="18" charset="0"/>
                <a:cs typeface="Times New Roman" panose="02020603050405020304" pitchFamily="18" charset="0"/>
              </a:rPr>
              <a:t>alfanümerik</a:t>
            </a:r>
            <a:r>
              <a:rPr lang="tr-TR" dirty="0">
                <a:latin typeface="Times New Roman" panose="02020603050405020304" pitchFamily="18" charset="0"/>
                <a:cs typeface="Times New Roman" panose="02020603050405020304" pitchFamily="18" charset="0"/>
              </a:rPr>
              <a:t> herhangi bir harf, rakam veya alt çizgi.</a:t>
            </a:r>
          </a:p>
          <a:p>
            <a:pPr algn="just"/>
            <a:r>
              <a:rPr lang="tr-TR" b="1" dirty="0">
                <a:latin typeface="Times New Roman" panose="02020603050405020304" pitchFamily="18" charset="0"/>
                <a:cs typeface="Times New Roman" panose="02020603050405020304" pitchFamily="18" charset="0"/>
              </a:rPr>
              <a:t>“\W“ </a:t>
            </a:r>
            <a:r>
              <a:rPr lang="tr-TR" dirty="0">
                <a:latin typeface="Times New Roman" panose="02020603050405020304" pitchFamily="18" charset="0"/>
                <a:cs typeface="Times New Roman" panose="02020603050405020304" pitchFamily="18" charset="0"/>
              </a:rPr>
              <a:t>=&gt; [^a-zA-Z0-9_] </a:t>
            </a:r>
            <a:r>
              <a:rPr lang="tr-TR" dirty="0" err="1">
                <a:latin typeface="Times New Roman" panose="02020603050405020304" pitchFamily="18" charset="0"/>
                <a:cs typeface="Times New Roman" panose="02020603050405020304" pitchFamily="18" charset="0"/>
              </a:rPr>
              <a:t>alfanümerik</a:t>
            </a:r>
            <a:r>
              <a:rPr lang="tr-TR" dirty="0">
                <a:latin typeface="Times New Roman" panose="02020603050405020304" pitchFamily="18" charset="0"/>
                <a:cs typeface="Times New Roman" panose="02020603050405020304" pitchFamily="18" charset="0"/>
              </a:rPr>
              <a:t> olmayan.</a:t>
            </a:r>
          </a:p>
          <a:p>
            <a:pPr algn="just"/>
            <a:r>
              <a:rPr lang="tr-TR" b="1" dirty="0">
                <a:latin typeface="Times New Roman" panose="02020603050405020304" pitchFamily="18" charset="0"/>
                <a:cs typeface="Times New Roman" panose="02020603050405020304" pitchFamily="18" charset="0"/>
              </a:rPr>
              <a:t>“\s“ </a:t>
            </a:r>
            <a:r>
              <a:rPr lang="tr-TR" dirty="0">
                <a:latin typeface="Times New Roman" panose="02020603050405020304" pitchFamily="18" charset="0"/>
                <a:cs typeface="Times New Roman" panose="02020603050405020304" pitchFamily="18" charset="0"/>
              </a:rPr>
              <a:t>=&gt; [ \t\n\r\f] herhangi bir boşluk karakteri</a:t>
            </a:r>
          </a:p>
          <a:p>
            <a:pPr algn="just"/>
            <a:r>
              <a:rPr lang="tr-TR" b="1" dirty="0">
                <a:latin typeface="Times New Roman" panose="02020603050405020304" pitchFamily="18" charset="0"/>
                <a:cs typeface="Times New Roman" panose="02020603050405020304" pitchFamily="18" charset="0"/>
              </a:rPr>
              <a:t>“\S“ </a:t>
            </a:r>
            <a:r>
              <a:rPr lang="tr-TR" dirty="0">
                <a:latin typeface="Times New Roman" panose="02020603050405020304" pitchFamily="18" charset="0"/>
                <a:cs typeface="Times New Roman" panose="02020603050405020304" pitchFamily="18" charset="0"/>
              </a:rPr>
              <a:t>=&gt; [^ \t\n\r\f] boşluk karakteri olmayan.</a:t>
            </a:r>
          </a:p>
        </p:txBody>
      </p:sp>
    </p:spTree>
    <p:extLst>
      <p:ext uri="{BB962C8B-B14F-4D97-AF65-F5344CB8AC3E}">
        <p14:creationId xmlns:p14="http://schemas.microsoft.com/office/powerpoint/2010/main" val="19555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Regular Expression </a:t>
            </a:r>
            <a:r>
              <a:rPr lang="en-US" b="1" dirty="0" err="1">
                <a:latin typeface="Times New Roman" panose="02020603050405020304" pitchFamily="18" charset="0"/>
                <a:cs typeface="Times New Roman" panose="02020603050405020304" pitchFamily="18" charset="0"/>
              </a:rPr>
              <a:t>Nedir</a:t>
            </a:r>
            <a:r>
              <a:rPr lang="en-US" b="1" dirty="0">
                <a:latin typeface="Times New Roman" panose="02020603050405020304" pitchFamily="18" charset="0"/>
                <a:cs typeface="Times New Roman" panose="02020603050405020304" pitchFamily="18" charset="0"/>
              </a:rPr>
              <a:t>?</a:t>
            </a: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852366" y="2257887"/>
            <a:ext cx="8915400" cy="3777622"/>
          </a:xfrm>
        </p:spPr>
        <p:txBody>
          <a:bodyPr>
            <a:normAutofit/>
          </a:bodyPr>
          <a:lstStyle/>
          <a:p>
            <a:pPr algn="just"/>
            <a:r>
              <a:rPr lang="en-US" dirty="0">
                <a:latin typeface="Times New Roman" panose="02020603050405020304" pitchFamily="18" charset="0"/>
                <a:cs typeface="Times New Roman" panose="02020603050405020304" pitchFamily="18" charset="0"/>
              </a:rPr>
              <a:t>Regex(Regular Expression) </a:t>
            </a: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düzenli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metinlerde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tümceyi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bulmamızı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algoritmadır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Düzenli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sayıda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yapılardır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yapılar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oldukça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karmaşık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syntax’a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parçacıklarının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yakalanmasını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dizilerdir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Üstelik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genellikle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birkaç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harfin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gelmiş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hallerinden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oluşurlar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kendilerine</a:t>
            </a:r>
            <a:r>
              <a:rPr lang="en-US" dirty="0">
                <a:latin typeface="Times New Roman" panose="02020603050405020304" pitchFamily="18" charset="0"/>
                <a:cs typeface="Times New Roman" panose="02020603050405020304" pitchFamily="18" charset="0"/>
              </a:rPr>
              <a:t> has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syntax’ları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bulunabilirler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Regular </a:t>
            </a:r>
            <a:r>
              <a:rPr lang="en-US" dirty="0" err="1">
                <a:latin typeface="Times New Roman" panose="02020603050405020304" pitchFamily="18" charset="0"/>
                <a:cs typeface="Times New Roman" panose="02020603050405020304" pitchFamily="18" charset="0"/>
              </a:rPr>
              <a:t>Expression’a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başvurmamızın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sebebi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düşündüğümüz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kalabalığı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a:t>
            </a:r>
            <a:r>
              <a:rPr lang="en-US" dirty="0">
                <a:latin typeface="Times New Roman" panose="02020603050405020304" pitchFamily="18" charset="0"/>
                <a:cs typeface="Times New Roman" panose="02020603050405020304" pitchFamily="18" charset="0"/>
              </a:rPr>
              <a:t> log </a:t>
            </a:r>
            <a:r>
              <a:rPr lang="en-US" dirty="0" err="1">
                <a:latin typeface="Times New Roman" panose="02020603050405020304" pitchFamily="18" charset="0"/>
                <a:cs typeface="Times New Roman" panose="02020603050405020304" pitchFamily="18" charset="0"/>
              </a:rPr>
              <a:t>işi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uğraşanlar</a:t>
            </a:r>
            <a:r>
              <a:rPr lang="en-US" dirty="0">
                <a:latin typeface="Times New Roman" panose="02020603050405020304" pitchFamily="18" charset="0"/>
                <a:cs typeface="Times New Roman" panose="02020603050405020304" pitchFamily="18" charset="0"/>
              </a:rPr>
              <a:t> parse </a:t>
            </a:r>
            <a:r>
              <a:rPr lang="en-US" dirty="0" err="1">
                <a:latin typeface="Times New Roman" panose="02020603050405020304" pitchFamily="18" charset="0"/>
                <a:cs typeface="Times New Roman" panose="02020603050405020304" pitchFamily="18" charset="0"/>
              </a:rPr>
              <a:t>edeceği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zorundadır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5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a:t>
            </a:r>
            <a:r>
              <a:rPr lang="tr-TR" b="1" dirty="0" err="1">
                <a:latin typeface="Times New Roman" panose="02020603050405020304" pitchFamily="18" charset="0"/>
                <a:cs typeface="Times New Roman" panose="02020603050405020304" pitchFamily="18" charset="0"/>
              </a:rPr>
              <a:t>egex</a:t>
            </a:r>
            <a:r>
              <a:rPr lang="tr-TR" b="1" dirty="0">
                <a:latin typeface="Times New Roman" panose="02020603050405020304" pitchFamily="18" charset="0"/>
                <a:cs typeface="Times New Roman" panose="02020603050405020304" pitchFamily="18" charset="0"/>
              </a:rPr>
              <a:t> Kullanım Amacı</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2154206" y="2011532"/>
            <a:ext cx="8223790" cy="3777622"/>
          </a:xfrm>
        </p:spPr>
        <p:txBody>
          <a:bodyPr>
            <a:normAutofit/>
          </a:bodyPr>
          <a:lstStyle/>
          <a:p>
            <a:pPr algn="just"/>
            <a:r>
              <a:rPr lang="en-US" dirty="0" err="1">
                <a:latin typeface="Times New Roman" panose="02020603050405020304" pitchFamily="18" charset="0"/>
                <a:cs typeface="Times New Roman" panose="02020603050405020304" pitchFamily="18" charset="0"/>
              </a:rPr>
              <a:t>Oldukça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kompleks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yoğun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yığınının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tip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parçacıklarının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ayıklanabilmesi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girilmiş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düzeltilerek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doğrultusunda</a:t>
            </a:r>
            <a:r>
              <a:rPr lang="en-US" dirty="0">
                <a:latin typeface="Times New Roman" panose="02020603050405020304" pitchFamily="18" charset="0"/>
                <a:cs typeface="Times New Roman" panose="02020603050405020304" pitchFamily="18" charset="0"/>
              </a:rPr>
              <a:t> optimize </a:t>
            </a:r>
            <a:r>
              <a:rPr lang="en-US" dirty="0" err="1">
                <a:latin typeface="Times New Roman" panose="02020603050405020304" pitchFamily="18" charset="0"/>
                <a:cs typeface="Times New Roman" panose="02020603050405020304" pitchFamily="18" charset="0"/>
              </a:rPr>
              <a:t>edilmesi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Kullanıcı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hangileri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denetlenebilmesi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kullanılır.</a:t>
            </a:r>
          </a:p>
        </p:txBody>
      </p:sp>
    </p:spTree>
    <p:extLst>
      <p:ext uri="{BB962C8B-B14F-4D97-AF65-F5344CB8AC3E}">
        <p14:creationId xmlns:p14="http://schemas.microsoft.com/office/powerpoint/2010/main" val="26148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2047675" y="1796248"/>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=&gt;  Sayfa ya da paragraf sonu dışındaki herhangi bir karakteri temsil eder. Örnek olarak “k.re” ifadesi “küre”, “kare”, “</a:t>
            </a:r>
            <a:r>
              <a:rPr lang="tr-TR" dirty="0" err="1">
                <a:latin typeface="Times New Roman" panose="02020603050405020304" pitchFamily="18" charset="0"/>
                <a:cs typeface="Times New Roman" panose="02020603050405020304" pitchFamily="18" charset="0"/>
              </a:rPr>
              <a:t>kore</a:t>
            </a:r>
            <a:r>
              <a:rPr lang="tr-TR" dirty="0">
                <a:latin typeface="Times New Roman" panose="02020603050405020304" pitchFamily="18" charset="0"/>
                <a:cs typeface="Times New Roman" panose="02020603050405020304" pitchFamily="18" charset="0"/>
              </a:rPr>
              <a:t>”, “kere” ile eşlenecektir.</a:t>
            </a: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=&gt; Eşlendiği ifadenin sonunu belirtir. Boşluklar ve paragraf başındaki özel nesneler dikkate alınmaz. Örneğin paragraf sonundaki iner$ ifadesini belirlemek bu şekilde mümkün olacaktır.</a:t>
            </a:r>
          </a:p>
        </p:txBody>
      </p:sp>
      <p:pic>
        <p:nvPicPr>
          <p:cNvPr id="5" name="Resim 4" descr="metin içeren bir resim&#10;&#10;Açıklama otomatik olarak oluşturuldu">
            <a:extLst>
              <a:ext uri="{FF2B5EF4-FFF2-40B4-BE49-F238E27FC236}">
                <a16:creationId xmlns:a16="http://schemas.microsoft.com/office/drawing/2014/main" id="{C7B5DD1B-2DD7-4CEA-A293-D3559B7CA5EB}"/>
              </a:ext>
            </a:extLst>
          </p:cNvPr>
          <p:cNvPicPr>
            <a:picLocks noChangeAspect="1"/>
          </p:cNvPicPr>
          <p:nvPr/>
        </p:nvPicPr>
        <p:blipFill>
          <a:blip r:embed="rId2"/>
          <a:stretch>
            <a:fillRect/>
          </a:stretch>
        </p:blipFill>
        <p:spPr>
          <a:xfrm>
            <a:off x="2399270" y="2417247"/>
            <a:ext cx="8061140" cy="1621623"/>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AD4EFF90-FCBF-4737-BD9A-8518AA1ED321}"/>
              </a:ext>
            </a:extLst>
          </p:cNvPr>
          <p:cNvPicPr>
            <a:picLocks noChangeAspect="1"/>
          </p:cNvPicPr>
          <p:nvPr/>
        </p:nvPicPr>
        <p:blipFill>
          <a:blip r:embed="rId3"/>
          <a:stretch>
            <a:fillRect/>
          </a:stretch>
        </p:blipFill>
        <p:spPr>
          <a:xfrm>
            <a:off x="2474805" y="5065303"/>
            <a:ext cx="8061140" cy="1621623"/>
          </a:xfrm>
          <a:prstGeom prst="rect">
            <a:avLst/>
          </a:prstGeom>
        </p:spPr>
      </p:pic>
    </p:spTree>
    <p:extLst>
      <p:ext uri="{BB962C8B-B14F-4D97-AF65-F5344CB8AC3E}">
        <p14:creationId xmlns:p14="http://schemas.microsoft.com/office/powerpoint/2010/main" val="83651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2047675" y="1796248"/>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=&gt;  $ ifadesine ters olarak, eğer terim sadece paragraf başında ise aranılan ifadeyi bulur. Örnek olarak ^Sabahleyin ifadesi “Sabah, Sabahleyin…” gibi ifadelere sınır belirtilmemişse eşleşmeye devam eder. ^ köşeli parantez [] içinde kullanıldığında kendisinden sonra belirtilen karakter veya grubun bulunmayacağını ifade eder.</a:t>
            </a: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=&gt; Önünde bulunduğu karakterin 0 veya tekrarlarıyla eşlenir. .* ifadesi bütün karakterlere eşlenirken, a*t ifadesi “t, </a:t>
            </a:r>
            <a:r>
              <a:rPr lang="tr-TR" dirty="0" err="1">
                <a:latin typeface="Times New Roman" panose="02020603050405020304" pitchFamily="18" charset="0"/>
                <a:cs typeface="Times New Roman" panose="02020603050405020304" pitchFamily="18" charset="0"/>
              </a:rPr>
              <a:t>tt</a:t>
            </a:r>
            <a:r>
              <a:rPr lang="tr-TR" dirty="0">
                <a:latin typeface="Times New Roman" panose="02020603050405020304" pitchFamily="18" charset="0"/>
                <a:cs typeface="Times New Roman" panose="02020603050405020304" pitchFamily="18" charset="0"/>
              </a:rPr>
              <a:t>, at” ile eşlenir.</a:t>
            </a:r>
          </a:p>
        </p:txBody>
      </p:sp>
      <p:pic>
        <p:nvPicPr>
          <p:cNvPr id="8" name="Resim 7">
            <a:extLst>
              <a:ext uri="{FF2B5EF4-FFF2-40B4-BE49-F238E27FC236}">
                <a16:creationId xmlns:a16="http://schemas.microsoft.com/office/drawing/2014/main" id="{964C5446-58B8-466F-B01C-900C5FBC147F}"/>
              </a:ext>
            </a:extLst>
          </p:cNvPr>
          <p:cNvPicPr>
            <a:picLocks noChangeAspect="1"/>
          </p:cNvPicPr>
          <p:nvPr/>
        </p:nvPicPr>
        <p:blipFill>
          <a:blip r:embed="rId2"/>
          <a:stretch>
            <a:fillRect/>
          </a:stretch>
        </p:blipFill>
        <p:spPr>
          <a:xfrm>
            <a:off x="2551588" y="3053725"/>
            <a:ext cx="8061139" cy="1503991"/>
          </a:xfrm>
          <a:prstGeom prst="rect">
            <a:avLst/>
          </a:prstGeom>
        </p:spPr>
      </p:pic>
      <p:pic>
        <p:nvPicPr>
          <p:cNvPr id="13" name="Resim 12">
            <a:extLst>
              <a:ext uri="{FF2B5EF4-FFF2-40B4-BE49-F238E27FC236}">
                <a16:creationId xmlns:a16="http://schemas.microsoft.com/office/drawing/2014/main" id="{C6F3E106-463F-49F8-A85C-C8EEDC99A042}"/>
              </a:ext>
            </a:extLst>
          </p:cNvPr>
          <p:cNvPicPr>
            <a:picLocks noChangeAspect="1"/>
          </p:cNvPicPr>
          <p:nvPr/>
        </p:nvPicPr>
        <p:blipFill>
          <a:blip r:embed="rId3"/>
          <a:stretch>
            <a:fillRect/>
          </a:stretch>
        </p:blipFill>
        <p:spPr>
          <a:xfrm>
            <a:off x="2547020" y="5305051"/>
            <a:ext cx="8065707" cy="1373155"/>
          </a:xfrm>
          <a:prstGeom prst="rect">
            <a:avLst/>
          </a:prstGeom>
        </p:spPr>
      </p:pic>
    </p:spTree>
    <p:extLst>
      <p:ext uri="{BB962C8B-B14F-4D97-AF65-F5344CB8AC3E}">
        <p14:creationId xmlns:p14="http://schemas.microsoft.com/office/powerpoint/2010/main" val="314054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852366" y="1627573"/>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 =&gt; Köşeli parantezler, içindeki tüm karakterlerle eşlenir. Örnek olarak S[</a:t>
            </a:r>
            <a:r>
              <a:rPr lang="tr-TR" dirty="0" err="1">
                <a:latin typeface="Times New Roman" panose="02020603050405020304" pitchFamily="18" charset="0"/>
                <a:cs typeface="Times New Roman" panose="02020603050405020304" pitchFamily="18" charset="0"/>
              </a:rPr>
              <a:t>ai</a:t>
            </a:r>
            <a:r>
              <a:rPr lang="tr-TR" dirty="0">
                <a:latin typeface="Times New Roman" panose="02020603050405020304" pitchFamily="18" charset="0"/>
                <a:cs typeface="Times New Roman" panose="02020603050405020304" pitchFamily="18" charset="0"/>
              </a:rPr>
              <a:t>]z ifadesi “Saz” ve “Siz” ile eşlenir.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“[c1-c2]“</a:t>
            </a:r>
            <a:r>
              <a:rPr lang="tr-TR" dirty="0">
                <a:latin typeface="Times New Roman" panose="02020603050405020304" pitchFamily="18" charset="0"/>
                <a:cs typeface="Times New Roman" panose="02020603050405020304" pitchFamily="18" charset="0"/>
              </a:rPr>
              <a:t> =&gt; Belirtilen aralığa göre - ile eşleniklerin belirlenmesinde kullanılır. Örneğin [0-9] ifadesi bütün rakamlar ile eşlenir. Birleşik ifadeye örnek olarak [A-</a:t>
            </a:r>
            <a:r>
              <a:rPr lang="tr-TR" dirty="0" err="1">
                <a:latin typeface="Times New Roman" panose="02020603050405020304" pitchFamily="18" charset="0"/>
                <a:cs typeface="Times New Roman" panose="02020603050405020304" pitchFamily="18" charset="0"/>
              </a:rPr>
              <a:t>Za</a:t>
            </a:r>
            <a:r>
              <a:rPr lang="tr-TR" dirty="0">
                <a:latin typeface="Times New Roman" panose="02020603050405020304" pitchFamily="18" charset="0"/>
                <a:cs typeface="Times New Roman" panose="02020603050405020304" pitchFamily="18" charset="0"/>
              </a:rPr>
              <a:t>-z] ifadesi de bütün harflerle büyük küçük ayrımı yapmadan eşlenecektir.</a:t>
            </a:r>
          </a:p>
        </p:txBody>
      </p:sp>
      <p:pic>
        <p:nvPicPr>
          <p:cNvPr id="11" name="Resim 10">
            <a:extLst>
              <a:ext uri="{FF2B5EF4-FFF2-40B4-BE49-F238E27FC236}">
                <a16:creationId xmlns:a16="http://schemas.microsoft.com/office/drawing/2014/main" id="{F89A0468-B28C-4605-892A-275368C53611}"/>
              </a:ext>
            </a:extLst>
          </p:cNvPr>
          <p:cNvPicPr>
            <a:picLocks noChangeAspect="1"/>
          </p:cNvPicPr>
          <p:nvPr/>
        </p:nvPicPr>
        <p:blipFill>
          <a:blip r:embed="rId2"/>
          <a:stretch>
            <a:fillRect/>
          </a:stretch>
        </p:blipFill>
        <p:spPr>
          <a:xfrm>
            <a:off x="2391787" y="2347089"/>
            <a:ext cx="8061139" cy="1446598"/>
          </a:xfrm>
          <a:prstGeom prst="rect">
            <a:avLst/>
          </a:prstGeom>
        </p:spPr>
      </p:pic>
      <p:pic>
        <p:nvPicPr>
          <p:cNvPr id="14" name="Resim 13">
            <a:extLst>
              <a:ext uri="{FF2B5EF4-FFF2-40B4-BE49-F238E27FC236}">
                <a16:creationId xmlns:a16="http://schemas.microsoft.com/office/drawing/2014/main" id="{36DDF3D5-DC59-44CB-B85F-4F80642BA859}"/>
              </a:ext>
            </a:extLst>
          </p:cNvPr>
          <p:cNvPicPr>
            <a:picLocks noChangeAspect="1"/>
          </p:cNvPicPr>
          <p:nvPr/>
        </p:nvPicPr>
        <p:blipFill>
          <a:blip r:embed="rId3"/>
          <a:stretch>
            <a:fillRect/>
          </a:stretch>
        </p:blipFill>
        <p:spPr>
          <a:xfrm>
            <a:off x="2391787" y="4985514"/>
            <a:ext cx="8061139" cy="1446598"/>
          </a:xfrm>
          <a:prstGeom prst="rect">
            <a:avLst/>
          </a:prstGeom>
        </p:spPr>
      </p:pic>
    </p:spTree>
    <p:extLst>
      <p:ext uri="{BB962C8B-B14F-4D97-AF65-F5344CB8AC3E}">
        <p14:creationId xmlns:p14="http://schemas.microsoft.com/office/powerpoint/2010/main" val="351306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852366" y="1627573"/>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“[^c1-c2]“ </a:t>
            </a:r>
            <a:r>
              <a:rPr lang="tr-TR" dirty="0">
                <a:latin typeface="Times New Roman" panose="02020603050405020304" pitchFamily="18" charset="0"/>
                <a:cs typeface="Times New Roman" panose="02020603050405020304" pitchFamily="18" charset="0"/>
              </a:rPr>
              <a:t>=&gt; Belirtilen aralık harici bütün karakterlere eşlenir. Örnek olarak [^123a-z] ifadesi 1, 2, 3 sayıları ve bütün küçük harfler dışında bütün ifadelere eşlenir.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=&gt; Veya/yada anlamındadır, belirtilen iki ifadeyle ayrı ayrı eşlenebilir. Örneğin k(</a:t>
            </a:r>
            <a:r>
              <a:rPr lang="tr-TR" dirty="0" err="1">
                <a:latin typeface="Times New Roman" panose="02020603050405020304" pitchFamily="18" charset="0"/>
                <a:cs typeface="Times New Roman" panose="02020603050405020304" pitchFamily="18" charset="0"/>
              </a:rPr>
              <a:t>a|u</a:t>
            </a:r>
            <a:r>
              <a:rPr lang="tr-TR" dirty="0">
                <a:latin typeface="Times New Roman" panose="02020603050405020304" pitchFamily="18" charset="0"/>
                <a:cs typeface="Times New Roman" panose="02020603050405020304" pitchFamily="18" charset="0"/>
              </a:rPr>
              <a:t>)le ifadesi, “kale” ve “kule” ifadelerine eşlenir.</a:t>
            </a:r>
          </a:p>
        </p:txBody>
      </p:sp>
      <p:pic>
        <p:nvPicPr>
          <p:cNvPr id="5" name="Resim 4">
            <a:extLst>
              <a:ext uri="{FF2B5EF4-FFF2-40B4-BE49-F238E27FC236}">
                <a16:creationId xmlns:a16="http://schemas.microsoft.com/office/drawing/2014/main" id="{DF1F4E34-72E7-49F0-9502-C0847EA0164A}"/>
              </a:ext>
            </a:extLst>
          </p:cNvPr>
          <p:cNvPicPr>
            <a:picLocks noChangeAspect="1"/>
          </p:cNvPicPr>
          <p:nvPr/>
        </p:nvPicPr>
        <p:blipFill>
          <a:blip r:embed="rId2"/>
          <a:stretch>
            <a:fillRect/>
          </a:stretch>
        </p:blipFill>
        <p:spPr>
          <a:xfrm>
            <a:off x="2391787" y="2336080"/>
            <a:ext cx="8061139" cy="1446598"/>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40772735-1206-4360-942D-F2D4B96D2F5B}"/>
              </a:ext>
            </a:extLst>
          </p:cNvPr>
          <p:cNvPicPr>
            <a:picLocks noChangeAspect="1"/>
          </p:cNvPicPr>
          <p:nvPr/>
        </p:nvPicPr>
        <p:blipFill>
          <a:blip r:embed="rId3"/>
          <a:stretch>
            <a:fillRect/>
          </a:stretch>
        </p:blipFill>
        <p:spPr>
          <a:xfrm>
            <a:off x="2391787" y="4742903"/>
            <a:ext cx="8061139" cy="1446598"/>
          </a:xfrm>
          <a:prstGeom prst="rect">
            <a:avLst/>
          </a:prstGeom>
        </p:spPr>
      </p:pic>
    </p:spTree>
    <p:extLst>
      <p:ext uri="{BB962C8B-B14F-4D97-AF65-F5344CB8AC3E}">
        <p14:creationId xmlns:p14="http://schemas.microsoft.com/office/powerpoint/2010/main" val="328491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946899" y="1465648"/>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 )“ </a:t>
            </a:r>
            <a:r>
              <a:rPr lang="tr-TR" dirty="0">
                <a:latin typeface="Times New Roman" panose="02020603050405020304" pitchFamily="18" charset="0"/>
                <a:cs typeface="Times New Roman" panose="02020603050405020304" pitchFamily="18" charset="0"/>
              </a:rPr>
              <a:t>=&gt; İfadeyi gruplandırır, gruplandırılmış ifadelerine denk gelen kalıpları (en fazla 9 kalıp) saklar. Parantez içinde belirtilen karakterleri başvuru olarak tanımlar. İlk başvuruya \1 ile, ikinci başvuruya \2 gibi biçimlerde başvurulur. Örneğin, metniniz 1988, 1980, 1999, 1898 ve 1919 tarihlerini içersin. Aramanız (8)9\1 düzenli ifadesini kullanıyorsa, “898” sonucu bulunur.</a:t>
            </a: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dirty="0">
                <a:latin typeface="Times New Roman" panose="02020603050405020304" pitchFamily="18" charset="0"/>
                <a:cs typeface="Times New Roman" panose="02020603050405020304" pitchFamily="18" charset="0"/>
              </a:rPr>
              <a:t>Parantezleri terimleri gruplamak için kullanabilirsiniz; örneğin “a(</a:t>
            </a:r>
            <a:r>
              <a:rPr lang="tr-TR" dirty="0" err="1">
                <a:latin typeface="Times New Roman" panose="02020603050405020304" pitchFamily="18" charset="0"/>
                <a:cs typeface="Times New Roman" panose="02020603050405020304" pitchFamily="18" charset="0"/>
              </a:rPr>
              <a:t>bc</a:t>
            </a:r>
            <a:r>
              <a:rPr lang="tr-TR" dirty="0">
                <a:latin typeface="Times New Roman" panose="02020603050405020304" pitchFamily="18" charset="0"/>
                <a:cs typeface="Times New Roman" panose="02020603050405020304" pitchFamily="18" charset="0"/>
              </a:rPr>
              <a:t>)?d” ifadesi “ad” veya “</a:t>
            </a:r>
            <a:r>
              <a:rPr lang="tr-TR" dirty="0" err="1">
                <a:latin typeface="Times New Roman" panose="02020603050405020304" pitchFamily="18" charset="0"/>
                <a:cs typeface="Times New Roman" panose="02020603050405020304" pitchFamily="18" charset="0"/>
              </a:rPr>
              <a:t>abcd</a:t>
            </a:r>
            <a:r>
              <a:rPr lang="tr-TR" dirty="0">
                <a:latin typeface="Times New Roman" panose="02020603050405020304" pitchFamily="18" charset="0"/>
                <a:cs typeface="Times New Roman" panose="02020603050405020304" pitchFamily="18" charset="0"/>
              </a:rPr>
              <a:t>” ifadelerini bulacaktır.</a:t>
            </a:r>
          </a:p>
        </p:txBody>
      </p:sp>
      <p:pic>
        <p:nvPicPr>
          <p:cNvPr id="6" name="Resim 5">
            <a:extLst>
              <a:ext uri="{FF2B5EF4-FFF2-40B4-BE49-F238E27FC236}">
                <a16:creationId xmlns:a16="http://schemas.microsoft.com/office/drawing/2014/main" id="{76E05892-32FF-4933-8A3E-81C8F2FA1D45}"/>
              </a:ext>
            </a:extLst>
          </p:cNvPr>
          <p:cNvPicPr>
            <a:picLocks noChangeAspect="1"/>
          </p:cNvPicPr>
          <p:nvPr/>
        </p:nvPicPr>
        <p:blipFill>
          <a:blip r:embed="rId2"/>
          <a:stretch>
            <a:fillRect/>
          </a:stretch>
        </p:blipFill>
        <p:spPr>
          <a:xfrm>
            <a:off x="2517333" y="5305879"/>
            <a:ext cx="7965604" cy="1405275"/>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1B08A84E-4255-4079-B7E7-E5086A9A55CB}"/>
              </a:ext>
            </a:extLst>
          </p:cNvPr>
          <p:cNvPicPr>
            <a:picLocks noChangeAspect="1"/>
          </p:cNvPicPr>
          <p:nvPr/>
        </p:nvPicPr>
        <p:blipFill>
          <a:blip r:embed="rId3"/>
          <a:stretch>
            <a:fillRect/>
          </a:stretch>
        </p:blipFill>
        <p:spPr>
          <a:xfrm>
            <a:off x="2517333" y="2945719"/>
            <a:ext cx="7965604" cy="1446598"/>
          </a:xfrm>
          <a:prstGeom prst="rect">
            <a:avLst/>
          </a:prstGeom>
        </p:spPr>
      </p:pic>
    </p:spTree>
    <p:extLst>
      <p:ext uri="{BB962C8B-B14F-4D97-AF65-F5344CB8AC3E}">
        <p14:creationId xmlns:p14="http://schemas.microsoft.com/office/powerpoint/2010/main" val="219074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251819-547D-40BC-9195-FE22A5FAD3E1}"/>
              </a:ext>
            </a:extLst>
          </p:cNvPr>
          <p:cNvSpPr>
            <a:spLocks noGrp="1"/>
          </p:cNvSpPr>
          <p:nvPr>
            <p:ph type="title"/>
          </p:nvPr>
        </p:nvSpPr>
        <p:spPr>
          <a:xfrm>
            <a:off x="2637313" y="668499"/>
            <a:ext cx="8911687" cy="1280890"/>
          </a:xfrm>
        </p:spPr>
        <p:txBody>
          <a:bodyPr/>
          <a:lstStyle/>
          <a:p>
            <a:r>
              <a:rPr lang="en-US" b="1" dirty="0">
                <a:latin typeface="Times New Roman" panose="02020603050405020304" pitchFamily="18" charset="0"/>
                <a:cs typeface="Times New Roman" panose="02020603050405020304" pitchFamily="18" charset="0"/>
              </a:rPr>
              <a:t>Meta </a:t>
            </a:r>
            <a:r>
              <a:rPr lang="en-US" b="1" dirty="0" err="1">
                <a:latin typeface="Times New Roman" panose="02020603050405020304" pitchFamily="18" charset="0"/>
                <a:cs typeface="Times New Roman" panose="02020603050405020304" pitchFamily="18" charset="0"/>
              </a:rPr>
              <a:t>Karakterler</a:t>
            </a:r>
            <a:endParaRPr lang="en-US"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35EB0A44-CFC1-4E7E-8027-AF4C0D36D3BF}"/>
              </a:ext>
            </a:extLst>
          </p:cNvPr>
          <p:cNvSpPr>
            <a:spLocks noGrp="1"/>
          </p:cNvSpPr>
          <p:nvPr>
            <p:ph idx="1"/>
          </p:nvPr>
        </p:nvSpPr>
        <p:spPr>
          <a:xfrm>
            <a:off x="1852366" y="1627573"/>
            <a:ext cx="8915400" cy="3777622"/>
          </a:xfrm>
        </p:spPr>
        <p:txBody>
          <a:bodyPr>
            <a:normAutofit/>
          </a:bodyPr>
          <a:lstStyle/>
          <a:p>
            <a:pPr algn="just"/>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=&gt; Kendinden önce gelen ifadenin bir veya daha fazla kullanımına eşlenir. Örnek olarak z+ ifadesi z, </a:t>
            </a:r>
            <a:r>
              <a:rPr lang="tr-TR" dirty="0" err="1">
                <a:latin typeface="Times New Roman" panose="02020603050405020304" pitchFamily="18" charset="0"/>
                <a:cs typeface="Times New Roman" panose="02020603050405020304" pitchFamily="18" charset="0"/>
              </a:rPr>
              <a:t>zz</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zzz</a:t>
            </a:r>
            <a:r>
              <a:rPr lang="tr-TR" dirty="0">
                <a:latin typeface="Times New Roman" panose="02020603050405020304" pitchFamily="18" charset="0"/>
                <a:cs typeface="Times New Roman" panose="02020603050405020304" pitchFamily="18" charset="0"/>
              </a:rPr>
              <a:t>… ile eşlenir.</a:t>
            </a:r>
          </a:p>
          <a:p>
            <a:pPr algn="just"/>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marL="0" indent="0" algn="just">
              <a:buNone/>
            </a:pPr>
            <a:endParaRPr lang="tr-TR" dirty="0">
              <a:latin typeface="Times New Roman" panose="02020603050405020304" pitchFamily="18" charset="0"/>
              <a:cs typeface="Times New Roman" panose="02020603050405020304" pitchFamily="18" charset="0"/>
            </a:endParaRPr>
          </a:p>
          <a:p>
            <a:pPr algn="just"/>
            <a:r>
              <a:rPr lang="tr-TR" b="1"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=&gt; Kendinden önce gelen ifadenin 0 veya 1 tekrarıyla eşlenir.</a:t>
            </a:r>
          </a:p>
        </p:txBody>
      </p:sp>
      <p:pic>
        <p:nvPicPr>
          <p:cNvPr id="8" name="Resim 7">
            <a:extLst>
              <a:ext uri="{FF2B5EF4-FFF2-40B4-BE49-F238E27FC236}">
                <a16:creationId xmlns:a16="http://schemas.microsoft.com/office/drawing/2014/main" id="{4A7CB6EB-916B-4931-ACB4-9DFD26B5FC32}"/>
              </a:ext>
            </a:extLst>
          </p:cNvPr>
          <p:cNvPicPr>
            <a:picLocks noChangeAspect="1"/>
          </p:cNvPicPr>
          <p:nvPr/>
        </p:nvPicPr>
        <p:blipFill>
          <a:blip r:embed="rId2"/>
          <a:stretch>
            <a:fillRect/>
          </a:stretch>
        </p:blipFill>
        <p:spPr>
          <a:xfrm>
            <a:off x="2391786" y="2511999"/>
            <a:ext cx="8061139" cy="1446598"/>
          </a:xfrm>
          <a:prstGeom prst="rect">
            <a:avLst/>
          </a:prstGeom>
        </p:spPr>
      </p:pic>
      <p:pic>
        <p:nvPicPr>
          <p:cNvPr id="10" name="Resim 9">
            <a:extLst>
              <a:ext uri="{FF2B5EF4-FFF2-40B4-BE49-F238E27FC236}">
                <a16:creationId xmlns:a16="http://schemas.microsoft.com/office/drawing/2014/main" id="{7A1E979F-8D8D-4B9C-97EA-410599D67EED}"/>
              </a:ext>
            </a:extLst>
          </p:cNvPr>
          <p:cNvPicPr>
            <a:picLocks noChangeAspect="1"/>
          </p:cNvPicPr>
          <p:nvPr/>
        </p:nvPicPr>
        <p:blipFill>
          <a:blip r:embed="rId3"/>
          <a:stretch>
            <a:fillRect/>
          </a:stretch>
        </p:blipFill>
        <p:spPr>
          <a:xfrm>
            <a:off x="2391786" y="4843023"/>
            <a:ext cx="8061139" cy="1446598"/>
          </a:xfrm>
          <a:prstGeom prst="rect">
            <a:avLst/>
          </a:prstGeom>
        </p:spPr>
      </p:pic>
    </p:spTree>
    <p:extLst>
      <p:ext uri="{BB962C8B-B14F-4D97-AF65-F5344CB8AC3E}">
        <p14:creationId xmlns:p14="http://schemas.microsoft.com/office/powerpoint/2010/main" val="456669737"/>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304</TotalTime>
  <Words>760</Words>
  <Application>Microsoft Office PowerPoint</Application>
  <PresentationFormat>Geniş ekran</PresentationFormat>
  <Paragraphs>67</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Century Gothic</vt:lpstr>
      <vt:lpstr>Times New Roman</vt:lpstr>
      <vt:lpstr>Wingdings 3</vt:lpstr>
      <vt:lpstr>Duman</vt:lpstr>
      <vt:lpstr>Regex (Regular Expression) </vt:lpstr>
      <vt:lpstr>Regular Expression Nedir?</vt:lpstr>
      <vt:lpstr>Regex Kullanım Amacı</vt:lpstr>
      <vt:lpstr>Meta Karakterler</vt:lpstr>
      <vt:lpstr>Meta Karakterler</vt:lpstr>
      <vt:lpstr>Meta Karakterler</vt:lpstr>
      <vt:lpstr>Meta Karakterler</vt:lpstr>
      <vt:lpstr>Meta Karakterler</vt:lpstr>
      <vt:lpstr>Meta Karakterler</vt:lpstr>
      <vt:lpstr>Meta Karakterler</vt:lpstr>
      <vt:lpstr>Karakter Etiketleri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Regex (Regular Expression)</dc:title>
  <dc:creator>Şilan Dersu KILIÇ</dc:creator>
  <cp:lastModifiedBy>dersu kılıç</cp:lastModifiedBy>
  <cp:revision>1</cp:revision>
  <dcterms:created xsi:type="dcterms:W3CDTF">2021-08-09T08:40:57Z</dcterms:created>
  <dcterms:modified xsi:type="dcterms:W3CDTF">2021-08-09T13:45:00Z</dcterms:modified>
</cp:coreProperties>
</file>