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96" r:id="rId3"/>
  </p:sldMasterIdLst>
  <p:notesMasterIdLst>
    <p:notesMasterId r:id="rId12"/>
  </p:notesMasterIdLst>
  <p:sldIdLst>
    <p:sldId id="256" r:id="rId4"/>
    <p:sldId id="327" r:id="rId5"/>
    <p:sldId id="329" r:id="rId6"/>
    <p:sldId id="328" r:id="rId7"/>
    <p:sldId id="335" r:id="rId8"/>
    <p:sldId id="333" r:id="rId9"/>
    <p:sldId id="332" r:id="rId10"/>
    <p:sldId id="336" r:id="rId1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221E"/>
    <a:srgbClr val="9C9A9B"/>
    <a:srgbClr val="EE21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6532" autoAdjust="0"/>
  </p:normalViewPr>
  <p:slideViewPr>
    <p:cSldViewPr>
      <p:cViewPr varScale="1">
        <p:scale>
          <a:sx n="120" d="100"/>
          <a:sy n="120" d="100"/>
        </p:scale>
        <p:origin x="22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4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0687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7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439738"/>
            <a:ext cx="4560888" cy="39004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CF657751-F669-4FEC-AE1A-77DC386AA1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8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8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4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3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3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1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F2F07-A65E-4F02-A7A9-B2FCD18A0D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8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BEDF-A7F7-4D6C-9776-B58EF45E68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29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9EB9-E21A-45CD-9A74-9655226C70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012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FB977-C2FB-4E63-9C1B-F6D017FE33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70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A578-C8BA-4E39-9ADA-377107C00D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7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5DBE9-AA5C-46BD-8EF6-65C64EB55D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589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A7C13-8243-4AE4-9DAD-145BAC9C35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6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D3268-4DFB-4F8C-AC64-E1F0DC0D04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9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D6945-9BB6-4AD5-BABD-A88B4B6457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7525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A5FB-8982-45FB-A390-1F27253E57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24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B609D-039E-4A8C-B29E-AB059145A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CE8A-12FA-46B2-9DE5-C506120FE1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260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DC07-E1D5-41A2-8D73-CB050AACEF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6567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8CA4-4E22-45E2-9DAB-B8334D547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242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99DEB-B3A9-4E92-A7F3-9C27A3255F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37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7AAE-62B8-48CC-80AF-48B7E5711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D52C9-B05C-4B2B-B033-5B9C3B36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8AF1-3CF7-409C-B91D-A5D8D04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8BD1-5384-495E-AF0C-F50A4C2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74652-857E-48D9-A413-B6C3C33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DF8-A2B1-4A73-B26B-4E82813ACD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7474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3EAC-E028-4A62-9D5E-5FCAF50E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47A65-2D8F-42BF-9C49-8DE24DE5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D4AC-897A-4703-BAB5-68F65AD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72B04-568A-409B-8D45-840D7A3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2855B-899E-48AF-80B4-A765DF5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982E-39F2-4D2D-9D63-16F3F3B4F28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0788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B61E-420F-48BA-8632-225ED502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36FED-7FCD-4236-87BF-55A35035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2AFF2-19A2-4699-87E3-699994E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EA2E3-50B1-40E0-B077-86822C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805A1-7291-4C4C-AC57-F957002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A8C-A998-48F1-86CA-9F64D8F340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9329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B032E-3FE1-47F7-825A-D1FF10A0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846B4-556D-43B4-A6FE-F9626DA31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C1841-5449-416C-83B2-721BB9C9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39D01-5C3C-498E-8893-2450D57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E1882-0D4C-4172-828D-3AB1D0F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493CE-F825-4C63-97DD-3FD01B4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D9FD-2403-4B83-A42F-887F22CEA9D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889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3148D-3228-4116-959D-883A2CA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ABDAD-6171-48DF-B5CA-A3DB49F3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96DAC-11BD-48C0-B380-BF75464D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0E15CA-578E-4BD0-84E4-745E258D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B2BFB0-B6E4-47A2-98CE-AE26FCA7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69A875-0B0D-4BCC-BA9A-52BE7C9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E5426-F623-4E3D-BEC9-76532BE0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EA61D-A974-47DD-A1CD-C7ACC1C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984B-3E33-4E75-A8E1-F95F5614760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596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F2BA-A3CF-46AE-A369-C70C9F3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0754AB-4E66-4AEF-9108-3D9234A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C0E3A-E2D3-4395-A676-F5012B8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B6A66-D316-4593-B687-5927ABED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534-048B-4E79-9C24-5701C0FABF7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5818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59BADF-24F4-44FA-BB80-E97BBD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EABB4-F1FE-4D18-9EC2-FD8F2D2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F994-2FCD-4BC5-A220-29FC427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A0D8-DFCE-4F5E-8A05-5ECF795000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86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A7623-89D5-4335-AD48-2DEA42BBA4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976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6D0F-7A09-473E-8651-C1A21CC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104F5-600D-4C1A-926B-9FFA91E2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8DC56-9B7F-454D-9DBB-4F83BD3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AA876-D278-44A1-AA70-7955EC6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8A62E1-173F-40A2-BFBA-34406AFF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4F26E-BD1C-4E61-89C8-2A2BFCC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62A4-02F5-4846-B2D9-3B635F11982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726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5FB20-8B72-4EA9-A5DB-CD49DCA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4AFE67-D4C7-4F2E-AB78-DD73328A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E1808-A2B8-4865-A8FA-37331335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32F7E-B63C-4B50-ADA4-7F93A88D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71509-58E3-49EC-94D2-E3E069C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B33CD-5394-4BA0-953E-6CC6094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ABAD-3C1B-4CF7-9F8F-92154430941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983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74C49-1915-4CAC-AD33-3AEFB1A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525BC3-C87C-4C00-8CFD-3F298C32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99724-D81A-4C80-96B0-3B1D188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3DBD8-FD45-43F8-9092-15ABE02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1A38D-71AE-4505-BD4E-E961210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406C-4821-4D86-8443-4E6A5A8DAEF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91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631D86-C63D-4E16-8B70-B07DB553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5DA28-E887-4509-84EB-0145EC77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6B2F2-5322-48A4-8144-EC82053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F2620-1738-468D-BD37-04DC0750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1777-8C98-461D-9B67-CF7558BF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4184-9EEC-40B4-A5CA-1809B98AAB5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535C-C723-4803-B5F6-47D17A2BA2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40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771F-68C4-480A-9757-860B83838A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89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01CB3-4BB3-4287-B968-4E1E364FDC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6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291E-6F77-4DAC-95E3-33D0644C85F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49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7463-FE4B-48D4-BEE2-D92A213335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9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B77D8-22DA-4560-9E83-2F28FF4E4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4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5607050"/>
            <a:ext cx="3341688" cy="109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BBFFF0E-866E-41AA-8435-43DCC259B9D8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1038" name="Picture 1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1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7" name="Text Box 14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3087" name="Text Box 6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3083" name="Group 7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3" name="Picture 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  <p:sp>
        <p:nvSpPr>
          <p:cNvPr id="307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EDEDE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6164263"/>
            <a:ext cx="3341688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</a:tabLst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fld id="{009E2075-8B12-42DE-9ED3-1E7295D730C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7D7D6-DE9C-4C5C-B973-CAE141D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0340-C378-41AD-969C-9A2D1FDA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8D822-F56B-4625-9098-812DA47C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6852B-46C4-403A-BF86-66CBF9BD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80192-F19E-475D-ABBD-3F5D727E8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FF0E-866E-41AA-8435-43DCC259B9D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62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0" y="284461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292080" y="4365104"/>
            <a:ext cx="3672269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Сергеевич,</a:t>
            </a:r>
          </a:p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ИСБ-118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461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7981" y="2441057"/>
            <a:ext cx="7463953" cy="22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10.05.04 – Информационно-аналитические системы безопасности</a:t>
            </a: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61F07-7FA9-41E3-A017-206FCF84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448294"/>
            <a:ext cx="936104" cy="416047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2518A-4664-46B0-A721-A5E17AE324DF}"/>
              </a:ext>
            </a:extLst>
          </p:cNvPr>
          <p:cNvSpPr txBox="1"/>
          <p:nvPr/>
        </p:nvSpPr>
        <p:spPr>
          <a:xfrm>
            <a:off x="1476323" y="284461"/>
            <a:ext cx="7463953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«Владимирский государственный университет 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  (</a:t>
            </a: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«Информатики и защиты информации»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32E4B-58E3-4386-B807-83FB9B68F7A0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Описание компилятора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BC1E-DFD5-4762-81C0-7C53A66F81C4}"/>
              </a:ext>
            </a:extLst>
          </p:cNvPr>
          <p:cNvSpPr txBox="1"/>
          <p:nvPr/>
        </p:nvSpPr>
        <p:spPr>
          <a:xfrm>
            <a:off x="1979711" y="134640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Компилятор реализован на языке </a:t>
            </a:r>
            <a:r>
              <a:rPr lang="en-US" dirty="0">
                <a:solidFill>
                  <a:schemeClr val="tx1"/>
                </a:solidFill>
              </a:rPr>
              <a:t>Java c </a:t>
            </a:r>
            <a:r>
              <a:rPr lang="ru-RU" dirty="0">
                <a:solidFill>
                  <a:schemeClr val="tx1"/>
                </a:solidFill>
              </a:rPr>
              <a:t>использованием библиотек </a:t>
            </a:r>
            <a:r>
              <a:rPr lang="en-US" dirty="0">
                <a:solidFill>
                  <a:schemeClr val="tx1"/>
                </a:solidFill>
              </a:rPr>
              <a:t>ANTLR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ASM</a:t>
            </a:r>
            <a:r>
              <a:rPr lang="ru-RU" dirty="0">
                <a:solidFill>
                  <a:schemeClr val="tx1"/>
                </a:solidFill>
              </a:rPr>
              <a:t>. Трансляция производится в байт-код </a:t>
            </a:r>
            <a:r>
              <a:rPr lang="en-US" dirty="0">
                <a:solidFill>
                  <a:schemeClr val="tx1"/>
                </a:solidFill>
              </a:rPr>
              <a:t>JVM.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A103D7-88A0-4B34-85C6-6EE549A74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36" y="2764643"/>
            <a:ext cx="2076740" cy="828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0D7DD6-6E98-4AFE-B09B-7EF22E035543}"/>
              </a:ext>
            </a:extLst>
          </p:cNvPr>
          <p:cNvSpPr txBox="1"/>
          <p:nvPr/>
        </p:nvSpPr>
        <p:spPr>
          <a:xfrm>
            <a:off x="2963828" y="2578873"/>
            <a:ext cx="585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ANTLR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ru-RU" dirty="0">
                <a:solidFill>
                  <a:schemeClr val="tx1"/>
                </a:solidFill>
              </a:rPr>
              <a:t> мощный генератор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парсеров. На основе грамматики ANTLR генерирует синтаксический анализатор, который может строить и обходить синтаксические деревья.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4EEF05-2E59-4496-9893-BC207EFBB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37" y="4562908"/>
            <a:ext cx="2076740" cy="828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DDEE5F-0B33-4F33-924B-091C05B5363E}"/>
              </a:ext>
            </a:extLst>
          </p:cNvPr>
          <p:cNvSpPr txBox="1"/>
          <p:nvPr/>
        </p:nvSpPr>
        <p:spPr>
          <a:xfrm>
            <a:off x="2963828" y="3933056"/>
            <a:ext cx="5856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ASM - это универсальная среда обработки и анализа байт-кода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. Её можно использовать для динамического создания классов непосредственно в двоичной форме. ASM предоставляет несколько распространенных преобразований байт-кода. ASM предлагает те же функции, что и другие фреймворки байт-кода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, но ориентирован на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641534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883445-B135-4D13-80C0-1BD3CE141D3D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Грамматика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F8EFC-A194-4A66-9390-1F67F4C14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57" y="1551760"/>
            <a:ext cx="4134427" cy="463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1503C-BB21-4389-B657-DAF1CEFAFA1C}"/>
              </a:ext>
            </a:extLst>
          </p:cNvPr>
          <p:cNvSpPr txBox="1"/>
          <p:nvPr/>
        </p:nvSpPr>
        <p:spPr>
          <a:xfrm>
            <a:off x="4917407" y="2162971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Грамматика строится на основе вложенных конструкций – мы объединяем инструкции в блоки и помещаем эти блоки внутри конструкций, которые могут содержать в себе эти инструкции.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Из таких блоков выстраивается шаблон, при совпадении с которым входящий текст заполняет собой дерево, генерируемое </a:t>
            </a:r>
            <a:r>
              <a:rPr lang="en-US" dirty="0">
                <a:solidFill>
                  <a:schemeClr val="tx1"/>
                </a:solidFill>
              </a:rPr>
              <a:t>ANTLR</a:t>
            </a:r>
            <a:r>
              <a:rPr lang="ru-RU" dirty="0">
                <a:solidFill>
                  <a:schemeClr val="tx1"/>
                </a:solidFill>
              </a:rPr>
              <a:t> на основе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17956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9697212-C81F-4966-BF8C-014363A43882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Грамматика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0B8EE3-BB61-45CE-8101-87C9365D4338}"/>
              </a:ext>
            </a:extLst>
          </p:cNvPr>
          <p:cNvPicPr/>
          <p:nvPr/>
        </p:nvPicPr>
        <p:blipFill rotWithShape="1">
          <a:blip r:embed="rId5"/>
          <a:srcRect b="39798"/>
          <a:stretch/>
        </p:blipFill>
        <p:spPr>
          <a:xfrm>
            <a:off x="2105843" y="3206858"/>
            <a:ext cx="6786637" cy="3060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AC7EE9-7279-4BA4-9315-919E1FDD708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9180" y="1772816"/>
            <a:ext cx="239077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76626-68DA-44AA-A079-A5576C8A6491}"/>
              </a:ext>
            </a:extLst>
          </p:cNvPr>
          <p:cNvSpPr txBox="1"/>
          <p:nvPr/>
        </p:nvSpPr>
        <p:spPr>
          <a:xfrm>
            <a:off x="3275856" y="17099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Представление входного потока в виде дерева. Вывод производится с помощью встроенного функционала </a:t>
            </a:r>
            <a:r>
              <a:rPr lang="en-US" dirty="0">
                <a:solidFill>
                  <a:schemeClr val="tx1"/>
                </a:solidFill>
              </a:rPr>
              <a:t>ANTLR.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65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5837E0-387F-4F0E-A515-8A1E882FD6E4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символов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799F55-3124-43DE-8EC0-0A6CF9B71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88" y="2854421"/>
            <a:ext cx="7163800" cy="2600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6295C-72D0-4388-9C8A-349200943327}"/>
              </a:ext>
            </a:extLst>
          </p:cNvPr>
          <p:cNvSpPr txBox="1"/>
          <p:nvPr/>
        </p:nvSpPr>
        <p:spPr>
          <a:xfrm>
            <a:off x="888729" y="1306189"/>
            <a:ext cx="726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Таблица символов представляет собой объект класса </a:t>
            </a:r>
            <a:r>
              <a:rPr lang="en-US" dirty="0">
                <a:solidFill>
                  <a:schemeClr val="tx1"/>
                </a:solidFill>
              </a:rPr>
              <a:t>HashMap</a:t>
            </a:r>
            <a:r>
              <a:rPr lang="ru-RU" dirty="0">
                <a:solidFill>
                  <a:schemeClr val="tx1"/>
                </a:solidFill>
              </a:rPr>
              <a:t>, в котором ключом является имя переменной, а значением её тип.</a:t>
            </a:r>
          </a:p>
        </p:txBody>
      </p:sp>
    </p:spTree>
    <p:extLst>
      <p:ext uri="{BB962C8B-B14F-4D97-AF65-F5344CB8AC3E}">
        <p14:creationId xmlns:p14="http://schemas.microsoft.com/office/powerpoint/2010/main" val="257063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B4303F-F34C-41E7-8374-9ADB7600F94B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Трансляция в целевой код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DEA0D8-F0F3-4AAB-A1BF-A8C681CB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009527"/>
            <a:ext cx="4772691" cy="3477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70DB85-8828-4CFD-BA7D-7E902E047BF2}"/>
              </a:ext>
            </a:extLst>
          </p:cNvPr>
          <p:cNvSpPr txBox="1"/>
          <p:nvPr/>
        </p:nvSpPr>
        <p:spPr>
          <a:xfrm>
            <a:off x="5280620" y="2178421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Библиотека </a:t>
            </a:r>
            <a:r>
              <a:rPr lang="en-US" dirty="0">
                <a:solidFill>
                  <a:schemeClr val="tx1"/>
                </a:solidFill>
              </a:rPr>
              <a:t>ASM</a:t>
            </a:r>
            <a:r>
              <a:rPr lang="ru-RU" dirty="0">
                <a:solidFill>
                  <a:schemeClr val="tx1"/>
                </a:solidFill>
              </a:rPr>
              <a:t> позволяет удобно транслировать инструкции напрямую в исполняемый файл.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При помощи команд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mv.visit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r>
              <a:rPr lang="ru-RU" dirty="0">
                <a:solidFill>
                  <a:schemeClr val="tx1"/>
                </a:solidFill>
              </a:rPr>
              <a:t>(код из таблицы </a:t>
            </a:r>
            <a:r>
              <a:rPr lang="en-US" dirty="0">
                <a:solidFill>
                  <a:schemeClr val="tx1"/>
                </a:solidFill>
              </a:rPr>
              <a:t>JVM);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мы можем записывать в выходной поток нужные инструкции при обходе дерева.</a:t>
            </a:r>
          </a:p>
        </p:txBody>
      </p:sp>
    </p:spTree>
    <p:extLst>
      <p:ext uri="{BB962C8B-B14F-4D97-AF65-F5344CB8AC3E}">
        <p14:creationId xmlns:p14="http://schemas.microsoft.com/office/powerpoint/2010/main" val="215765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9D25EF-0FA8-4E27-A0D9-C071671D2D9F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Пример работы компилятора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E0B65-BA05-418F-86F6-9FA756EF9DA6}"/>
              </a:ext>
            </a:extLst>
          </p:cNvPr>
          <p:cNvPicPr/>
          <p:nvPr/>
        </p:nvPicPr>
        <p:blipFill rotWithShape="1">
          <a:blip r:embed="rId5"/>
          <a:srcRect t="-1152" b="7799"/>
          <a:stretch/>
        </p:blipFill>
        <p:spPr>
          <a:xfrm>
            <a:off x="395536" y="1412776"/>
            <a:ext cx="5940425" cy="380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933E7A-177B-44FA-BE6D-B5365E2C7EA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29" y="4961493"/>
            <a:ext cx="3505835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274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E7B82DB-09F1-4D66-B0CB-285A2E8ABA8F}"/>
              </a:ext>
            </a:extLst>
          </p:cNvPr>
          <p:cNvSpPr txBox="1"/>
          <p:nvPr/>
        </p:nvSpPr>
        <p:spPr>
          <a:xfrm>
            <a:off x="107505" y="623633"/>
            <a:ext cx="9036494" cy="369332"/>
          </a:xfrm>
          <a:prstGeom prst="rect">
            <a:avLst/>
          </a:prstGeom>
          <a:gradFill flip="none" rotWithShape="1">
            <a:gsLst>
              <a:gs pos="0">
                <a:srgbClr val="ED221E"/>
              </a:gs>
              <a:gs pos="50000">
                <a:srgbClr val="ED221E"/>
              </a:gs>
              <a:gs pos="83000">
                <a:srgbClr val="ED221E"/>
              </a:gs>
              <a:gs pos="100000">
                <a:srgbClr val="ED221E">
                  <a:alpha val="39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Пример работы компилятора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-1" y="6550223"/>
            <a:ext cx="9144000" cy="307777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515659"/>
            <a:ext cx="8640960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056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FAEB5-2937-443A-920A-05CA682F52F3}"/>
              </a:ext>
            </a:extLst>
          </p:cNvPr>
          <p:cNvSpPr/>
          <p:nvPr/>
        </p:nvSpPr>
        <p:spPr>
          <a:xfrm>
            <a:off x="3400653" y="-22057"/>
            <a:ext cx="2342693" cy="28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Алексей Сергеевич</a:t>
            </a:r>
            <a:endParaRPr lang="ru-RU" altLang="ru-RU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F6FE08-578E-42C8-A31D-8A3BB30B2D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0404" y="1405327"/>
            <a:ext cx="5940425" cy="3863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FC0B4-A6B3-4E7D-AED2-BD5F792B27F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87446" y="4294910"/>
            <a:ext cx="3486150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714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17280</TotalTime>
  <Words>367</Words>
  <Application>Microsoft Office PowerPoint</Application>
  <PresentationFormat>Экран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Times New Roman</vt:lpstr>
      <vt:lpstr>Тема Office</vt:lpstr>
      <vt:lpstr>2_Тема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 системы администрирования корпоративной вычислительной сети</dc:title>
  <dc:creator>User</dc:creator>
  <cp:lastModifiedBy>Alex Emelyanov</cp:lastModifiedBy>
  <cp:revision>525</cp:revision>
  <cp:lastPrinted>1601-01-01T00:00:00Z</cp:lastPrinted>
  <dcterms:created xsi:type="dcterms:W3CDTF">2009-12-17T18:32:57Z</dcterms:created>
  <dcterms:modified xsi:type="dcterms:W3CDTF">2021-05-23T15:34:34Z</dcterms:modified>
</cp:coreProperties>
</file>