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" Type="http://schemas.openxmlformats.org/officeDocument/2006/relationships/presProps" Target="presProps.xml"/><Relationship Id="rId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3" Type="http://schemas.openxmlformats.org/officeDocument/2006/relationships/tableStyles" Target="tableStyles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1pPr>
            <a:lvl2pPr indent="0" marL="457200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2pPr>
            <a:lvl3pPr indent="0" marL="91440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3pPr>
            <a:lvl4pPr indent="0" marL="1371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4pPr>
            <a:lvl5pPr indent="0" marL="18288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5pPr>
            <a:lvl6pPr indent="0" marL="22860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6pPr>
            <a:lvl7pPr indent="0" marL="27432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7pPr>
            <a:lvl8pPr indent="0" marL="32004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8pPr>
            <a:lvl9pPr indent="0" marL="3657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Arial"/>
              <a:buNone/>
              <a:defRPr/>
            </a:lvl1pPr>
            <a:lvl2pPr indent="0" marL="457200" rtl="0">
              <a:spcBef>
                <a:spcPts val="0"/>
              </a:spcBef>
              <a:buFont typeface="Arial"/>
              <a:buNone/>
              <a:defRPr/>
            </a:lvl2pPr>
            <a:lvl3pPr indent="0" marL="914400" rtl="0">
              <a:spcBef>
                <a:spcPts val="0"/>
              </a:spcBef>
              <a:buFont typeface="Arial"/>
              <a:buNone/>
              <a:defRPr/>
            </a:lvl3pPr>
            <a:lvl4pPr indent="0" marL="1371600" rtl="0">
              <a:spcBef>
                <a:spcPts val="0"/>
              </a:spcBef>
              <a:buFont typeface="Arial"/>
              <a:buNone/>
              <a:defRPr/>
            </a:lvl4pPr>
            <a:lvl5pPr indent="0" marL="1828800" rtl="0">
              <a:spcBef>
                <a:spcPts val="0"/>
              </a:spcBef>
              <a:buFont typeface="Arial"/>
              <a:buNone/>
              <a:defRPr/>
            </a:lvl5pPr>
            <a:lvl6pPr indent="0" marL="2286000" rtl="0">
              <a:spcBef>
                <a:spcPts val="0"/>
              </a:spcBef>
              <a:buFont typeface="Arial"/>
              <a:buNone/>
              <a:defRPr/>
            </a:lvl6pPr>
            <a:lvl7pPr indent="0" marL="2743200" rtl="0">
              <a:spcBef>
                <a:spcPts val="0"/>
              </a:spcBef>
              <a:buFont typeface="Arial"/>
              <a:buNone/>
              <a:defRPr/>
            </a:lvl7pPr>
            <a:lvl8pPr indent="0" marL="3200400" rtl="0">
              <a:spcBef>
                <a:spcPts val="0"/>
              </a:spcBef>
              <a:buFont typeface="Arial"/>
              <a:buNone/>
              <a:defRPr/>
            </a:lvl8pPr>
            <a:lvl9pPr indent="0" marL="3657600" rtl="0">
              <a:spcBef>
                <a:spcPts val="0"/>
              </a:spcBef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indent="-107950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indent="-76200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indent="-101600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indent="-101600" marL="2057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indent="-101600" marL="2514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indent="-101600" marL="2971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indent="-101600" marL="3429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indent="-101600" marL="3886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indent="-107950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indent="-76200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indent="-101600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indent="-101600" marL="2057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indent="-101600" marL="2514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indent="-101600" marL="2971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indent="-101600" marL="3429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indent="-101600" marL="3886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indent="-107950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indent="-76200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indent="-101600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indent="-101600" marL="2057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indent="-101600" marL="2514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indent="-101600" marL="2971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indent="-101600" marL="3429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indent="-101600" marL="3886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Arial"/>
              <a:buNone/>
              <a:defRPr/>
            </a:lvl1pPr>
            <a:lvl2pPr indent="0" marL="457200" rtl="0">
              <a:spcBef>
                <a:spcPts val="0"/>
              </a:spcBef>
              <a:buFont typeface="Arial"/>
              <a:buNone/>
              <a:defRPr/>
            </a:lvl2pPr>
            <a:lvl3pPr indent="0" marL="914400" rtl="0">
              <a:spcBef>
                <a:spcPts val="0"/>
              </a:spcBef>
              <a:buFont typeface="Arial"/>
              <a:buNone/>
              <a:defRPr/>
            </a:lvl3pPr>
            <a:lvl4pPr indent="0" marL="1371600" rtl="0">
              <a:spcBef>
                <a:spcPts val="0"/>
              </a:spcBef>
              <a:buFont typeface="Arial"/>
              <a:buNone/>
              <a:defRPr/>
            </a:lvl4pPr>
            <a:lvl5pPr indent="0" marL="1828800" rtl="0">
              <a:spcBef>
                <a:spcPts val="0"/>
              </a:spcBef>
              <a:buFont typeface="Arial"/>
              <a:buNone/>
              <a:defRPr/>
            </a:lvl5pPr>
            <a:lvl6pPr indent="0" marL="2286000" rtl="0">
              <a:spcBef>
                <a:spcPts val="0"/>
              </a:spcBef>
              <a:buFont typeface="Arial"/>
              <a:buNone/>
              <a:defRPr/>
            </a:lvl6pPr>
            <a:lvl7pPr indent="0" marL="2743200" rtl="0">
              <a:spcBef>
                <a:spcPts val="0"/>
              </a:spcBef>
              <a:buFont typeface="Arial"/>
              <a:buNone/>
              <a:defRPr/>
            </a:lvl7pPr>
            <a:lvl8pPr indent="0" marL="3200400" rtl="0">
              <a:spcBef>
                <a:spcPts val="0"/>
              </a:spcBef>
              <a:buFont typeface="Arial"/>
              <a:buNone/>
              <a:defRPr/>
            </a:lvl8pPr>
            <a:lvl9pPr indent="0" marL="3657600" rtl="0">
              <a:spcBef>
                <a:spcPts val="0"/>
              </a:spcBef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Arial"/>
              <a:buNone/>
              <a:defRPr/>
            </a:lvl1pPr>
            <a:lvl2pPr indent="0" marL="457200" rtl="0">
              <a:spcBef>
                <a:spcPts val="0"/>
              </a:spcBef>
              <a:buFont typeface="Arial"/>
              <a:buNone/>
              <a:defRPr/>
            </a:lvl2pPr>
            <a:lvl3pPr indent="0" marL="914400" rtl="0">
              <a:spcBef>
                <a:spcPts val="0"/>
              </a:spcBef>
              <a:buFont typeface="Arial"/>
              <a:buNone/>
              <a:defRPr/>
            </a:lvl3pPr>
            <a:lvl4pPr indent="0" marL="1371600" rtl="0">
              <a:spcBef>
                <a:spcPts val="0"/>
              </a:spcBef>
              <a:buFont typeface="Arial"/>
              <a:buNone/>
              <a:defRPr/>
            </a:lvl4pPr>
            <a:lvl5pPr indent="0" marL="1828800" rtl="0">
              <a:spcBef>
                <a:spcPts val="0"/>
              </a:spcBef>
              <a:buFont typeface="Arial"/>
              <a:buNone/>
              <a:defRPr/>
            </a:lvl5pPr>
            <a:lvl6pPr indent="0" marL="2286000" rtl="0">
              <a:spcBef>
                <a:spcPts val="0"/>
              </a:spcBef>
              <a:buFont typeface="Arial"/>
              <a:buNone/>
              <a:defRPr/>
            </a:lvl6pPr>
            <a:lvl7pPr indent="0" marL="2743200" rtl="0">
              <a:spcBef>
                <a:spcPts val="0"/>
              </a:spcBef>
              <a:buFont typeface="Arial"/>
              <a:buNone/>
              <a:defRPr/>
            </a:lvl7pPr>
            <a:lvl8pPr indent="0" marL="3200400" rtl="0">
              <a:spcBef>
                <a:spcPts val="0"/>
              </a:spcBef>
              <a:buFont typeface="Arial"/>
              <a:buNone/>
              <a:defRPr/>
            </a:lvl8pPr>
            <a:lvl9pPr indent="0" marL="3657600" rtl="0">
              <a:spcBef>
                <a:spcPts val="0"/>
              </a:spcBef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Arial"/>
              <a:buNone/>
              <a:defRPr/>
            </a:lvl1pPr>
            <a:lvl2pPr indent="0" marL="457200" rtl="0">
              <a:spcBef>
                <a:spcPts val="0"/>
              </a:spcBef>
              <a:buFont typeface="Arial"/>
              <a:buNone/>
              <a:defRPr/>
            </a:lvl2pPr>
            <a:lvl3pPr indent="0" marL="914400" rtl="0">
              <a:spcBef>
                <a:spcPts val="0"/>
              </a:spcBef>
              <a:buFont typeface="Arial"/>
              <a:buNone/>
              <a:defRPr/>
            </a:lvl3pPr>
            <a:lvl4pPr indent="0" marL="1371600" rtl="0">
              <a:spcBef>
                <a:spcPts val="0"/>
              </a:spcBef>
              <a:buFont typeface="Arial"/>
              <a:buNone/>
              <a:defRPr/>
            </a:lvl4pPr>
            <a:lvl5pPr indent="0" marL="1828800" rtl="0">
              <a:spcBef>
                <a:spcPts val="0"/>
              </a:spcBef>
              <a:buFont typeface="Arial"/>
              <a:buNone/>
              <a:defRPr/>
            </a:lvl5pPr>
            <a:lvl6pPr indent="0" marL="2286000" rtl="0">
              <a:spcBef>
                <a:spcPts val="0"/>
              </a:spcBef>
              <a:buFont typeface="Arial"/>
              <a:buNone/>
              <a:defRPr/>
            </a:lvl6pPr>
            <a:lvl7pPr indent="0" marL="2743200" rtl="0">
              <a:spcBef>
                <a:spcPts val="0"/>
              </a:spcBef>
              <a:buFont typeface="Arial"/>
              <a:buNone/>
              <a:defRPr/>
            </a:lvl7pPr>
            <a:lvl8pPr indent="0" marL="3200400" rtl="0">
              <a:spcBef>
                <a:spcPts val="0"/>
              </a:spcBef>
              <a:buFont typeface="Arial"/>
              <a:buNone/>
              <a:defRPr/>
            </a:lvl8pPr>
            <a:lvl9pPr indent="0" marL="3657600" rtl="0">
              <a:spcBef>
                <a:spcPts val="0"/>
              </a:spcBef>
              <a:buFont typeface="Arial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Arial"/>
              <a:buNone/>
              <a:defRPr/>
            </a:lvl1pPr>
            <a:lvl2pPr indent="0" marL="457200" rtl="0">
              <a:spcBef>
                <a:spcPts val="0"/>
              </a:spcBef>
              <a:buFont typeface="Arial"/>
              <a:buNone/>
              <a:defRPr/>
            </a:lvl2pPr>
            <a:lvl3pPr indent="0" marL="914400" rtl="0">
              <a:spcBef>
                <a:spcPts val="0"/>
              </a:spcBef>
              <a:buFont typeface="Arial"/>
              <a:buNone/>
              <a:defRPr/>
            </a:lvl3pPr>
            <a:lvl4pPr indent="0" marL="1371600" rtl="0">
              <a:spcBef>
                <a:spcPts val="0"/>
              </a:spcBef>
              <a:buFont typeface="Arial"/>
              <a:buNone/>
              <a:defRPr/>
            </a:lvl4pPr>
            <a:lvl5pPr indent="0" marL="1828800" rtl="0">
              <a:spcBef>
                <a:spcPts val="0"/>
              </a:spcBef>
              <a:buFont typeface="Arial"/>
              <a:buNone/>
              <a:defRPr/>
            </a:lvl5pPr>
            <a:lvl6pPr indent="0" marL="2286000" rtl="0">
              <a:spcBef>
                <a:spcPts val="0"/>
              </a:spcBef>
              <a:buFont typeface="Arial"/>
              <a:buNone/>
              <a:defRPr/>
            </a:lvl6pPr>
            <a:lvl7pPr indent="0" marL="2743200" rtl="0">
              <a:spcBef>
                <a:spcPts val="0"/>
              </a:spcBef>
              <a:buFont typeface="Arial"/>
              <a:buNone/>
              <a:defRPr/>
            </a:lvl7pPr>
            <a:lvl8pPr indent="0" marL="3200400" rtl="0">
              <a:spcBef>
                <a:spcPts val="0"/>
              </a:spcBef>
              <a:buFont typeface="Arial"/>
              <a:buNone/>
              <a:defRPr/>
            </a:lvl8pPr>
            <a:lvl9pPr indent="0" marL="3657600" rtl="0">
              <a:spcBef>
                <a:spcPts val="0"/>
              </a:spcBef>
              <a:buFont typeface="Arial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1.xml"/><Relationship Id="rId12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1" Type="http://schemas.openxmlformats.org/officeDocument/2006/relationships/image" Target="../media/image00.jpg"/><Relationship Id="rId4" Type="http://schemas.openxmlformats.org/officeDocument/2006/relationships/slideLayout" Target="../slideLayouts/slideLayout3.xml"/><Relationship Id="rId10" Type="http://schemas.openxmlformats.org/officeDocument/2006/relationships/slideLayout" Target="../slideLayouts/slideLayout9.xml"/><Relationship Id="rId3" Type="http://schemas.openxmlformats.org/officeDocument/2006/relationships/slideLayout" Target="../slideLayouts/slideLayout2.xml"/><Relationship Id="rId11" Type="http://schemas.openxmlformats.org/officeDocument/2006/relationships/slideLayout" Target="../slideLayouts/slideLayout10.xml"/><Relationship Id="rId9" Type="http://schemas.openxmlformats.org/officeDocument/2006/relationships/slideLayout" Target="../slideLayouts/slideLayout8.xml"/><Relationship Id="rId6" Type="http://schemas.openxmlformats.org/officeDocument/2006/relationships/slideLayout" Target="../slideLayouts/slideLayout5.xml"/><Relationship Id="rId5" Type="http://schemas.openxmlformats.org/officeDocument/2006/relationships/slideLayout" Target="../slideLayouts/slideLayout4.xml"/><Relationship Id="rId8" Type="http://schemas.openxmlformats.org/officeDocument/2006/relationships/slideLayout" Target="../slideLayouts/slideLayout7.xml"/><Relationship Id="rId7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hape 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6"/>
          <p:cNvSpPr txBox="1"/>
          <p:nvPr/>
        </p:nvSpPr>
        <p:spPr>
          <a:xfrm>
            <a:off x="7962900" y="6375400"/>
            <a:ext cx="1073150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baseline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fld id="{00000000-1234-1234-1234-123412341234}" type="slidenum">
              <a:rPr b="1" baseline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2.pn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0" y="3758875"/>
            <a:ext cx="3467399" cy="3098999"/>
          </a:xfrm>
          <a:prstGeom prst="rect">
            <a:avLst/>
          </a:prstGeom>
          <a:solidFill>
            <a:srgbClr val="000000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5" name="Shape 45"/>
          <p:cNvPicPr preferRelativeResize="0"/>
          <p:nvPr/>
        </p:nvPicPr>
        <p:blipFill rotWithShape="1">
          <a:blip r:embed="rId3">
            <a:alphaModFix amt="58000"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Shape 46"/>
          <p:cNvSpPr txBox="1"/>
          <p:nvPr/>
        </p:nvSpPr>
        <p:spPr>
          <a:xfrm>
            <a:off x="2040525" y="951225"/>
            <a:ext cx="4986299" cy="474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b="1" lang="en-US" sz="3600">
                <a:solidFill>
                  <a:srgbClr val="FFFFFF"/>
                </a:solidFill>
              </a:rPr>
              <a:t>Space Wearables</a:t>
            </a:r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 b="1" sz="3600">
              <a:solidFill>
                <a:srgbClr val="FFFFFF"/>
              </a:solidFill>
            </a:endParaRPr>
          </a:p>
          <a:p>
            <a:pPr rtl="0" algn="ctr">
              <a:spcBef>
                <a:spcPts val="0"/>
              </a:spcBef>
              <a:buNone/>
            </a:pPr>
            <a:r>
              <a:rPr b="1" lang="en-US" sz="3600">
                <a:solidFill>
                  <a:srgbClr val="FFFFFF"/>
                </a:solidFill>
              </a:rPr>
              <a:t>Super Enhanced Field-of-View</a:t>
            </a:r>
          </a:p>
          <a:p>
            <a:pPr rtl="0" algn="ctr">
              <a:spcBef>
                <a:spcPts val="0"/>
              </a:spcBef>
              <a:buNone/>
            </a:pPr>
            <a:r>
              <a:rPr b="1" lang="en-US" sz="3600">
                <a:solidFill>
                  <a:srgbClr val="FFFFFF"/>
                </a:solidFill>
              </a:rPr>
              <a:t>(S.E.F)</a:t>
            </a:r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 b="1" sz="3600">
              <a:solidFill>
                <a:srgbClr val="FFFFFF"/>
              </a:solidFill>
            </a:endParaRPr>
          </a:p>
          <a:p>
            <a:pPr algn="ctr">
              <a:spcBef>
                <a:spcPts val="0"/>
              </a:spcBef>
              <a:buNone/>
            </a:pPr>
            <a:r>
              <a:t/>
            </a:r>
            <a:endParaRPr b="1" sz="36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x="3251550" y="3531300"/>
            <a:ext cx="5860800" cy="2945699"/>
          </a:xfrm>
          <a:prstGeom prst="rect">
            <a:avLst/>
          </a:prstGeom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chemeClr val="lt1"/>
                </a:solidFill>
              </a:rPr>
              <a:t>A wireless individual network integrates multiple scalable modular devices allowing for on-demand display and transfer of real-time data to astronauts and mission crew.</a:t>
            </a:r>
          </a:p>
        </p:txBody>
      </p:sp>
      <p:sp>
        <p:nvSpPr>
          <p:cNvPr id="52" name="Shape 52"/>
          <p:cNvSpPr txBox="1"/>
          <p:nvPr>
            <p:ph type="title"/>
          </p:nvPr>
        </p:nvSpPr>
        <p:spPr>
          <a:xfrm>
            <a:off x="457200" y="273050"/>
            <a:ext cx="3715800" cy="60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chemeClr val="lt1"/>
                </a:solidFill>
              </a:rPr>
              <a:t>The Problem</a:t>
            </a:r>
          </a:p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675050" y="860700"/>
            <a:ext cx="7382700" cy="2240099"/>
          </a:xfrm>
          <a:prstGeom prst="rect">
            <a:avLst/>
          </a:prstGeom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chemeClr val="lt1"/>
                </a:solidFill>
              </a:rPr>
              <a:t>Faced with constantly changing scenarios, an astronaut’s ability to react is often constrained by gear and utilities which don’t facilitate real-time feedback. </a:t>
            </a:r>
          </a:p>
        </p:txBody>
      </p:sp>
      <p:cxnSp>
        <p:nvCxnSpPr>
          <p:cNvPr id="54" name="Shape 54"/>
          <p:cNvCxnSpPr/>
          <p:nvPr/>
        </p:nvCxnSpPr>
        <p:spPr>
          <a:xfrm>
            <a:off x="245550" y="2841400"/>
            <a:ext cx="8652899" cy="900"/>
          </a:xfrm>
          <a:prstGeom prst="straightConnector1">
            <a:avLst/>
          </a:prstGeom>
          <a:noFill/>
          <a:ln cap="flat" w="19050">
            <a:solidFill>
              <a:srgbClr val="EFEFE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5" name="Shape 55"/>
          <p:cNvSpPr txBox="1"/>
          <p:nvPr>
            <p:ph idx="3" type="title"/>
          </p:nvPr>
        </p:nvSpPr>
        <p:spPr>
          <a:xfrm>
            <a:off x="4385850" y="3253200"/>
            <a:ext cx="3715800" cy="60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chemeClr val="lt1"/>
                </a:solidFill>
              </a:rPr>
              <a:t>The Solution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273050"/>
            <a:ext cx="3715800" cy="60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chemeClr val="lt1"/>
                </a:solidFill>
              </a:rPr>
              <a:t>Approach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75050" y="1013100"/>
            <a:ext cx="7382700" cy="2240099"/>
          </a:xfrm>
          <a:prstGeom prst="rect">
            <a:avLst/>
          </a:prstGeom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chemeClr val="lt1"/>
                </a:solidFill>
              </a:rPr>
              <a:t>Super Enhanced Field-of-View expands the astronaut's ability during extravehicular activity by feeding data from modular devices through a central microcomputer to a Heads-Up-Display.</a:t>
            </a:r>
          </a:p>
        </p:txBody>
      </p:sp>
      <p:sp>
        <p:nvSpPr>
          <p:cNvPr id="62" name="Shape 62"/>
          <p:cNvSpPr txBox="1"/>
          <p:nvPr>
            <p:ph idx="2" type="title"/>
          </p:nvPr>
        </p:nvSpPr>
        <p:spPr>
          <a:xfrm>
            <a:off x="4757925" y="3572825"/>
            <a:ext cx="3715800" cy="60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600">
                <a:solidFill>
                  <a:schemeClr val="lt1"/>
                </a:solidFill>
              </a:rPr>
              <a:t>Features</a:t>
            </a:r>
          </a:p>
        </p:txBody>
      </p:sp>
      <p:sp>
        <p:nvSpPr>
          <p:cNvPr id="63" name="Shape 63"/>
          <p:cNvSpPr txBox="1"/>
          <p:nvPr>
            <p:ph idx="3" type="body"/>
          </p:nvPr>
        </p:nvSpPr>
        <p:spPr>
          <a:xfrm>
            <a:off x="4833300" y="4250525"/>
            <a:ext cx="4626899" cy="2240099"/>
          </a:xfrm>
          <a:prstGeom prst="rect">
            <a:avLst/>
          </a:prstGeom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91440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✓"/>
            </a:pPr>
            <a:r>
              <a:rPr lang="en-US" sz="2400">
                <a:solidFill>
                  <a:schemeClr val="lt1"/>
                </a:solidFill>
              </a:rPr>
              <a:t>Modular Components</a:t>
            </a:r>
          </a:p>
          <a:p>
            <a:pPr indent="-381000" lvl="0" marL="91440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✓"/>
            </a:pPr>
            <a:r>
              <a:rPr lang="en-US" sz="2400">
                <a:solidFill>
                  <a:schemeClr val="lt1"/>
                </a:solidFill>
              </a:rPr>
              <a:t>Adaptability to Mission</a:t>
            </a:r>
          </a:p>
          <a:p>
            <a:pPr indent="-381000" lvl="0" marL="91440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✓"/>
            </a:pPr>
            <a:r>
              <a:rPr lang="en-US" sz="2400">
                <a:solidFill>
                  <a:schemeClr val="lt1"/>
                </a:solidFill>
              </a:rPr>
              <a:t>Intercommunication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</p:txBody>
      </p:sp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75" y="3102025"/>
            <a:ext cx="5117699" cy="371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73050"/>
            <a:ext cx="7557899" cy="1161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Fin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804850" y="1240800"/>
            <a:ext cx="7881900" cy="3219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/>
              <a:t>a</a:t>
            </a:r>
            <a:r>
              <a:rPr lang="en-US" sz="2400" u="sng">
                <a:solidFill>
                  <a:srgbClr val="FFFFFF"/>
                </a:solidFill>
              </a:rPr>
              <a:t>2015</a:t>
            </a:r>
            <a:r>
              <a:rPr lang="en-US" sz="2400">
                <a:solidFill>
                  <a:srgbClr val="FFFFFF"/>
                </a:solidFill>
              </a:rPr>
              <a:t>- Hackathon Developed Proof of Concept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en-US" sz="2400">
                <a:solidFill>
                  <a:srgbClr val="FFFFFF"/>
                </a:solidFill>
              </a:rPr>
              <a:t> </a:t>
            </a:r>
            <a:r>
              <a:rPr lang="en-US" sz="2400" u="sng">
                <a:solidFill>
                  <a:srgbClr val="FFFFFF"/>
                </a:solidFill>
              </a:rPr>
              <a:t>2016</a:t>
            </a:r>
            <a:r>
              <a:rPr lang="en-US" sz="2400">
                <a:solidFill>
                  <a:srgbClr val="FFFFFF"/>
                </a:solidFill>
              </a:rPr>
              <a:t>- Refinement of Base Design through Test Cases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en-US" sz="2400">
                <a:solidFill>
                  <a:srgbClr val="FFFFFF"/>
                </a:solidFill>
              </a:rPr>
              <a:t> </a:t>
            </a:r>
            <a:r>
              <a:rPr lang="en-US" sz="2400" u="sng">
                <a:solidFill>
                  <a:srgbClr val="FFFFFF"/>
                </a:solidFill>
              </a:rPr>
              <a:t>2018</a:t>
            </a:r>
            <a:r>
              <a:rPr lang="en-US" sz="2400">
                <a:solidFill>
                  <a:srgbClr val="FFFFFF"/>
                </a:solidFill>
              </a:rPr>
              <a:t>- R&amp;D of Modular Devices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marL="0" rtl="0">
              <a:spcBef>
                <a:spcPts val="0"/>
              </a:spcBef>
              <a:buNone/>
            </a:pPr>
            <a:r>
              <a:rPr lang="en-US" sz="2400">
                <a:solidFill>
                  <a:srgbClr val="FFFFFF"/>
                </a:solidFill>
              </a:rPr>
              <a:t> </a:t>
            </a:r>
            <a:r>
              <a:rPr lang="en-US" sz="2400" u="sng">
                <a:solidFill>
                  <a:srgbClr val="FFFFFF"/>
                </a:solidFill>
              </a:rPr>
              <a:t>2020</a:t>
            </a:r>
            <a:r>
              <a:rPr lang="en-US" sz="2400">
                <a:solidFill>
                  <a:srgbClr val="FFFFFF"/>
                </a:solidFill>
              </a:rPr>
              <a:t>-  Leverage Cloud Processing (Bluemix) for  </a:t>
            </a:r>
          </a:p>
          <a:p>
            <a:pPr indent="0" marL="0" rtl="0">
              <a:spcBef>
                <a:spcPts val="0"/>
              </a:spcBef>
              <a:buNone/>
            </a:pPr>
            <a:r>
              <a:rPr lang="en-US" sz="2400">
                <a:solidFill>
                  <a:srgbClr val="FFFFFF"/>
                </a:solidFill>
              </a:rPr>
              <a:t>            Realtime Data Analysis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71" name="Shape 71"/>
          <p:cNvSpPr txBox="1"/>
          <p:nvPr>
            <p:ph idx="2" type="body"/>
          </p:nvPr>
        </p:nvSpPr>
        <p:spPr>
          <a:xfrm>
            <a:off x="457200" y="412250"/>
            <a:ext cx="8229600" cy="744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400">
                <a:solidFill>
                  <a:srgbClr val="FFFFFF"/>
                </a:solidFill>
              </a:rPr>
              <a:t>The Next Steps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3538000" y="4544050"/>
            <a:ext cx="4242300" cy="1492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 sz="2400"/>
              <a:t> </a:t>
            </a:r>
            <a:r>
              <a:rPr lang="en-US" sz="2400" u="sng">
                <a:solidFill>
                  <a:srgbClr val="FFFFFF"/>
                </a:solidFill>
              </a:rPr>
              <a:t>2021</a:t>
            </a:r>
            <a:r>
              <a:rPr lang="en-US" sz="2400">
                <a:solidFill>
                  <a:srgbClr val="FFFFFF"/>
                </a:solidFill>
              </a:rPr>
              <a:t>- Prototype built for actual trials.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sz="2400" u="sng">
                <a:solidFill>
                  <a:srgbClr val="FFFFFF"/>
                </a:solidFill>
              </a:rPr>
              <a:t>2023</a:t>
            </a:r>
            <a:r>
              <a:rPr lang="en-US" sz="2400">
                <a:solidFill>
                  <a:srgbClr val="FFFFFF"/>
                </a:solidFill>
              </a:rPr>
              <a:t>- Pitch to NASA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