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3/28/2015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869" y="381664"/>
            <a:ext cx="8001000" cy="1089328"/>
          </a:xfrm>
        </p:spPr>
        <p:txBody>
          <a:bodyPr/>
          <a:lstStyle/>
          <a:p>
            <a:r>
              <a:rPr lang="en-US" dirty="0" smtClean="0"/>
              <a:t>Parts of a space suit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69" y="2135755"/>
            <a:ext cx="6610350" cy="3238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402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Helmet</a:t>
            </a:r>
            <a:endParaRPr lang="en-US" dirty="0"/>
          </a:p>
        </p:txBody>
      </p:sp>
      <p:sp>
        <p:nvSpPr>
          <p:cNvPr id="3" name="Content Placeholder 2"/>
          <p:cNvSpPr>
            <a:spLocks noGrp="1"/>
          </p:cNvSpPr>
          <p:nvPr>
            <p:ph idx="1"/>
          </p:nvPr>
        </p:nvSpPr>
        <p:spPr>
          <a:xfrm>
            <a:off x="684212" y="2657724"/>
            <a:ext cx="8534400" cy="3615267"/>
          </a:xfrm>
        </p:spPr>
        <p:txBody>
          <a:bodyPr/>
          <a:lstStyle/>
          <a:p>
            <a:endParaRPr lang="en-US" dirty="0"/>
          </a:p>
        </p:txBody>
      </p:sp>
    </p:spTree>
    <p:extLst>
      <p:ext uri="{BB962C8B-B14F-4D97-AF65-F5344CB8AC3E}">
        <p14:creationId xmlns:p14="http://schemas.microsoft.com/office/powerpoint/2010/main" val="191535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lower</a:t>
            </a:r>
            <a:endParaRPr lang="en-US" dirty="0"/>
          </a:p>
        </p:txBody>
      </p:sp>
      <p:sp>
        <p:nvSpPr>
          <p:cNvPr id="3" name="Content Placeholder 2"/>
          <p:cNvSpPr>
            <a:spLocks noGrp="1"/>
          </p:cNvSpPr>
          <p:nvPr>
            <p:ph idx="1"/>
          </p:nvPr>
        </p:nvSpPr>
        <p:spPr>
          <a:xfrm>
            <a:off x="684212" y="2657724"/>
            <a:ext cx="8534400" cy="3615267"/>
          </a:xfrm>
        </p:spPr>
        <p:txBody>
          <a:bodyPr>
            <a:normAutofit fontScale="92500" lnSpcReduction="10000"/>
          </a:bodyPr>
          <a:lstStyle/>
          <a:p>
            <a:r>
              <a:rPr lang="en-US" dirty="0"/>
              <a:t>This section is made up of spacesuit pants, boots and the lower half of the waist closure. A piece called the waist bearing helps the astronaut move and turn. A metal body-seal closure connects the lower torso to the hard upper torso.</a:t>
            </a:r>
          </a:p>
          <a:p>
            <a:endParaRPr lang="en-US" dirty="0"/>
          </a:p>
          <a:p>
            <a:r>
              <a:rPr lang="en-US" dirty="0"/>
              <a:t>The lower torso has D-rings to attach tethers. Tethers are the cords that attach to the spacecraft so spacewalkers will not float away.</a:t>
            </a:r>
          </a:p>
          <a:p>
            <a:endParaRPr lang="en-US" dirty="0"/>
          </a:p>
          <a:p>
            <a:r>
              <a:rPr lang="en-US" dirty="0"/>
              <a:t>Some suits are plain white; some have red stripes; and others have candy cane stripes. These variations help to tell one spacewalker from another.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54542"/>
            <a:ext cx="1066800" cy="20002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428" y="345017"/>
            <a:ext cx="2657475" cy="184785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618" y="354542"/>
            <a:ext cx="2657475" cy="1838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464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err="1" smtClean="0"/>
              <a:t>Idb</a:t>
            </a:r>
            <a:r>
              <a:rPr lang="en-US" dirty="0" smtClean="0"/>
              <a:t/>
            </a:r>
            <a:br>
              <a:rPr lang="en-US" dirty="0" smtClean="0"/>
            </a:br>
            <a:r>
              <a:rPr lang="en-US" dirty="0" smtClean="0"/>
              <a:t>(In-Suit drink bag)</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A plastic, water-filled pouch attaches to the inside of the Hard Upper Torso using Velcro. A plastic tube with a valve sticks out of the bag. The tube and valve can be adjusted to be near the astronaut's mouth. Biting the valve opens the tube so the spacewalker can take a drink. Releasing the bite closes the valve again.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982" y="838449"/>
            <a:ext cx="2676525" cy="1819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7163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err="1" smtClean="0"/>
              <a:t>Dcm</a:t>
            </a:r>
            <a:r>
              <a:rPr lang="en-US" dirty="0" smtClean="0"/>
              <a:t/>
            </a:r>
            <a:br>
              <a:rPr lang="en-US" dirty="0" smtClean="0"/>
            </a:br>
            <a:r>
              <a:rPr lang="en-US" dirty="0" smtClean="0"/>
              <a:t>(Displays and control module)</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This module is the control panel for the mini-spacecraft. Switches, controls, gauges and an electronic display are on the module. The astronaut can operate the Primary Life Support Subsystem from this module.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691" y="1831824"/>
            <a:ext cx="2667000" cy="1819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641" y="359305"/>
            <a:ext cx="2705100" cy="1238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448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Gloves</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This module is the control panel for the mini-spacecraft. Switches, controls, gauges and an electronic display are on the module. The astronaut can operate the Primary Life Support Subsystem from this module.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533" y="510645"/>
            <a:ext cx="2667000" cy="1857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633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upper</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The top of the spacesuit includes the Hard Upper Torso and the arm assembly.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144" y="524933"/>
            <a:ext cx="26289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867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err="1" smtClean="0"/>
              <a:t>Plss</a:t>
            </a:r>
            <a:r>
              <a:rPr lang="en-US" dirty="0" smtClean="0"/>
              <a:t/>
            </a:r>
            <a:br>
              <a:rPr lang="en-US" dirty="0" smtClean="0"/>
            </a:br>
            <a:r>
              <a:rPr lang="en-US" dirty="0" smtClean="0"/>
              <a:t>(Primary life support subsystem)</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The PLSS is worn like a backpack. It provides astronauts many of the things they need to survive on a spacewalk. Its tanks supply oxygen for the astronauts to breathe. It removes exhaled carbon dioxide. It contains a battery for electrical power. The PLSS also holds water-cooling equipment, a fan to circulate oxygen and a two-way radio. A caution and warning system in this backpack lets spacewalkers know if something is wrong with the suit. The unit is covered with protective cloth layers.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832" y="220943"/>
            <a:ext cx="2638425"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044" y="2327083"/>
            <a:ext cx="1524000" cy="198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317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arm</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The PLSS is worn like a backpack. It provides astronauts many of the things they need to survive on a spacewalk. Its tanks supply oxygen for the astronauts to breathe. It removes exhaled carbon dioxide. It contains a battery for electrical power. The PLSS also holds water-cooling equipment, a fan to circulate oxygen and a two-way radio. A caution and warning system in this backpack lets spacewalkers know if something is wrong with the suit. The unit is covered with protective cloth layers.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008" y="763697"/>
            <a:ext cx="2676525" cy="1800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220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Hut</a:t>
            </a:r>
            <a:br>
              <a:rPr lang="en-US" dirty="0" smtClean="0"/>
            </a:br>
            <a:r>
              <a:rPr lang="en-US" dirty="0" smtClean="0"/>
              <a:t>(Hard upper torso)</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The HUT covers the chest and back. It is a vest made out of fiberglass like some cars and swimming pools. The Displays and Control Module and Primary Life Support Subsystem attach to this piece. An important function of this piece is that it serves as the connection for the tubes that drain water and allow oxygen flow.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663" y="651178"/>
            <a:ext cx="2686050" cy="1876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6964" y="689278"/>
            <a:ext cx="2714625" cy="1838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165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Tethers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6363" y="685800"/>
            <a:ext cx="27051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2"/>
          <p:cNvSpPr txBox="1">
            <a:spLocks/>
          </p:cNvSpPr>
          <p:nvPr/>
        </p:nvSpPr>
        <p:spPr>
          <a:xfrm>
            <a:off x="684212" y="2657724"/>
            <a:ext cx="8534400"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t>One end of these straps is attached to the spacewalker. The other end is connected to the vehicle. The safety tethers keep the astronauts from drifting away into space.</a:t>
            </a:r>
          </a:p>
        </p:txBody>
      </p:sp>
    </p:spTree>
    <p:extLst>
      <p:ext uri="{BB962C8B-B14F-4D97-AF65-F5344CB8AC3E}">
        <p14:creationId xmlns:p14="http://schemas.microsoft.com/office/powerpoint/2010/main" val="59796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Cuff</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One end of these straps is attached to the spacewalker. The other end is connected to the vehicle. The safety tethers keep the astronauts from drifting away into space.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653" y="685800"/>
            <a:ext cx="2695575" cy="1819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727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Layers</a:t>
            </a:r>
            <a:endParaRPr lang="en-US" dirty="0"/>
          </a:p>
        </p:txBody>
      </p:sp>
      <p:sp>
        <p:nvSpPr>
          <p:cNvPr id="3" name="Content Placeholder 2"/>
          <p:cNvSpPr>
            <a:spLocks noGrp="1"/>
          </p:cNvSpPr>
          <p:nvPr>
            <p:ph idx="1"/>
          </p:nvPr>
        </p:nvSpPr>
        <p:spPr>
          <a:xfrm>
            <a:off x="684212" y="2657724"/>
            <a:ext cx="8534400" cy="3615267"/>
          </a:xfrm>
        </p:spPr>
        <p:txBody>
          <a:bodyPr>
            <a:normAutofit fontScale="92500" lnSpcReduction="20000"/>
          </a:bodyPr>
          <a:lstStyle/>
          <a:p>
            <a:r>
              <a:rPr lang="en-US" dirty="0"/>
              <a:t>The spacesuit arm has 14 layers of material to protect the spacewalker. The liquid cooling and ventilation garment makes up the first three layers. On top of this garment is the bladder layer. It creates the proper pressure for the body. It also holds in the oxygen for breathing. The next layer holds the bladder layer to the correct shape around the astronaut's body and is made of the same material as camping tents. The </a:t>
            </a:r>
            <a:r>
              <a:rPr lang="en-US" dirty="0" err="1"/>
              <a:t>ripstop</a:t>
            </a:r>
            <a:r>
              <a:rPr lang="en-US" dirty="0"/>
              <a:t> liner is the tear-resistant layer. The next seven layers are Mylar insulation and make the suit act like a thermos. The layers keep the temperature from changing inside. They also protect the spacewalker from being harmed by small, high-speed objects flying through space. The outer layer is made of a blend of three fabrics. One fabric is waterproof. Another is the material used to make bullet-proof vests. The third fabric is fire-resistant.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865" y="524933"/>
            <a:ext cx="26670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677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Wrist</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A spacewalker cannot see the front of the Displays and Control Module while wearing the spacesuit. To see the controls, astronauts wear a wrist mirror on the sleeve. Look at the settings on the front of the module. They are written backward. But “backward” is “forward” in a mirror.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772" y="548870"/>
            <a:ext cx="2695575" cy="1876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8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2152816"/>
          </a:xfrm>
        </p:spPr>
        <p:txBody>
          <a:bodyPr>
            <a:normAutofit/>
          </a:bodyPr>
          <a:lstStyle/>
          <a:p>
            <a:r>
              <a:rPr lang="en-US" dirty="0" smtClean="0"/>
              <a:t>Safer </a:t>
            </a:r>
            <a:br>
              <a:rPr lang="en-US" dirty="0" smtClean="0"/>
            </a:br>
            <a:r>
              <a:rPr lang="en-US" dirty="0" smtClean="0"/>
              <a:t>(Simplified Aid for EVA Rescue)</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SAFER is like a life jacket. Spacewalkers working on the space station wear SAFER. Astronauts are usually connected to the station by a tether. If an astronaut should become untethered and float away, SAFER would help her or him fly back to the station. SAFER is worn like a backpack. It uses small nitrogen-jet thrusters to let an astronaut move around in space. Astronauts can control SAFER with a small joystick.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7484" y="752558"/>
            <a:ext cx="1438275" cy="2019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158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Mag</a:t>
            </a:r>
            <a:br>
              <a:rPr lang="en-US" dirty="0" smtClean="0"/>
            </a:br>
            <a:r>
              <a:rPr lang="en-US" dirty="0" smtClean="0"/>
              <a:t>(Maximum Absorption garment)</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Because spacewalks typically last more than six hours without a break, spacewalkers wear adult-sized diapers with extra absorption material under their spacesuits.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5186" y="577446"/>
            <a:ext cx="2676525" cy="1847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8981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685800"/>
            <a:ext cx="9636581" cy="1507067"/>
          </a:xfrm>
        </p:spPr>
        <p:txBody>
          <a:bodyPr>
            <a:normAutofit fontScale="90000"/>
          </a:bodyPr>
          <a:lstStyle/>
          <a:p>
            <a:r>
              <a:rPr lang="en-US" dirty="0" err="1" smtClean="0"/>
              <a:t>Lcvg</a:t>
            </a:r>
            <a:r>
              <a:rPr lang="en-US" dirty="0" smtClean="0"/>
              <a:t/>
            </a:r>
            <a:br>
              <a:rPr lang="en-US" dirty="0" smtClean="0"/>
            </a:br>
            <a:r>
              <a:rPr lang="en-US" dirty="0" smtClean="0"/>
              <a:t>(Liquid Cooling and Ventilation Garment)</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Most long underwear keeps people warm. This underwear keeps spacewalkers cool. It is made of stretchy spandex material. It has 91.5 meters, or 300 feet, of narrow tubes throughout. Water is pumped through the tubes near the spacewalker's skin. The chilled water removes extra heat as it circulates around the crewmember’s entire body. The vents in the garment draw sweat away from the astronaut's body. Sweat is recycled in the water-cooling system. Oxygen is pulled in at the wrists and ankles to help with circulation within the spacesuit.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9434" y="4465357"/>
            <a:ext cx="1485900" cy="2009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8484" y="2186904"/>
            <a:ext cx="1447800" cy="2028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803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normAutofit fontScale="90000"/>
          </a:bodyPr>
          <a:lstStyle/>
          <a:p>
            <a:r>
              <a:rPr lang="en-US" dirty="0" err="1" smtClean="0"/>
              <a:t>Cca</a:t>
            </a:r>
            <a:r>
              <a:rPr lang="en-US" dirty="0" smtClean="0"/>
              <a:t/>
            </a:r>
            <a:br>
              <a:rPr lang="en-US" dirty="0" smtClean="0"/>
            </a:br>
            <a:r>
              <a:rPr lang="en-US" dirty="0" smtClean="0"/>
              <a:t>(Communications Carrier Assembly)</a:t>
            </a:r>
            <a:endParaRPr lang="en-US" dirty="0"/>
          </a:p>
        </p:txBody>
      </p:sp>
      <p:sp>
        <p:nvSpPr>
          <p:cNvPr id="3" name="Content Placeholder 2"/>
          <p:cNvSpPr>
            <a:spLocks noGrp="1"/>
          </p:cNvSpPr>
          <p:nvPr>
            <p:ph idx="1"/>
          </p:nvPr>
        </p:nvSpPr>
        <p:spPr>
          <a:xfrm>
            <a:off x="684212" y="2657724"/>
            <a:ext cx="8534400" cy="3615267"/>
          </a:xfrm>
        </p:spPr>
        <p:txBody>
          <a:bodyPr/>
          <a:lstStyle/>
          <a:p>
            <a:r>
              <a:rPr lang="en-US" dirty="0"/>
              <a:t>The CCA is sometimes called the Snoopy Cap. The astronaut wears the cap under the helmet. It has earphones and microphones. It connects to the radio on the spacesuit. Using the CCA, astronauts can talk with the rest of the crew and hear the caution and warning tones.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624" y="809874"/>
            <a:ext cx="2695575" cy="1847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32193137"/>
      </p:ext>
    </p:extLst>
  </p:cSld>
  <p:clrMapOvr>
    <a:masterClrMapping/>
  </p:clrMapOvr>
</p:sld>
</file>

<file path=ppt/theme/theme1.xml><?xml version="1.0" encoding="utf-8"?>
<a:theme xmlns:a="http://schemas.openxmlformats.org/drawingml/2006/main" name="Slice">
  <a:themeElements>
    <a:clrScheme name="Slice">
      <a:dk1>
        <a:sysClr val="windowText" lastClr="141414"/>
      </a:dk1>
      <a:lt1>
        <a:sysClr val="window" lastClr="FCFCFC"/>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TotalTime>
  <Words>1063</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3</vt:lpstr>
      <vt:lpstr>Slice</vt:lpstr>
      <vt:lpstr>Parts of a space suit</vt:lpstr>
      <vt:lpstr>Tethers</vt:lpstr>
      <vt:lpstr>Cuff</vt:lpstr>
      <vt:lpstr>Layers</vt:lpstr>
      <vt:lpstr>Wrist</vt:lpstr>
      <vt:lpstr>Safer  (Simplified Aid for EVA Rescue)</vt:lpstr>
      <vt:lpstr>Mag (Maximum Absorption garment)</vt:lpstr>
      <vt:lpstr>Lcvg (Liquid Cooling and Ventilation Garment)</vt:lpstr>
      <vt:lpstr>Cca (Communications Carrier Assembly)</vt:lpstr>
      <vt:lpstr>Helmet</vt:lpstr>
      <vt:lpstr>lower</vt:lpstr>
      <vt:lpstr>Idb (In-Suit drink bag)</vt:lpstr>
      <vt:lpstr>Dcm (Displays and control module)</vt:lpstr>
      <vt:lpstr>Gloves</vt:lpstr>
      <vt:lpstr>upper</vt:lpstr>
      <vt:lpstr>Plss (Primary life support subsystem)</vt:lpstr>
      <vt:lpstr>arm</vt:lpstr>
      <vt:lpstr>Hut (Hard upper torso)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of a space suit</dc:title>
  <dc:creator>Josh Deas</dc:creator>
  <cp:lastModifiedBy>Josh Deas</cp:lastModifiedBy>
  <cp:revision>4</cp:revision>
  <dcterms:created xsi:type="dcterms:W3CDTF">2015-03-28T17:10:49Z</dcterms:created>
  <dcterms:modified xsi:type="dcterms:W3CDTF">2015-03-28T18:06:13Z</dcterms:modified>
</cp:coreProperties>
</file>