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0.jpg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Demo scenario 1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 sz="2500"/>
              <a:t>1st：Conventional way to contrcol temperature etc...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0" y="1063374"/>
            <a:ext cx="3426644" cy="402552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/>
          <p:nvPr/>
        </p:nvSpPr>
        <p:spPr>
          <a:xfrm>
            <a:off x="1485175" y="2162225"/>
            <a:ext cx="884700" cy="1168499"/>
          </a:xfrm>
          <a:prstGeom prst="ellipse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>
            <a:stCxn id="40" idx="1"/>
            <a:endCxn id="38" idx="7"/>
          </p:cNvCxnSpPr>
          <p:nvPr/>
        </p:nvCxnSpPr>
        <p:spPr>
          <a:xfrm flipH="1">
            <a:off x="2240425" y="2299750"/>
            <a:ext cx="1810500" cy="33600"/>
          </a:xfrm>
          <a:prstGeom prst="straightConnector1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" name="Shape 40"/>
          <p:cNvSpPr txBox="1"/>
          <p:nvPr/>
        </p:nvSpPr>
        <p:spPr>
          <a:xfrm>
            <a:off x="4050925" y="1760950"/>
            <a:ext cx="4679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-"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1" name="Shape 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9253" y="3330725"/>
            <a:ext cx="2139074" cy="160739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/>
          <p:nvPr/>
        </p:nvSpPr>
        <p:spPr>
          <a:xfrm>
            <a:off x="4160825" y="2028350"/>
            <a:ext cx="4679100" cy="1252800"/>
          </a:xfrm>
          <a:prstGeom prst="rect">
            <a:avLst/>
          </a:prstGeom>
          <a:noFill/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ja"/>
              <a:t>using mirror to see and control these instruments </a:t>
            </a:r>
            <a:r>
              <a:rPr lang="ja">
                <a:solidFill>
                  <a:schemeClr val="dk1"/>
                </a:solidFill>
              </a:rPr>
              <a:t>to control astronauts health</a:t>
            </a:r>
            <a:r>
              <a:rPr lang="ja"/>
              <a:t> 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ja">
                <a:solidFill>
                  <a:schemeClr val="dk1"/>
                </a:solidFill>
              </a:rPr>
              <a:t>Oxygen level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ja">
                <a:solidFill>
                  <a:schemeClr val="dk1"/>
                </a:solidFill>
              </a:rPr>
              <a:t>Inner Pressure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ja">
                <a:solidFill>
                  <a:schemeClr val="dk1"/>
                </a:solidFill>
              </a:rPr>
              <a:t>Temperrature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/>
        </p:nvSpPr>
        <p:spPr>
          <a:xfrm>
            <a:off x="3922375" y="1184612"/>
            <a:ext cx="4679100" cy="455100"/>
          </a:xfrm>
          <a:prstGeom prst="rect">
            <a:avLst/>
          </a:prstGeom>
          <a:noFill/>
          <a:ln cap="flat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astronaut health is monitored by control center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3846750" y="1876850"/>
            <a:ext cx="410699" cy="356700"/>
          </a:xfrm>
          <a:prstGeom prst="flowChartConnector">
            <a:avLst/>
          </a:prstGeom>
          <a:solidFill>
            <a:srgbClr val="FFFF00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2</a:t>
            </a:r>
          </a:p>
        </p:txBody>
      </p:sp>
      <p:sp>
        <p:nvSpPr>
          <p:cNvPr id="45" name="Shape 45"/>
          <p:cNvSpPr/>
          <p:nvPr/>
        </p:nvSpPr>
        <p:spPr>
          <a:xfrm>
            <a:off x="3588500" y="1063375"/>
            <a:ext cx="410699" cy="356700"/>
          </a:xfrm>
          <a:prstGeom prst="flowChartConnector">
            <a:avLst/>
          </a:prstGeom>
          <a:solidFill>
            <a:srgbClr val="FFFF00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 cap="flat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2nd：Show new display image</a:t>
            </a:r>
          </a:p>
        </p:txBody>
      </p:sp>
      <p:sp>
        <p:nvSpPr>
          <p:cNvPr id="51" name="Shape 51"/>
          <p:cNvSpPr/>
          <p:nvPr/>
        </p:nvSpPr>
        <p:spPr>
          <a:xfrm>
            <a:off x="720750" y="1299525"/>
            <a:ext cx="7644299" cy="2948700"/>
          </a:xfrm>
          <a:prstGeom prst="roundRect">
            <a:avLst>
              <a:gd fmla="val 16667" name="adj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2" name="Shape 52"/>
          <p:cNvCxnSpPr>
            <a:stCxn id="51" idx="0"/>
            <a:endCxn id="51" idx="2"/>
          </p:cNvCxnSpPr>
          <p:nvPr/>
        </p:nvCxnSpPr>
        <p:spPr>
          <a:xfrm>
            <a:off x="4542899" y="1299525"/>
            <a:ext cx="0" cy="29487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" name="Shape 53"/>
          <p:cNvSpPr/>
          <p:nvPr/>
        </p:nvSpPr>
        <p:spPr>
          <a:xfrm>
            <a:off x="950075" y="1741750"/>
            <a:ext cx="1649100" cy="982499"/>
          </a:xfrm>
          <a:prstGeom prst="rect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950075" y="2806550"/>
            <a:ext cx="1649100" cy="1069799"/>
          </a:xfrm>
          <a:prstGeom prst="rect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950075" y="1968650"/>
            <a:ext cx="1638018" cy="691850"/>
          </a:xfrm>
          <a:custGeom>
            <a:pathLst>
              <a:path extrusionOk="0" h="27674" w="64648">
                <a:moveTo>
                  <a:pt x="0" y="22595"/>
                </a:moveTo>
                <a:cubicBezTo>
                  <a:pt x="1872" y="22907"/>
                  <a:pt x="4283" y="21362"/>
                  <a:pt x="4805" y="19537"/>
                </a:cubicBezTo>
                <a:cubicBezTo>
                  <a:pt x="5569" y="16862"/>
                  <a:pt x="2896" y="11238"/>
                  <a:pt x="5678" y="11238"/>
                </a:cubicBezTo>
                <a:cubicBezTo>
                  <a:pt x="9086" y="11238"/>
                  <a:pt x="7908" y="17682"/>
                  <a:pt x="9173" y="20848"/>
                </a:cubicBezTo>
                <a:cubicBezTo>
                  <a:pt x="9402" y="21421"/>
                  <a:pt x="9887" y="22320"/>
                  <a:pt x="10483" y="22158"/>
                </a:cubicBezTo>
                <a:cubicBezTo>
                  <a:pt x="11277" y="21941"/>
                  <a:pt x="16028" y="18584"/>
                  <a:pt x="16162" y="18664"/>
                </a:cubicBezTo>
                <a:cubicBezTo>
                  <a:pt x="17236" y="19308"/>
                  <a:pt x="17651" y="22764"/>
                  <a:pt x="18346" y="21722"/>
                </a:cubicBezTo>
                <a:cubicBezTo>
                  <a:pt x="19169" y="20486"/>
                  <a:pt x="17810" y="16883"/>
                  <a:pt x="19219" y="17353"/>
                </a:cubicBezTo>
                <a:cubicBezTo>
                  <a:pt x="21211" y="18017"/>
                  <a:pt x="21033" y="23854"/>
                  <a:pt x="22714" y="22595"/>
                </a:cubicBezTo>
                <a:cubicBezTo>
                  <a:pt x="27264" y="19184"/>
                  <a:pt x="23588" y="11245"/>
                  <a:pt x="23588" y="5559"/>
                </a:cubicBezTo>
                <a:cubicBezTo>
                  <a:pt x="23588" y="3758"/>
                  <a:pt x="23624" y="-955"/>
                  <a:pt x="24898" y="318"/>
                </a:cubicBezTo>
                <a:cubicBezTo>
                  <a:pt x="29344" y="4764"/>
                  <a:pt x="25755" y="12876"/>
                  <a:pt x="26645" y="19101"/>
                </a:cubicBezTo>
                <a:cubicBezTo>
                  <a:pt x="27062" y="22019"/>
                  <a:pt x="27249" y="29034"/>
                  <a:pt x="29703" y="27400"/>
                </a:cubicBezTo>
                <a:cubicBezTo>
                  <a:pt x="32923" y="25255"/>
                  <a:pt x="29765" y="16480"/>
                  <a:pt x="33634" y="16480"/>
                </a:cubicBezTo>
                <a:cubicBezTo>
                  <a:pt x="35703" y="16480"/>
                  <a:pt x="36418" y="23006"/>
                  <a:pt x="37566" y="21285"/>
                </a:cubicBezTo>
                <a:cubicBezTo>
                  <a:pt x="39028" y="19090"/>
                  <a:pt x="35990" y="14400"/>
                  <a:pt x="38439" y="13422"/>
                </a:cubicBezTo>
                <a:cubicBezTo>
                  <a:pt x="41881" y="12046"/>
                  <a:pt x="44462" y="24502"/>
                  <a:pt x="46302" y="21285"/>
                </a:cubicBezTo>
                <a:cubicBezTo>
                  <a:pt x="48357" y="17689"/>
                  <a:pt x="45038" y="11349"/>
                  <a:pt x="48486" y="9054"/>
                </a:cubicBezTo>
                <a:cubicBezTo>
                  <a:pt x="51254" y="7210"/>
                  <a:pt x="49189" y="17421"/>
                  <a:pt x="52417" y="18227"/>
                </a:cubicBezTo>
                <a:cubicBezTo>
                  <a:pt x="55159" y="18911"/>
                  <a:pt x="54693" y="9974"/>
                  <a:pt x="57222" y="11238"/>
                </a:cubicBezTo>
                <a:cubicBezTo>
                  <a:pt x="59210" y="12231"/>
                  <a:pt x="58537" y="16480"/>
                  <a:pt x="60717" y="16917"/>
                </a:cubicBezTo>
                <a:cubicBezTo>
                  <a:pt x="62144" y="17202"/>
                  <a:pt x="63462" y="15544"/>
                  <a:pt x="64211" y="14296"/>
                </a:cubicBezTo>
                <a:cubicBezTo>
                  <a:pt x="64566" y="13703"/>
                  <a:pt x="64429" y="13640"/>
                  <a:pt x="64648" y="12985"/>
                </a:cubicBezTo>
              </a:path>
            </a:pathLst>
          </a:cu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56" name="Shape 56"/>
          <p:cNvCxnSpPr/>
          <p:nvPr/>
        </p:nvCxnSpPr>
        <p:spPr>
          <a:xfrm>
            <a:off x="950075" y="2374975"/>
            <a:ext cx="16491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7" name="Shape 57"/>
          <p:cNvSpPr txBox="1"/>
          <p:nvPr/>
        </p:nvSpPr>
        <p:spPr>
          <a:xfrm>
            <a:off x="4695750" y="1634575"/>
            <a:ext cx="3418200" cy="168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ja"/>
              <a:t>Task1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ja"/>
              <a:t>Task2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ja"/>
              <a:t>…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ja"/>
              <a:t>..</a:t>
            </a:r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Font typeface="Arial"/>
              <a:buChar char="-"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1099325" y="1447950"/>
            <a:ext cx="1350599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Oxygen level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1097650" y="3194600"/>
            <a:ext cx="1350599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inner pressure</a:t>
            </a:r>
          </a:p>
        </p:txBody>
      </p:sp>
      <p:sp>
        <p:nvSpPr>
          <p:cNvPr id="60" name="Shape 60"/>
          <p:cNvSpPr/>
          <p:nvPr/>
        </p:nvSpPr>
        <p:spPr>
          <a:xfrm>
            <a:off x="2746487" y="2815025"/>
            <a:ext cx="1649100" cy="1069799"/>
          </a:xfrm>
          <a:prstGeom prst="rect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/>
              <a:t>heart beat</a:t>
            </a:r>
          </a:p>
        </p:txBody>
      </p:sp>
      <p:sp>
        <p:nvSpPr>
          <p:cNvPr id="61" name="Shape 61"/>
          <p:cNvSpPr/>
          <p:nvPr/>
        </p:nvSpPr>
        <p:spPr>
          <a:xfrm>
            <a:off x="2740937" y="1698100"/>
            <a:ext cx="1649100" cy="1069799"/>
          </a:xfrm>
          <a:prstGeom prst="rect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temperature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4390050" y="940100"/>
            <a:ext cx="1778400" cy="43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 sz="3000">
                <a:solidFill>
                  <a:srgbClr val="FF0000"/>
                </a:solidFill>
              </a:rPr>
              <a:t>Check !!</a:t>
            </a:r>
          </a:p>
        </p:txBody>
      </p:sp>
      <p:cxnSp>
        <p:nvCxnSpPr>
          <p:cNvPr id="63" name="Shape 63"/>
          <p:cNvCxnSpPr>
            <a:stCxn id="62" idx="1"/>
          </p:cNvCxnSpPr>
          <p:nvPr/>
        </p:nvCxnSpPr>
        <p:spPr>
          <a:xfrm flipH="1">
            <a:off x="3533550" y="1156249"/>
            <a:ext cx="856500" cy="4569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3rd：Show image from camera </a:t>
            </a:r>
          </a:p>
        </p:txBody>
      </p:sp>
      <p:sp>
        <p:nvSpPr>
          <p:cNvPr id="69" name="Shape 69"/>
          <p:cNvSpPr/>
          <p:nvPr/>
        </p:nvSpPr>
        <p:spPr>
          <a:xfrm>
            <a:off x="6903975" y="2809479"/>
            <a:ext cx="1564499" cy="1313100"/>
          </a:xfrm>
          <a:prstGeom prst="rect">
            <a:avLst/>
          </a:prstGeom>
          <a:solidFill>
            <a:srgbClr val="00FFFF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Image from camera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0" y="1160431"/>
            <a:ext cx="3427798" cy="397716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/>
          <p:nvPr/>
        </p:nvSpPr>
        <p:spPr>
          <a:xfrm>
            <a:off x="4944900" y="2636575"/>
            <a:ext cx="3741900" cy="1568400"/>
          </a:xfrm>
          <a:prstGeom prst="roundRect">
            <a:avLst>
              <a:gd fmla="val 16667" name="adj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2" name="Shape 72"/>
          <p:cNvCxnSpPr>
            <a:stCxn id="71" idx="0"/>
            <a:endCxn id="71" idx="2"/>
          </p:cNvCxnSpPr>
          <p:nvPr/>
        </p:nvCxnSpPr>
        <p:spPr>
          <a:xfrm>
            <a:off x="6815850" y="2636575"/>
            <a:ext cx="0" cy="15684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3" name="Shape 73"/>
          <p:cNvSpPr/>
          <p:nvPr/>
        </p:nvSpPr>
        <p:spPr>
          <a:xfrm>
            <a:off x="5057160" y="2871797"/>
            <a:ext cx="807300" cy="522599"/>
          </a:xfrm>
          <a:prstGeom prst="rect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5057160" y="3467695"/>
            <a:ext cx="807300" cy="569100"/>
          </a:xfrm>
          <a:prstGeom prst="rect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5057160" y="2992486"/>
            <a:ext cx="801958" cy="367995"/>
          </a:xfrm>
          <a:custGeom>
            <a:pathLst>
              <a:path extrusionOk="0" h="27674" w="64648">
                <a:moveTo>
                  <a:pt x="0" y="22595"/>
                </a:moveTo>
                <a:cubicBezTo>
                  <a:pt x="1872" y="22907"/>
                  <a:pt x="4283" y="21362"/>
                  <a:pt x="4805" y="19537"/>
                </a:cubicBezTo>
                <a:cubicBezTo>
                  <a:pt x="5569" y="16862"/>
                  <a:pt x="2896" y="11238"/>
                  <a:pt x="5678" y="11238"/>
                </a:cubicBezTo>
                <a:cubicBezTo>
                  <a:pt x="9086" y="11238"/>
                  <a:pt x="7908" y="17682"/>
                  <a:pt x="9173" y="20848"/>
                </a:cubicBezTo>
                <a:cubicBezTo>
                  <a:pt x="9402" y="21421"/>
                  <a:pt x="9887" y="22320"/>
                  <a:pt x="10483" y="22158"/>
                </a:cubicBezTo>
                <a:cubicBezTo>
                  <a:pt x="11277" y="21941"/>
                  <a:pt x="16028" y="18584"/>
                  <a:pt x="16162" y="18664"/>
                </a:cubicBezTo>
                <a:cubicBezTo>
                  <a:pt x="17236" y="19308"/>
                  <a:pt x="17651" y="22764"/>
                  <a:pt x="18346" y="21722"/>
                </a:cubicBezTo>
                <a:cubicBezTo>
                  <a:pt x="19169" y="20486"/>
                  <a:pt x="17810" y="16883"/>
                  <a:pt x="19219" y="17353"/>
                </a:cubicBezTo>
                <a:cubicBezTo>
                  <a:pt x="21211" y="18017"/>
                  <a:pt x="21033" y="23854"/>
                  <a:pt x="22714" y="22595"/>
                </a:cubicBezTo>
                <a:cubicBezTo>
                  <a:pt x="27264" y="19184"/>
                  <a:pt x="23588" y="11245"/>
                  <a:pt x="23588" y="5559"/>
                </a:cubicBezTo>
                <a:cubicBezTo>
                  <a:pt x="23588" y="3758"/>
                  <a:pt x="23624" y="-955"/>
                  <a:pt x="24898" y="318"/>
                </a:cubicBezTo>
                <a:cubicBezTo>
                  <a:pt x="29344" y="4764"/>
                  <a:pt x="25755" y="12876"/>
                  <a:pt x="26645" y="19101"/>
                </a:cubicBezTo>
                <a:cubicBezTo>
                  <a:pt x="27062" y="22019"/>
                  <a:pt x="27249" y="29034"/>
                  <a:pt x="29703" y="27400"/>
                </a:cubicBezTo>
                <a:cubicBezTo>
                  <a:pt x="32923" y="25255"/>
                  <a:pt x="29765" y="16480"/>
                  <a:pt x="33634" y="16480"/>
                </a:cubicBezTo>
                <a:cubicBezTo>
                  <a:pt x="35703" y="16480"/>
                  <a:pt x="36418" y="23006"/>
                  <a:pt x="37566" y="21285"/>
                </a:cubicBezTo>
                <a:cubicBezTo>
                  <a:pt x="39028" y="19090"/>
                  <a:pt x="35990" y="14400"/>
                  <a:pt x="38439" y="13422"/>
                </a:cubicBezTo>
                <a:cubicBezTo>
                  <a:pt x="41881" y="12046"/>
                  <a:pt x="44462" y="24502"/>
                  <a:pt x="46302" y="21285"/>
                </a:cubicBezTo>
                <a:cubicBezTo>
                  <a:pt x="48357" y="17689"/>
                  <a:pt x="45038" y="11349"/>
                  <a:pt x="48486" y="9054"/>
                </a:cubicBezTo>
                <a:cubicBezTo>
                  <a:pt x="51254" y="7210"/>
                  <a:pt x="49189" y="17421"/>
                  <a:pt x="52417" y="18227"/>
                </a:cubicBezTo>
                <a:cubicBezTo>
                  <a:pt x="55159" y="18911"/>
                  <a:pt x="54693" y="9974"/>
                  <a:pt x="57222" y="11238"/>
                </a:cubicBezTo>
                <a:cubicBezTo>
                  <a:pt x="59210" y="12231"/>
                  <a:pt x="58537" y="16480"/>
                  <a:pt x="60717" y="16917"/>
                </a:cubicBezTo>
                <a:cubicBezTo>
                  <a:pt x="62144" y="17202"/>
                  <a:pt x="63462" y="15544"/>
                  <a:pt x="64211" y="14296"/>
                </a:cubicBezTo>
                <a:cubicBezTo>
                  <a:pt x="64566" y="13703"/>
                  <a:pt x="64429" y="13640"/>
                  <a:pt x="64648" y="12985"/>
                </a:cubicBezTo>
              </a:path>
            </a:pathLst>
          </a:cu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76" name="Shape 76"/>
          <p:cNvCxnSpPr/>
          <p:nvPr/>
        </p:nvCxnSpPr>
        <p:spPr>
          <a:xfrm>
            <a:off x="5057160" y="3208613"/>
            <a:ext cx="8073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7" name="Shape 77"/>
          <p:cNvSpPr/>
          <p:nvPr/>
        </p:nvSpPr>
        <p:spPr>
          <a:xfrm rot="-1467063">
            <a:off x="2058968" y="2631243"/>
            <a:ext cx="800162" cy="196813"/>
          </a:xfrm>
          <a:prstGeom prst="rect">
            <a:avLst/>
          </a:prstGeom>
          <a:solidFill>
            <a:srgbClr val="FF0000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camera</a:t>
            </a:r>
          </a:p>
        </p:txBody>
      </p:sp>
      <p:cxnSp>
        <p:nvCxnSpPr>
          <p:cNvPr id="78" name="Shape 78"/>
          <p:cNvCxnSpPr/>
          <p:nvPr/>
        </p:nvCxnSpPr>
        <p:spPr>
          <a:xfrm>
            <a:off x="3122850" y="2474500"/>
            <a:ext cx="3836099" cy="324000"/>
          </a:xfrm>
          <a:prstGeom prst="straightConnector1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9" name="Shape 79"/>
          <p:cNvSpPr/>
          <p:nvPr/>
        </p:nvSpPr>
        <p:spPr>
          <a:xfrm>
            <a:off x="5936560" y="3467695"/>
            <a:ext cx="807300" cy="569100"/>
          </a:xfrm>
          <a:prstGeom prst="rect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920622" y="2848545"/>
            <a:ext cx="807300" cy="569100"/>
          </a:xfrm>
          <a:prstGeom prst="rect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3670575" y="1851450"/>
            <a:ext cx="55866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 sz="2400">
                <a:solidFill>
                  <a:srgbClr val="FF0000"/>
                </a:solidFill>
              </a:rPr>
              <a:t>control dial by yourself watching display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4162925" y="4416725"/>
            <a:ext cx="1304699" cy="52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>
                <a:solidFill>
                  <a:srgbClr val="FF9900"/>
                </a:solidFill>
              </a:rPr>
              <a:t>change</a:t>
            </a:r>
          </a:p>
        </p:txBody>
      </p:sp>
      <p:cxnSp>
        <p:nvCxnSpPr>
          <p:cNvPr id="83" name="Shape 83"/>
          <p:cNvCxnSpPr/>
          <p:nvPr/>
        </p:nvCxnSpPr>
        <p:spPr>
          <a:xfrm flipH="1" rot="10800000">
            <a:off x="4822025" y="4110100"/>
            <a:ext cx="645600" cy="379799"/>
          </a:xfrm>
          <a:prstGeom prst="straightConnector1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Demo scenario 2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communicate with control center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ja"/>
              <a:t>communicate with Bluemix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