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8" r:id="rId7"/>
    <p:sldId id="269" r:id="rId8"/>
    <p:sldId id="270" r:id="rId9"/>
    <p:sldId id="271" r:id="rId10"/>
    <p:sldId id="272" r:id="rId11"/>
    <p:sldId id="276" r:id="rId12"/>
    <p:sldId id="273" r:id="rId13"/>
    <p:sldId id="264" r:id="rId14"/>
    <p:sldId id="257" r:id="rId15"/>
    <p:sldId id="277" r:id="rId16"/>
    <p:sldId id="279" r:id="rId17"/>
    <p:sldId id="280" r:id="rId18"/>
    <p:sldId id="287" r:id="rId19"/>
    <p:sldId id="278" r:id="rId20"/>
    <p:sldId id="282" r:id="rId21"/>
    <p:sldId id="283" r:id="rId22"/>
    <p:sldId id="284" r:id="rId23"/>
    <p:sldId id="285" r:id="rId24"/>
    <p:sldId id="288" r:id="rId25"/>
    <p:sldId id="290" r:id="rId26"/>
    <p:sldId id="289" r:id="rId27"/>
    <p:sldId id="291" r:id="rId28"/>
    <p:sldId id="292" r:id="rId29"/>
    <p:sldId id="293" r:id="rId30"/>
    <p:sldId id="294" r:id="rId31"/>
    <p:sldId id="274" r:id="rId32"/>
    <p:sldId id="295" r:id="rId33"/>
    <p:sldId id="297" r:id="rId34"/>
    <p:sldId id="298" r:id="rId35"/>
    <p:sldId id="275" r:id="rId36"/>
    <p:sldId id="299" r:id="rId37"/>
    <p:sldId id="300" r:id="rId38"/>
    <p:sldId id="301" r:id="rId39"/>
    <p:sldId id="265" r:id="rId40"/>
    <p:sldId id="304" r:id="rId41"/>
    <p:sldId id="303" r:id="rId42"/>
    <p:sldId id="305" r:id="rId43"/>
    <p:sldId id="306" r:id="rId44"/>
    <p:sldId id="307" r:id="rId45"/>
    <p:sldId id="267" r:id="rId46"/>
    <p:sldId id="309" r:id="rId47"/>
    <p:sldId id="310" r:id="rId48"/>
    <p:sldId id="311" r:id="rId49"/>
    <p:sldId id="312" r:id="rId50"/>
    <p:sldId id="313" r:id="rId51"/>
    <p:sldId id="308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</p:sldIdLst>
  <p:sldSz cx="12192000" cy="6858000"/>
  <p:notesSz cx="6858000" cy="9144000"/>
  <p:defaultTextStyle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04950731" val="76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61" d="100"/>
          <a:sy n="61" d="100"/>
        </p:scale>
        <p:origin x="372" y="422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 snapToObjects="1">
      <p:cViewPr>
        <p:scale>
          <a:sx n="61" d="100"/>
          <a:sy n="61" d="100"/>
        </p:scale>
        <p:origin x="372" y="42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Hg0AAGBFAACkFQAAEAAAAA=="/>
              </a:ext>
            </a:extLst>
          </p:cNvSpPr>
          <p:nvPr>
            <p:ph type="ctrTitle"/>
          </p:nvPr>
        </p:nvSpPr>
        <p:spPr>
          <a:xfrm>
            <a:off x="914400" y="2132330"/>
            <a:ext cx="10363200" cy="138557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FDA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4BcAAMA/AAC4IgAAEAAAAA=="/>
              </a:ext>
            </a:extLst>
          </p:cNvSpPr>
          <p:nvPr>
            <p:ph type="subTitle" idx="1"/>
          </p:nvPr>
        </p:nvSpPr>
        <p:spPr>
          <a:xfrm>
            <a:off x="1828800" y="3881120"/>
            <a:ext cx="8534400" cy="176276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1pPr>
            <a:lvl2pPr marL="457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20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2pPr>
            <a:lvl3pPr marL="914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3pPr>
            <a:lvl4pPr marL="1371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16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4pPr>
            <a:lvl5pPr marL="18288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16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0QEA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36249609-47DB-7160-959C-B135D8D263E4}" type="slidenum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TDw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6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MDA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4E55E788-C6A3-0011-EDED-3044A9A31B65}" type="datetime1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AndObj" preserve="1">
  <p:cSld name="Title and two columns, lef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PDA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RCR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JwkAAC5FwAAEAAAAA=="/>
              </a:ext>
            </a:extLst>
          </p:cNvSpPr>
          <p:nvPr>
            <p:ph type="obj" sz="quarter" idx="1"/>
          </p:nvPr>
        </p:nvSpPr>
        <p:spPr>
          <a:xfrm>
            <a:off x="838200" y="1825625"/>
            <a:ext cx="511302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RkAAJwkAAAAJgAAEAAAAA=="/>
              </a:ext>
            </a:extLst>
          </p:cNvSpPr>
          <p:nvPr>
            <p:ph type="obj" sz="quarter" idx="2"/>
          </p:nvPr>
        </p:nvSpPr>
        <p:spPr>
          <a:xfrm>
            <a:off x="838200" y="4145915"/>
            <a:ext cx="511302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grAC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OwsAANhFAAAAJgAAEAAAAA=="/>
              </a:ext>
            </a:extLst>
          </p:cNvSpPr>
          <p:nvPr>
            <p:ph type="obj" sz="half" idx="3"/>
          </p:nvPr>
        </p:nvSpPr>
        <p:spPr>
          <a:xfrm>
            <a:off x="6240780" y="1825625"/>
            <a:ext cx="511302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8bGB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463593CA-84AB-6065-E58D-7230DDC31327}" type="slidenum">
              <a:t/>
            </a:fld>
          </a:p>
        </p:txBody>
      </p:sp>
      <p:sp>
        <p:nvSpPr>
          <p:cNvPr id="7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PDQ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8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ICA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4445F0E8-A6A9-1006-E7FD-5053BEB31105}" type="datetime1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type="twoTxTwoObj" preserve="1">
  <p:cSld name="Title and two rows, bottom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C5FwAAEAAAAA=="/>
              </a:ext>
            </a:extLst>
          </p:cNvSpPr>
          <p:nvPr>
            <p:ph type="obj" sz="half" idx="1"/>
          </p:nvPr>
        </p:nvSpPr>
        <p:spPr>
          <a:xfrm>
            <a:off x="838200" y="1825625"/>
            <a:ext cx="1051560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0tw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RkAAJwkAAAAJgAAEAAAAA=="/>
              </a:ext>
            </a:extLst>
          </p:cNvSpPr>
          <p:nvPr>
            <p:ph type="obj" sz="quarter" idx="2"/>
          </p:nvPr>
        </p:nvSpPr>
        <p:spPr>
          <a:xfrm>
            <a:off x="838200" y="4145915"/>
            <a:ext cx="511302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gRkAANhFAAAAJgAAEAAAAA=="/>
              </a:ext>
            </a:extLst>
          </p:cNvSpPr>
          <p:nvPr>
            <p:ph type="obj" sz="quarter" idx="3"/>
          </p:nvPr>
        </p:nvSpPr>
        <p:spPr>
          <a:xfrm>
            <a:off x="6240780" y="4145915"/>
            <a:ext cx="511302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zVhA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71D6D8EC-A29C-832E-D26E-547B96202401}" type="slidenum">
              <a:t/>
            </a:fld>
          </a:p>
        </p:txBody>
      </p:sp>
      <p:sp>
        <p:nvSpPr>
          <p:cNvPr id="7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8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7FD54881-CF92-80BE-DC6D-39EB06232A6C}" type="datetime1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OverTx" preserve="1">
  <p:cSld name="Title and two rows, top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Z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JwkAAC5FwAAEAAAAA=="/>
              </a:ext>
            </a:extLst>
          </p:cNvSpPr>
          <p:nvPr>
            <p:ph type="obj" sz="quarter" idx="1"/>
          </p:nvPr>
        </p:nvSpPr>
        <p:spPr>
          <a:xfrm>
            <a:off x="838200" y="1825625"/>
            <a:ext cx="511302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sbn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OwsAANhFAAC5FwAAEAAAAA=="/>
              </a:ext>
            </a:extLst>
          </p:cNvSpPr>
          <p:nvPr>
            <p:ph type="obj" sz="quarter" idx="2"/>
          </p:nvPr>
        </p:nvSpPr>
        <p:spPr>
          <a:xfrm>
            <a:off x="6240780" y="1825625"/>
            <a:ext cx="511302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RkAANhFAAAAJgAAEAAAAA=="/>
              </a:ext>
            </a:extLst>
          </p:cNvSpPr>
          <p:nvPr>
            <p:ph type="obj" sz="half" idx="3"/>
          </p:nvPr>
        </p:nvSpPr>
        <p:spPr>
          <a:xfrm>
            <a:off x="838200" y="4145915"/>
            <a:ext cx="1051560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gyMD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3F824EE5-ABD2-D7B8-9C3A-5DED00746A08}" type="slidenum">
              <a:t/>
            </a:fld>
          </a:p>
        </p:txBody>
      </p:sp>
      <p:sp>
        <p:nvSpPr>
          <p:cNvPr id="7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9Il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8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3899CFE9-A7D5-CC39-9B21-516C816F6D04}" type="datetime1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type="obj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4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477DCEEF-A1AA-2838-E4C5-576D808B1202}" type="slidenum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6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2042B35F-11CD-1745-83FA-E710FDB475B2}" type="datetime1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JwkAAAAJgAAEAAAAA=="/>
              </a:ext>
            </a:extLst>
          </p:cNvSpPr>
          <p:nvPr>
            <p:ph type="obj" sz="half" idx="1"/>
          </p:nvPr>
        </p:nvSpPr>
        <p:spPr>
          <a:xfrm>
            <a:off x="838200" y="1825625"/>
            <a:ext cx="511302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OwsAANhFAAAAJgAAEAAAAA=="/>
              </a:ext>
            </a:extLst>
          </p:cNvSpPr>
          <p:nvPr>
            <p:ph type="obj" sz="half" idx="2"/>
          </p:nvPr>
        </p:nvSpPr>
        <p:spPr>
          <a:xfrm>
            <a:off x="6240780" y="1825625"/>
            <a:ext cx="511302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3AEDC0C6-88D7-B836-9955-7E638E1B6F2B}" type="slidenum">
              <a:t/>
            </a:fld>
          </a:p>
        </p:txBody>
      </p:sp>
      <p:sp>
        <p:nvSpPr>
          <p:cNvPr id="6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7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748C1B04-4A99-D9ED-D734-BCB8557A21E9}" type="datetime1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3D972B30-7ED0-C2DD-9E2F-8888656168DD}" type="slidenum">
              <a:t/>
            </a:fld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5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08CBC2E0-AEE5-9E34-AB73-58618C3D5D0D}" type="datetime1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75FD738E-C098-A885-D645-36D03D0B2063}" type="slidenum">
              <a:t/>
            </a:fld>
          </a:p>
        </p:txBody>
      </p:sp>
      <p:sp>
        <p:nvSpPr>
          <p:cNvPr id="3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605D153C-728D-08E3-C3E5-84B65BAB35D1}" type="datetime1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type="objOnly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ldD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AAJgAAEAAAAA=="/>
              </a:ext>
            </a:extLst>
          </p:cNvSpPr>
          <p:nvPr>
            <p:ph type="obj"/>
          </p:nvPr>
        </p:nvSpPr>
        <p:spPr>
          <a:xfrm>
            <a:off x="838200" y="365125"/>
            <a:ext cx="10515600" cy="58121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9Im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3A44A2A7-E9D7-1154-99FC-1F01ECB26F4A}" type="slidenum">
              <a:t/>
            </a:fld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RGNz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5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zTH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5BD66AAB-E5B6-839C-F86E-13C924200E46}" type="datetime1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type="objOverTx" preserve="1">
  <p:cSld name="Title and 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Byc3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C5FwAAEAAAAA=="/>
              </a:ext>
            </a:extLst>
          </p:cNvSpPr>
          <p:nvPr>
            <p:ph type="obj" sz="half" idx="1"/>
          </p:nvPr>
        </p:nvSpPr>
        <p:spPr>
          <a:xfrm>
            <a:off x="838200" y="1825625"/>
            <a:ext cx="1051560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n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RkAANhFAAAAJgAAEAAAAA=="/>
              </a:ext>
            </a:extLst>
          </p:cNvSpPr>
          <p:nvPr>
            <p:ph type="obj" sz="half" idx="2"/>
          </p:nvPr>
        </p:nvSpPr>
        <p:spPr>
          <a:xfrm>
            <a:off x="838200" y="4145915"/>
            <a:ext cx="1051560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BaE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5436096C-22B9-63FF-F78E-D4AA47C00181}" type="slidenum">
              <a:t/>
            </a:fld>
          </a:p>
        </p:txBody>
      </p:sp>
      <p:sp>
        <p:nvSpPr>
          <p:cNvPr id="6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lZT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7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gdm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17CFEC52-1CFA-9A1A-B477-EA4FA23942BF}" type="datetime1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type="fourObj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JwkAAC5FwAAEAAAAA=="/>
              </a:ext>
            </a:extLst>
          </p:cNvSpPr>
          <p:nvPr>
            <p:ph type="obj" sz="quarter" idx="1"/>
          </p:nvPr>
        </p:nvSpPr>
        <p:spPr>
          <a:xfrm>
            <a:off x="838200" y="1825625"/>
            <a:ext cx="511302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OwsAANhFAAC5FwAAEAAAAA=="/>
              </a:ext>
            </a:extLst>
          </p:cNvSpPr>
          <p:nvPr>
            <p:ph type="obj" sz="quarter" idx="2"/>
          </p:nvPr>
        </p:nvSpPr>
        <p:spPr>
          <a:xfrm>
            <a:off x="6240780" y="1825625"/>
            <a:ext cx="511302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ct4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RkAAJwkAAAAJgAAEAAAAA=="/>
              </a:ext>
            </a:extLst>
          </p:cNvSpPr>
          <p:nvPr>
            <p:ph type="obj" sz="quarter" idx="3"/>
          </p:nvPr>
        </p:nvSpPr>
        <p:spPr>
          <a:xfrm>
            <a:off x="838200" y="4145915"/>
            <a:ext cx="511302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Object3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gRkAANhFAAAAJgAAEAAAAA=="/>
              </a:ext>
            </a:extLst>
          </p:cNvSpPr>
          <p:nvPr>
            <p:ph type="obj" sz="quarter" idx="4"/>
          </p:nvPr>
        </p:nvSpPr>
        <p:spPr>
          <a:xfrm>
            <a:off x="6240780" y="4145915"/>
            <a:ext cx="511302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7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3F2090AA-E4D2-7566-9C98-1233DED66A47}" type="slidenum">
              <a:t/>
            </a:fld>
          </a:p>
        </p:txBody>
      </p:sp>
      <p:sp>
        <p:nvSpPr>
          <p:cNvPr id="8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9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1A8D958F-C1F7-D863-B935-3736DB7B4F62}" type="datetime1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type="objAndTwoObj" preserve="1">
  <p:cSld name="Title and two columns, righ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JwkAAAAJgAAEAAAAA=="/>
              </a:ext>
            </a:extLst>
          </p:cNvSpPr>
          <p:nvPr>
            <p:ph type="obj" sz="half" idx="1"/>
          </p:nvPr>
        </p:nvSpPr>
        <p:spPr>
          <a:xfrm>
            <a:off x="838200" y="1825625"/>
            <a:ext cx="511302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OwsAANhFAAC5FwAAEAAAAA=="/>
              </a:ext>
            </a:extLst>
          </p:cNvSpPr>
          <p:nvPr>
            <p:ph type="obj" sz="quarter" idx="2"/>
          </p:nvPr>
        </p:nvSpPr>
        <p:spPr>
          <a:xfrm>
            <a:off x="6240780" y="1825625"/>
            <a:ext cx="5113020" cy="203073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JgAAgRkAANhFAAAAJgAAEAAAAA=="/>
              </a:ext>
            </a:extLst>
          </p:cNvSpPr>
          <p:nvPr>
            <p:ph type="obj" sz="quarter" idx="3"/>
          </p:nvPr>
        </p:nvSpPr>
        <p:spPr>
          <a:xfrm>
            <a:off x="6240780" y="4145915"/>
            <a:ext cx="5113020" cy="20313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58A7CE92-DCB5-F238-FB1F-2A6D80510D7F}" type="slidenum">
              <a:t/>
            </a:fld>
          </a:p>
        </p:txBody>
      </p:sp>
      <p:sp>
        <p:nvSpPr>
          <p:cNvPr id="7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8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68E0204B-0585-B5D6-CB58-F3836E163DA6}" type="datetime1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0" charset="0"/>
                <a:ea typeface="Calibri Light" pitchFamily="0" charset="0"/>
                <a:cs typeface="Calibri Light" pitchFamily="0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5pPr>
          </a:lstStyle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4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0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5pPr>
          </a:lstStyle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Образец текста</a:t>
            </a:r>
          </a:p>
          <a:p>
            <a:pPr lvl="1"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4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Второй уровень</a:t>
            </a:r>
          </a:p>
          <a:p>
            <a:pPr lvl="2"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0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Третий уровень</a:t>
            </a:r>
          </a:p>
          <a:p>
            <a:pPr lvl="3"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1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Четвертый уровень</a:t>
            </a:r>
          </a:p>
          <a:p>
            <a:pPr lvl="4"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1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09D431B1-FFE4-81C7-AA6C-09927F225C5C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" spc="0" baseline="0">
                <a:solidFill>
                  <a:srgbClr val="8C8C8C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fld id="{2DBE1537-79C0-EBE3-8E06-8FB65B4878D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60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5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lang="ru-ru" sz="28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0" charset="0"/>
          <a:ea typeface="Calibri" pitchFamily="0" charset="0"/>
          <a:cs typeface="Calibri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>
            <a:spLocks noGrp="1" noChangeArrowheads="1"/>
            <a:extLst>
              <a:ext uri="smNativeData">
                <pr:smNativeData xmlns:pr="smNativeData" val="SMDATA_12_y7mzW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6AYAAKBBAACYFQAAEAAA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ctr">
              <a:defRPr lang="ru-ru"/>
            </a:pPr>
            <a:r>
              <a:t>2. Объекты</a:t>
            </a:r>
          </a:p>
        </p:txBody>
      </p:sp>
      <p:sp>
        <p:nvSpPr>
          <p:cNvPr id="3" name="Подзаголовок 4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KRYAAKBBAABYIAAAEAAA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1pPr>
            <a:lvl2pPr marL="457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20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2pPr>
            <a:lvl3pPr marL="914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3pPr>
            <a:lvl4pPr marL="1371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16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4pPr>
            <a:lvl5pPr marL="18288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ru-ru" sz="16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lvl5pPr>
          </a:lstStyle>
          <a:p>
            <a: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Программирование на Java</a:t>
            </a:r>
          </a:p>
          <a:p>
            <a: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Автор курса: Федор Лаврентьев</a:t>
            </a:r>
          </a:p>
          <a:p>
            <a: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Лектор: Виктор Яковлев</a:t>
            </a:r>
          </a:p>
          <a:p>
            <a: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МФТИ, 2016-2017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Конструктор объекта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Animal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private String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Animal(String name)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this.name =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Animal()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this.name = “Untitled animal”;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Animal a = new Animal(“Monkey”);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Конструктор объекта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Animal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private String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Animal(String name)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this.name =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Animal()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this(“Untitled animal”);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Animal a = new Animal(“Monkey”);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Конструктор по умолчанию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Dog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breed;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age;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 dog = new Dog();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System.out.println(dog.name);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dog.name = “Pooker”;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Конструктор по умолчанию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Dog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name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= null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breed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= null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age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= 0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public Dog() { /* do nothing */ }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 dog = new Dog();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System.out.println(dog.name); // null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dog.name = “Pooker”;</a:t>
            </a:r>
            <a:endParaRPr lang="ru-ru" b="1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Значения по умолчанию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Dog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name = ”Nameless”;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breed = “Mongrel”;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age = 1;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 dog = new Dog();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System.out.println(dog.name); // ”Nameless”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System.out.println(dog.age);  // 1</a:t>
            </a:r>
            <a:endParaRPr lang="ru-ru" b="1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поля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Dog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breed;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 dog = new Dog();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dog.name = “Pooker”;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dog.breed = “Bloodhound”;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поля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Dog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breed;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                         //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WRONG!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 dog = new Dog();      //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WRONG!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dog.name = “Pooker”;      //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WRONG!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dog.breed = “Bloodhound”; //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WRONG!</a:t>
            </a:r>
            <a:endParaRPr lang="ru-ru" b="1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g1GB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поля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class Dog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breed;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Dog(String name, String breed)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this.name =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this.breed = breed;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Dog dog = new Dog(“Pooker”, “Bloodhound”);</a:t>
            </a:r>
            <a:endParaRPr lang="ru-ru" b="1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поля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4wcAANhFAAAwKgAAEAAAAA=="/>
              </a:ext>
            </a:extLst>
          </p:cNvSpPr>
          <p:nvPr>
            <p:ph type="body" idx="1"/>
          </p:nvPr>
        </p:nvSpPr>
        <p:spPr>
          <a:xfrm>
            <a:off x="838200" y="1282065"/>
            <a:ext cx="10515600" cy="557593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pulic class Dog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String breed;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Dog(String name, String breed)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this.name = name;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this.breed = breed;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Dog(String name)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this(name, “Mongrel”);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public Dog()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this(“Nameless”);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объекты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i;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IntWrapper(int i) { this.i = i };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FinalIntWrapper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IntWrapper wrapper = new IntWrapper(1);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wrapper = new IntWrapper(2);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hQoAAM5FAAARHAAAEAAA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60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Методы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PBwAAM5FAAB2JQAAEAAAAA=="/>
              </a:ext>
            </a:extLst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объекты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i;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IntWrapper(int i) { this.i = i };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FinalIntWrapper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IntWrapper wrapper = new IntWrapper(1);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wrapper = new IntWrapper(2);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// WRONG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объекты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i;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IntWrapper(int i) { this.i = i };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FinalIntWrapper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IntWrapper wrapper = new IntWrapper(1);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wrapper = new IntWrapper(2); // WRONG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wrapper.i = 3;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 объекты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i;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IntWrapper(int i) { this.i = i };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FinalIntWrapper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final IntWrapper wrapper = new IntWrapper(1);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wrapper = new IntWrapper(2); // WRONG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wrapper.i = 3;           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// but right o_O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Стек инициализации объектов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Tail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length;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Tail(int length)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this.length = length;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Head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teeth;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Head(boolean hasTeeth)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teeth = hasTeeth ? DEFAULT_TEETH_COUNT : 0;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Snake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Tail tail;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Head head;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Snake(hasTeeth, length)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this.tail = new Tail(length);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this.head = new Head(head);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Стек инициализации объектов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Tail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length;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Tail(int length) {                             // 3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this.length = length;                        // 4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                                             // 5</a:t>
            </a: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– 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tail ready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Head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teeth;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Head(boolean hasTeeth) {                       // 7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teeth = hasTeeth ? DEFAULT_TEETH_COUNT : 0;  // 8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                                             // 9 – head ready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Snake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Tail tail;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Head head;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Snake(hasTeeth, length) {                      // 1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this.tail = new Tail(length);                // 2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this.head = new Head(head);                  // 6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                                             // 10 – snake ready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73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Ловушка – незавершенная инициализация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TeethCollector {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void collect(Snake snake) { ... };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Snake {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Snake(int length, boolean hasTeeth)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tail = new Tail(length);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TeethCollector.collect(this);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head = new Head(hasTeeth);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Ловушка – незавершенная инициализация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TeethCollector {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void collect(Snake snake) { ... };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Snake { 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Snake(int length, boolean hasTeeth)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tail = new Tail(length);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TeethCollector.collect(this);</a:t>
            </a:r>
            <a:r>
              <a:rPr lang="ru-ru" b="1">
                <a:latin typeface="Menlo" pitchFamily="0" charset="0"/>
                <a:ea typeface="Menlo" pitchFamily="0" charset="0"/>
                <a:cs typeface="Menlo" pitchFamily="0" charset="0"/>
              </a:rPr>
              <a:t>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// WRONG!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head = new Head(hasTeeth);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A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Статические поля и методы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BL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13538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Integer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int MAX_VALUE = 2147483647;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VALUE_NAME = “int32”;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toString(int i) { </a:t>
            </a: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... };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Foo { </a:t>
            </a: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...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s = Integer.VALUE_NAME + “ ” +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Integer.toString(Integer.MAX_VALUE));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Ловушка – порядок инициализации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Utils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NAME = buildName(“a”);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PREFIX = “utils_”;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buildName(String s)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return PREFIX + s;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Ловушка – порядок инициализации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BL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13538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Utils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NAME = buildName(“a”); // 1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PREFIX = “utils_”;     // 5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buildName(String s) {        // 2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return PREFIX + s;                       // 3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                                         // 4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Методы класса Object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equals(), hashCode()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clone()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toString()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finalize()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wait(), notify(), notifyAll()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getClass()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Ловушка – порядок инициализации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BL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13538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Utils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NAME = buildName(“a”); // 1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PREFIX = “utils_”;     // 5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buildName(String s) {        // 2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return PREFIX + s; //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PREFIX = null!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// 3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                                         // 4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5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Ловушка – цикл инициализации классов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Foo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Bar BAR = new Bar();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NAME = “n”;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Bar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s = Nja.default();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Nja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default() { return Foo.NAME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Ловушка – цикл инициализации классов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Foo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Bar BAR = new Bar();</a:t>
            </a: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                // 1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NAME = “n”;</a:t>
            </a: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                  // 4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Bar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s = Nja.default();</a:t>
            </a: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           // 2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Nja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default() { return Foo.NAME }</a:t>
            </a: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// 3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Статические блоки инициализации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BL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13538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NamedPerson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ABC;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static {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StringBuilder sb = new StringBuilder();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for (char c = ‘a’; c &lt;= ‘z’; ++c)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sb.append(c);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ABC = sb.toString();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ABL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13538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Статические блоки инициализации не нужны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BL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13538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class NamedPerson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final String ABC = buildAbc();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static String buildAbc()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StringBuilder sb = new StringBuilder();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for (char c = ‘a’; c &lt;= ‘z’; ++c)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sb.append(c);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return sb.toString();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60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Удаление объекта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A=="/>
              </a:ext>
            </a:extLst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Область видимости переменной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swarmBark()</a:t>
            </a: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StringBuilder sb = new StringBuilder();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Dog pooker = new Dog(“pooker”);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sb.append(pooker.bark());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for (int i = 0; i &lt; 10; ++i)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Dog replier = new Dog(“Dog “ + i);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sb.append(replier.bark());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return sb.toString();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Деструкторы в Java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Деструкторов нет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Реакции на область видимости нет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Есть сборщик мусора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Сборка мусора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Терпи, пока память есть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Найди* все** недостижимые*** объекты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Вызови для каждого object.finalize()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Удали их из памяти</a:t>
            </a:r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Освобождение ресурсов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void printFile(String fileName) [...]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BufferedReader reader = new BufferedReader(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new FileReader(fileName));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line;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while ((line = reader.readLine()) != null)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System.out.println(line);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reader.close();</a:t>
            </a:r>
            <a:b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Декларация метода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tAsAANhFAAD3FwAAEAAAAA=="/>
              </a:ext>
            </a:extLst>
          </p:cNvSpPr>
          <p:nvPr>
            <p:ph type="body" idx="1"/>
          </p:nvPr>
        </p:nvSpPr>
        <p:spPr>
          <a:xfrm>
            <a:off x="838200" y="1902460"/>
            <a:ext cx="10515600" cy="19932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 sz="2400">
                <a:latin typeface="Menlo" pitchFamily="0" charset="0"/>
                <a:ea typeface="Menlo" pitchFamily="0" charset="0"/>
                <a:cs typeface="Menlo" pitchFamily="0" charset="0"/>
              </a:rPr>
              <a:t>class FileReader {</a:t>
            </a:r>
            <a:endParaRPr lang="en-us" sz="2400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ru-ru" sz="2400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 sz="2400">
                <a:latin typeface="Menlo" pitchFamily="0" charset="0"/>
                <a:ea typeface="Menlo" pitchFamily="0" charset="0"/>
                <a:cs typeface="Menlo" pitchFamily="0" charset="0"/>
              </a:rPr>
              <a:t>public String readEntireFile(String path, String name)</a:t>
            </a:r>
            <a:endParaRPr lang="ru-ru" sz="2400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ru-ru" sz="2400">
                <a:latin typeface="Menlo" pitchFamily="0" charset="0"/>
                <a:ea typeface="Menlo" pitchFamily="0" charset="0"/>
                <a:cs typeface="Menlo" pitchFamily="0" charset="0"/>
              </a:rPr>
              <a:t>							</a:t>
            </a:r>
            <a:r>
              <a:rPr lang="en-us" sz="2400">
                <a:latin typeface="Menlo" pitchFamily="0" charset="0"/>
                <a:ea typeface="Menlo" pitchFamily="0" charset="0"/>
                <a:cs typeface="Menlo" pitchFamily="0" charset="0"/>
              </a:rPr>
              <a:t>throws IOException;</a:t>
            </a:r>
            <a:endParaRPr lang="en-us" sz="2400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2_y7mzW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EBAAA4xoAADYTAAApHQAAECAAAA=="/>
              </a:ext>
            </a:extLst>
          </p:cNvSpPr>
          <p:nvPr/>
        </p:nvSpPr>
        <p:spPr>
          <a:xfrm>
            <a:off x="734060" y="4370705"/>
            <a:ext cx="2388870" cy="36957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Модификатор доступа</a:t>
            </a:r>
          </a:p>
        </p:txBody>
      </p:sp>
      <p:sp>
        <p:nvSpPr>
          <p:cNvPr id="5" name="TextBox 4"/>
          <p:cNvSpPr>
            <a:extLst>
              <a:ext uri="smNativeData">
                <pr:smNativeData xmlns:pr="smNativeData" val="SMDATA_12_y7mzW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IIQAAbgwAAPQkAACzDgAAECAAAA=="/>
              </a:ext>
            </a:extLst>
          </p:cNvSpPr>
          <p:nvPr/>
        </p:nvSpPr>
        <p:spPr>
          <a:xfrm>
            <a:off x="5410200" y="2020570"/>
            <a:ext cx="596900" cy="3689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Имя</a:t>
            </a:r>
          </a:p>
        </p:txBody>
      </p:sp>
      <p:cxnSp>
        <p:nvCxnSpPr>
          <p:cNvPr id="6" name="Прямая со стрелкой 6"/>
          <p:cNvCxnSpPr>
            <a:stCxn id="4" idx="0"/>
            <a:extLst>
              <a:ext uri="smNativeData">
                <pr:smNativeData xmlns:pr="smNativeData" val="SMDATA_12_y7mzWR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8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5vVBX9/fwDn5uYDzMzMAMDA/wB/f38AAAAAAAAAAAAAAAAAAAAAAAAAAAAhAAAAGAAAABQAAABICgAA+hMAAN0LAADjGgAAEAAAAA=="/>
              </a:ext>
            </a:extLst>
          </p:cNvCxnSpPr>
          <p:nvPr/>
        </p:nvCxnSpPr>
        <p:spPr>
          <a:xfrm flipH="1" flipV="1">
            <a:off x="1671320" y="3247390"/>
            <a:ext cx="257175" cy="1123315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" name="TextBox 8"/>
          <p:cNvSpPr>
            <a:extLst>
              <a:ext uri="smNativeData">
                <pr:smNativeData xmlns:pr="smNativeData" val="SMDATA_12_y7mzW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A0HQAAyAgAAN4nAAANCwAAECAAAA=="/>
              </a:ext>
            </a:extLst>
          </p:cNvSpPr>
          <p:nvPr/>
        </p:nvSpPr>
        <p:spPr>
          <a:xfrm>
            <a:off x="4747260" y="1427480"/>
            <a:ext cx="1733550" cy="3689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Класс-владелец</a:t>
            </a:r>
          </a:p>
        </p:txBody>
      </p:sp>
      <p:sp>
        <p:nvSpPr>
          <p:cNvPr id="8" name="TextBox 9"/>
          <p:cNvSpPr>
            <a:extLst>
              <a:ext uri="smNativeData">
                <pr:smNativeData xmlns:pr="smNativeData" val="SMDATA_12_y7mzW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WMwAARAwAAAZAAACKDgAAECAAAA=="/>
              </a:ext>
            </a:extLst>
          </p:cNvSpPr>
          <p:nvPr/>
        </p:nvSpPr>
        <p:spPr>
          <a:xfrm>
            <a:off x="8345170" y="1993900"/>
            <a:ext cx="2062480" cy="36957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Список аргументов</a:t>
            </a:r>
          </a:p>
        </p:txBody>
      </p:sp>
      <p:sp>
        <p:nvSpPr>
          <p:cNvPr id="9" name="TextBox 10"/>
          <p:cNvSpPr>
            <a:extLst>
              <a:ext uri="smNativeData">
                <pr:smNativeData xmlns:pr="smNativeData" val="SMDATA_12_y7mzW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TFQAAnhgAANsoAADjGgAAECAAAA=="/>
              </a:ext>
            </a:extLst>
          </p:cNvSpPr>
          <p:nvPr/>
        </p:nvSpPr>
        <p:spPr>
          <a:xfrm>
            <a:off x="3547745" y="4001770"/>
            <a:ext cx="3093720" cy="3689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Тип возвращаемого значения</a:t>
            </a:r>
          </a:p>
        </p:txBody>
      </p:sp>
      <p:cxnSp>
        <p:nvCxnSpPr>
          <p:cNvPr id="10" name="Прямая со стрелкой 12"/>
          <p:cNvCxnSpPr>
            <a:extLst>
              <a:ext uri="smNativeData">
                <pr:smNativeData xmlns:pr="smNativeData" val="SMDATA_12_y7mzWR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8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5vVBX9/fwDn5uYDzMzMAMDA/wB/f38AAAAAAAAAAAAAAAAAAAAAAAAAAAAhAAAAGAAAABQAAAA2EwAA+hMAAIkXAADsFwAAEAAAAA=="/>
              </a:ext>
            </a:extLst>
          </p:cNvCxnSpPr>
          <p:nvPr/>
        </p:nvCxnSpPr>
        <p:spPr>
          <a:xfrm flipH="1" flipV="1">
            <a:off x="3122930" y="3247390"/>
            <a:ext cx="702945" cy="64135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" name="Прямая со стрелкой 14"/>
          <p:cNvCxnSpPr>
            <a:stCxn id="7" idx="1"/>
            <a:extLst>
              <a:ext uri="smNativeData">
                <pr:smNativeData xmlns:pr="smNativeData" val="SMDATA_12_y7mzWR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8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5vVBX9/fwDn5uYDzMzMAMDA/wB/f38AAAAAAAAAAAAAAAAAAAAAAAAAAAAhAAAAGAAAABQAAACJFwAA6gkAADQdAABEDAAAEAAAAA=="/>
              </a:ext>
            </a:extLst>
          </p:cNvCxnSpPr>
          <p:nvPr/>
        </p:nvCxnSpPr>
        <p:spPr>
          <a:xfrm flipH="1">
            <a:off x="3825875" y="1611630"/>
            <a:ext cx="921385" cy="38227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2" name="Прямая со стрелкой 16"/>
          <p:cNvCxnSpPr>
            <a:stCxn id="5" idx="2"/>
            <a:extLst>
              <a:ext uri="smNativeData">
                <pr:smNativeData xmlns:pr="smNativeData" val="SMDATA_12_y7mzWR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8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A////AQAAAAAAAAAAAAAAAAAAAAAAAAAAAAAAAAAAAAAAAAAAW5vVBX9/fwDn5uYDzMzMAMDA/wB/f38AAAAAAAAAAAAAAAAAAAAAAAAAAAAhAAAAGAAAABQAAACnIAAAsw4AAB4jAAADEQAAEAAAAA=="/>
              </a:ext>
            </a:extLst>
          </p:cNvCxnSpPr>
          <p:nvPr/>
        </p:nvCxnSpPr>
        <p:spPr>
          <a:xfrm flipH="1">
            <a:off x="5307965" y="2389505"/>
            <a:ext cx="400685" cy="37592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" name="Прямая со стрелкой 18"/>
          <p:cNvCxnSpPr>
            <a:extLst>
              <a:ext uri="smNativeData">
                <pr:smNativeData xmlns:pr="smNativeData" val="SMDATA_12_y7mzWR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8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EDAQMAAAAEAAAAAAAAAAAAAAAAAAAAAAAAAAeAAAAaAAAAAAAAAAAAAAAAAAAAAAAAAAAAAAAECcAABAnAAAAAAAAAAAAAAAAAAAAAAAAAAAAAAAAAAAAAAAAAAAAABQAAAAAAAAAwMD/AAAAAABkAAAAMgAAAAAAAABkAAAAAAAAAH9/fwAKAAAAHwAAAFQAAAD///8A////AQAAAAAAAAAAAAAAAAAAAAAAAAAAAAAAAAAAAAAAAAAAW5vVBX9/fwDn5uYDzMzMAMDA/wB/f38AAAAAAAAAAAAAAAAAAAAAAAAAAAAhAAAAGAAAABQAAABWMwAAig4AAJo3AACWEQAAEAAAAA=="/>
              </a:ext>
            </a:extLst>
          </p:cNvCxnSpPr>
          <p:nvPr/>
        </p:nvCxnSpPr>
        <p:spPr>
          <a:xfrm flipH="1">
            <a:off x="8345170" y="2363470"/>
            <a:ext cx="693420" cy="4953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TextBox 19"/>
          <p:cNvSpPr>
            <a:extLst>
              <a:ext uri="smNativeData">
                <pr:smNativeData xmlns:pr="smNativeData" val="SMDATA_12_y7mzW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ZMQAAzh0AAAw/AAAUIAAAECAAAA=="/>
              </a:ext>
            </a:extLst>
          </p:cNvSpPr>
          <p:nvPr/>
        </p:nvSpPr>
        <p:spPr>
          <a:xfrm>
            <a:off x="8103235" y="4845050"/>
            <a:ext cx="2145665" cy="36957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t>Список исключений</a:t>
            </a:r>
          </a:p>
        </p:txBody>
      </p:sp>
      <p:cxnSp>
        <p:nvCxnSpPr>
          <p:cNvPr id="15" name="Прямая со стрелкой 21"/>
          <p:cNvCxnSpPr>
            <a:stCxn id="14" idx="0"/>
            <a:extLst>
              <a:ext uri="smNativeData">
                <pr:smNativeData xmlns:pr="smNativeData" val="SMDATA_12_y7mzWR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8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QCwsMAAAAEAAAAAAAAAAAAAAAAAAAAAAAAAAeAAAAaAAAAAAAAAAAAAAAAAAAAAAAAAAAAAAAECcAABAnAAAAAAAAAAAAAAAAAAAAAAAAAAAAAAAAAAAAAAAAAAAAABQAAAAAAAAAwMD/AAAAAABkAAAAMgAAAAAAAABkAAAAAAAAAH9/fwAKAAAAHwAAAFQAAAD///8A////AQAAAAAAAAAAAAAAAAAAAAAAAAAAAAAAAAAAAAAAAAAAW5vVBX9/fwDn5uYDzMzMAMDA/wB/f38AAAAAAAAAAAAAAAAAAAAAAAAAAAAhAAAAGAAAABQAAAByOAAAFRcAAMQ4AADOHQAAEAAAAA=="/>
              </a:ext>
            </a:extLst>
          </p:cNvCxnSpPr>
          <p:nvPr/>
        </p:nvCxnSpPr>
        <p:spPr>
          <a:xfrm flipV="1">
            <a:off x="9175750" y="3752215"/>
            <a:ext cx="52070" cy="1092835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Освобождение ресурсов (плохой пример)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void printFile(String fileName) [...]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BufferedReader reader = new BufferedReader(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new FileReader(fileName));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line;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while ((line = reader.readLine()) != null)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System.out.println(line);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reader.close(); // ALL WRONG</a:t>
            </a:r>
            <a:b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60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Исключения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A=="/>
              </a:ext>
            </a:extLst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Исключения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int modulo(int a, int b)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r = a % b;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(r &gt; 0 &amp;&amp; a &lt;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 -= n;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Исключения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int modulo(int a, int b)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// what if b == 0 ?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r = a % b;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(r &gt; 0 &amp;&amp; a &lt;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 -= n;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Исключения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int modulo(int a, int b)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(b ==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throw new Exception(“Division by zero”);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r = a % b;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(r &gt; 0 &amp;&amp; a &lt;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 -= n;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F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Исключения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int modulo(int a, int b)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(b ==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throw new DivisionByZeroException();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r = a % b;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(r &gt; 0 &amp;&amp; a &lt;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 -= n;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Исключения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int modulo(int a, int b)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throws DivisionByZeroException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(b ==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throw new DivisionByZeroException();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int r = a % b;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if (r &gt; 0 &amp;&amp; a &lt; 0)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 -= n;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Иерархия исключений</a:t>
            </a:r>
          </a:p>
        </p:txBody>
      </p:sp>
      <p:pic>
        <p:nvPicPr>
          <p:cNvPr id="3" name="Объект 3"/>
          <p:cNvPicPr>
            <a:picLocks noGrp="1" noChangeArrowheads="1" noChangeAspect="1"/>
            <a:extLst>
              <a:ext uri="smNativeData">
                <pr:smNativeData xmlns:pr="smNativeData" val="SMDATA_14_y7mzW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AUAADsLAAAsLQAAMCoAABAAAAA="/>
              </a:ext>
            </a:extLst>
          </p:cNvPicPr>
          <p:nvPr>
            <p:ph type="obj"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8200" y="1825625"/>
            <a:ext cx="650494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4" name="Прямоугольник 4"/>
          <p:cNvSpPr>
            <a:extLst>
              <a:ext uri="smNativeData">
                <pr:smNativeData xmlns:pr="smNativeData" val="SMDATA_12_y7mzW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cREjk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LwAAfCgAAABLAAAwKgAAECAAAA=="/>
              </a:ext>
            </a:extLst>
          </p:cNvSpPr>
          <p:nvPr/>
        </p:nvSpPr>
        <p:spPr>
          <a:xfrm>
            <a:off x="7777480" y="6581140"/>
            <a:ext cx="4414520" cy="27686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" spc="0" baseline="0">
                <a:solidFill>
                  <a:schemeClr val="tx1"/>
                </a:solidFill>
                <a:effectLst/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ru-ru" sz="1200"/>
              <a:t>http://www.ufthelp.com/2014/11/exception-handling-in-java.html</a:t>
            </a:r>
            <a:endParaRPr lang="ru-ru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YAD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Ловля исключений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void touch(String name) throws IOException {...}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void refreshFile(String name) {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try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touch(name);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ru-ru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 catch (FileNotFoundException e)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// It’s ok, do nothing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catch (EOFException|SyncFailedException e)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e.printStackTrace();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catch (IOException e)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throw new IllegalStateException(e);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Finally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void printFile(String fileName) [...]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BufferedReader reader = new BufferedReader(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new FileReader(fileName));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String line;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while ((line = reader.readLine()) != null)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System.out.println(line);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reader.close();</a:t>
            </a:r>
            <a:b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Сигнатура метода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tAsAANhFAAAWKAAAEAAAAA=="/>
              </a:ext>
            </a:extLst>
          </p:cNvSpPr>
          <p:nvPr>
            <p:ph type="body" idx="1"/>
          </p:nvPr>
        </p:nvSpPr>
        <p:spPr>
          <a:xfrm>
            <a:off x="838200" y="1902460"/>
            <a:ext cx="10515600" cy="46139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 sz="2400">
                <a:latin typeface="Menlo" pitchFamily="0" charset="0"/>
                <a:ea typeface="Menlo" pitchFamily="0" charset="0"/>
                <a:cs typeface="Menlo" pitchFamily="0" charset="0"/>
              </a:rPr>
              <a:t>class FileReader {</a:t>
            </a:r>
            <a:endParaRPr lang="en-us" sz="2400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ru-ru" sz="2400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 sz="2400">
                <a:latin typeface="Menlo" pitchFamily="0" charset="0"/>
                <a:ea typeface="Menlo" pitchFamily="0" charset="0"/>
                <a:cs typeface="Menlo" pitchFamily="0" charset="0"/>
              </a:rPr>
              <a:t>public String </a:t>
            </a:r>
            <a:r>
              <a:rPr lang="en-us" sz="2400" b="1">
                <a:latin typeface="Menlo" pitchFamily="0" charset="0"/>
                <a:ea typeface="Menlo" pitchFamily="0" charset="0"/>
                <a:cs typeface="Menlo" pitchFamily="0" charset="0"/>
              </a:rPr>
              <a:t>readEntireFile(String path, String name)</a:t>
            </a:r>
            <a:endParaRPr lang="ru-ru" sz="2400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ru-ru" sz="2400">
                <a:latin typeface="Menlo" pitchFamily="0" charset="0"/>
                <a:ea typeface="Menlo" pitchFamily="0" charset="0"/>
                <a:cs typeface="Menlo" pitchFamily="0" charset="0"/>
              </a:rPr>
              <a:t>							</a:t>
            </a:r>
            <a:r>
              <a:rPr lang="en-us" sz="2400">
                <a:latin typeface="Menlo" pitchFamily="0" charset="0"/>
                <a:ea typeface="Menlo" pitchFamily="0" charset="0"/>
                <a:cs typeface="Menlo" pitchFamily="0" charset="0"/>
              </a:rPr>
              <a:t>throws IOException;</a:t>
            </a:r>
            <a:endParaRPr lang="ru-ru" sz="2400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ru-ru" sz="2400"/>
          </a:p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1" charset="0"/>
              <a:buChar char="•"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ru-ru" sz="2400"/>
              <a:t>Сигнатура = имя + список аргументов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Finally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void printFile(String fileName) [...]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BufferedReader reader = null;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try {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reader = new BufferedReader(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  new FileReader(fileName));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String line;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while ((line = reader.readLine()) != null)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System.out.println(line);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} finally {</a:t>
            </a:r>
            <a:b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reader.close();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Finally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void printFile(String fileName)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throws IOException 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BufferedReader reader = null;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try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reader = new BufferedReader(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  new FileReader(fileName));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String line;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while ((line = reader.readLine()) != null)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System.out.println(line);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finally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if (reader != null) reader.close();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Try-with-resources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void printFile(String fileName)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throws IOException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</a:t>
            </a: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try (BufferedReader reader =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      new BufferedReader(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 b="1">
                <a:latin typeface="Menlo" pitchFamily="0" charset="0"/>
                <a:ea typeface="Menlo" pitchFamily="0" charset="0"/>
                <a:cs typeface="Menlo" pitchFamily="0" charset="0"/>
              </a:rPr>
              <a:t>          new FileReader(fileName))) {</a:t>
            </a:r>
            <a:endParaRPr lang="en-u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String line;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while ((line = reader.readLine()) != null) {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  System.out.println(line);</a:t>
            </a:r>
            <a:b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</a:b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Try-with-resources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try (AutoCloseable closeable = </a:t>
            </a: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...</a:t>
            </a: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// Logic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 catch (Exception e)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// Handle exceptions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 finally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// Finish him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575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Finally и return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 kickStudentsBrain(String s)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try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return s.toLowerCase();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finally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throw new IllegalStateException();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Finally и return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smashStudentsBrain(String s)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try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return s.toLowerCase();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 finally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  return s.toUpperCase();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  <p:pic>
        <p:nvPicPr>
          <p:cNvPr id="4" name="Изображение 3"/>
          <p:cNvPicPr>
            <a:picLocks noChangeAspect="1"/>
            <a:extLst>
              <a:ext uri="smNativeData">
                <pr:smNativeData xmlns:pr="smNativeData" val="SMDATA_14_y7mzW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3mcyd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LCkAAKkWAAAULQAAkRoAAB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92900" y="3683635"/>
            <a:ext cx="635000" cy="63500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Перегрузка метода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String do() { ... } 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do(String s) { </a:t>
            </a: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... }</a:t>
            </a: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int do(Object obj) { ... }</a:t>
            </a: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int do(int i) { ... }</a:t>
            </a: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long do(int i) { ... }</a:t>
            </a: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Перегрузка метода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String do() { ... } 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do(String s) { </a:t>
            </a: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... }</a:t>
            </a: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int do(Object obj) { ... }</a:t>
            </a: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int do(int i) { ... }</a:t>
            </a: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is-is">
                <a:latin typeface="Menlo" pitchFamily="0" charset="0"/>
                <a:ea typeface="Menlo" pitchFamily="0" charset="0"/>
                <a:cs typeface="Menlo" pitchFamily="0" charset="0"/>
              </a:rPr>
              <a:t>public long do(int i) { ... } </a:t>
            </a:r>
            <a:r>
              <a:rPr lang="is-is" b="1">
                <a:latin typeface="Menlo" pitchFamily="0" charset="0"/>
                <a:ea typeface="Menlo" pitchFamily="0" charset="0"/>
                <a:cs typeface="Menlo" pitchFamily="0" charset="0"/>
              </a:rPr>
              <a:t>// WRONG!</a:t>
            </a:r>
            <a:endParaRPr lang="is-is" b="1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is-is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Перегрузка метода - пример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wKgAAEAAA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do(String s) { ... 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do(int i)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return do(Integer.toString(i));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public String do() {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  return do(“Just do it”);</a:t>
            </a:r>
            <a:endParaRPr lang="en-us">
              <a:latin typeface="Menlo" pitchFamily="0" charset="0"/>
              <a:ea typeface="Menlo" pitchFamily="0" charset="0"/>
              <a:cs typeface="Menlo" pitchFamily="0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800" b="0" i="0" u="none" strike="noStrike" kern="1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  <a:r>
              <a:rPr lang="en-us">
                <a:latin typeface="Menlo" pitchFamily="0" charset="0"/>
                <a:ea typeface="Menlo" pitchFamily="0" charset="0"/>
                <a:cs typeface="Menlo" pitchFamily="0" charset="0"/>
              </a:rPr>
              <a:t>}</a:t>
            </a:r>
            <a:endParaRPr lang="ru-ru">
              <a:latin typeface="Menlo" pitchFamily="0" charset="0"/>
              <a:ea typeface="Menlo" pitchFamily="0" charset="0"/>
              <a:cs typeface="Menl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2_y7mzW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6000" b="0" i="0" u="none" strike="noStrike" kern="1" spc="0" baseline="0">
                <a:solidFill>
                  <a:schemeClr val="tx1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defRPr>
            </a:pPr>
            <a:r>
              <a:t>Инициализация объекта</a:t>
            </a:r>
          </a:p>
        </p:txBody>
      </p:sp>
      <p:sp>
        <p:nvSpPr>
          <p:cNvPr id="3" name="Текст 3"/>
          <p:cNvSpPr>
            <a:spLocks noGrp="1" noChangeArrowheads="1"/>
            <a:extLst>
              <a:ext uri="smNativeData">
                <pr:smNativeData xmlns:pr="smNativeData" val="SMDATA_12_y7mzW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A=="/>
              </a:ext>
            </a:extLst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 b="0" i="0" u="none" strike="noStrike" kern="1" spc="0" baseline="0">
                <a:solidFill>
                  <a:srgbClr val="8C8C8C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Специфика Java</dc:title>
  <dc:subject/>
  <dc:creator>Fedor Lavrentyev</dc:creator>
  <cp:keywords/>
  <dc:description/>
  <cp:lastModifiedBy>victor</cp:lastModifiedBy>
  <cp:revision>0</cp:revision>
  <dcterms:created xsi:type="dcterms:W3CDTF">2016-08-23T00:12:54Z</dcterms:created>
  <dcterms:modified xsi:type="dcterms:W3CDTF">2017-09-09T12:52:11Z</dcterms:modified>
</cp:coreProperties>
</file>