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57" r:id="rId3"/>
    <p:sldId id="407" r:id="rId4"/>
    <p:sldId id="437" r:id="rId5"/>
    <p:sldId id="412" r:id="rId6"/>
    <p:sldId id="438" r:id="rId7"/>
    <p:sldId id="439" r:id="rId8"/>
    <p:sldId id="359" r:id="rId9"/>
    <p:sldId id="420" r:id="rId10"/>
    <p:sldId id="421" r:id="rId11"/>
    <p:sldId id="422" r:id="rId12"/>
    <p:sldId id="423" r:id="rId13"/>
    <p:sldId id="424" r:id="rId14"/>
    <p:sldId id="425" r:id="rId15"/>
    <p:sldId id="426" r:id="rId16"/>
    <p:sldId id="427" r:id="rId17"/>
    <p:sldId id="428" r:id="rId18"/>
    <p:sldId id="429" r:id="rId19"/>
    <p:sldId id="430" r:id="rId20"/>
    <p:sldId id="431" r:id="rId21"/>
    <p:sldId id="436" r:id="rId22"/>
    <p:sldId id="419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CC"/>
    <a:srgbClr val="FFFF99"/>
    <a:srgbClr val="FFCC66"/>
    <a:srgbClr val="A2D7DD"/>
    <a:srgbClr val="7F7F7F"/>
    <a:srgbClr val="FF99FF"/>
    <a:srgbClr val="84B9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4" y="-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0210F2C-2309-5644-BF5A-66279F1C98A1}" type="datetimeFigureOut">
              <a:rPr lang="zh-CN" altLang="en-US"/>
              <a:pPr>
                <a:defRPr/>
              </a:pPr>
              <a:t>18/3/20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5FDA4D6-1859-BD4A-BD11-AD04649C50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10905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84C83A3-B87A-2548-B2A8-11DE5DC945C5}" type="datetimeFigureOut">
              <a:rPr lang="zh-CN" altLang="en-US"/>
              <a:pPr>
                <a:defRPr/>
              </a:pPr>
              <a:t>18/3/20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D966AE5-98ED-A84E-A926-D6AD9150D3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7899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>
              <a:latin typeface="Calibri" charset="0"/>
              <a:ea typeface="宋体" charset="0"/>
            </a:endParaRPr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CE64453-E55C-2043-9FA1-5DFB21EA0D70}" type="slidenum">
              <a:rPr kumimoji="0" lang="zh-CN" altLang="en-US" sz="1200"/>
              <a:pPr/>
              <a:t>1</a:t>
            </a:fld>
            <a:endParaRPr kumimoji="0" lang="zh-CN" altLang="en-US" sz="1200"/>
          </a:p>
        </p:txBody>
      </p:sp>
      <p:sp>
        <p:nvSpPr>
          <p:cNvPr id="16388" name="页眉占位符 4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5B882-5F9F-934A-AFA2-288B349B7064}" type="datetime1">
              <a:rPr lang="zh-CN" altLang="en-US"/>
              <a:pPr>
                <a:defRPr/>
              </a:pPr>
              <a:t>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2B9E3-AB63-724E-8E73-3E8997C1B7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20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2234A-BCD6-3E4B-9F5E-55E92141C75B}" type="datetime1">
              <a:rPr lang="zh-CN" altLang="en-US"/>
              <a:pPr>
                <a:defRPr/>
              </a:pPr>
              <a:t>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E14A3-9A8B-6C41-B2D9-A195730892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45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BBCE5-D165-1740-8649-2A5D50E07E4A}" type="datetime1">
              <a:rPr lang="zh-CN" altLang="en-US"/>
              <a:pPr>
                <a:defRPr/>
              </a:pPr>
              <a:t>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47E76-DC1C-0544-8F4E-64865B5DAA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55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C9927-77D0-6A42-ADCA-83B3A8485571}" type="datetime1">
              <a:rPr lang="zh-CN" altLang="en-US"/>
              <a:pPr>
                <a:defRPr/>
              </a:pPr>
              <a:t>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11021-CC85-D44C-9864-381AE0FA9F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12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A42B2-DF21-5B40-88EF-5CD842E12955}" type="datetime1">
              <a:rPr lang="zh-CN" altLang="en-US"/>
              <a:pPr>
                <a:defRPr/>
              </a:pPr>
              <a:t>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A00E9-E96B-DF49-8744-8A5124C119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86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75856-0CC2-B449-A242-6C08299141F4}" type="datetime1">
              <a:rPr lang="zh-CN" altLang="en-US"/>
              <a:pPr>
                <a:defRPr/>
              </a:pPr>
              <a:t>18/3/20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A27A7-2B43-1448-82A0-EC7C3F7A65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64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7E1D3-D7E9-6240-97CE-7674A4A26D6F}" type="datetime1">
              <a:rPr lang="zh-CN" altLang="en-US"/>
              <a:pPr>
                <a:defRPr/>
              </a:pPr>
              <a:t>18/3/20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06E58-1C2A-5945-A4D1-C6AC6D0D6D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99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30BDE-A188-6A4B-BE74-CB78A8A4392A}" type="datetime1">
              <a:rPr lang="zh-CN" altLang="en-US"/>
              <a:pPr>
                <a:defRPr/>
              </a:pPr>
              <a:t>18/3/20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D586D-E722-8544-915C-5BD60DD7CA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31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63758-72D4-D744-8649-24AA2E0F8042}" type="datetime1">
              <a:rPr lang="zh-CN" altLang="en-US"/>
              <a:pPr>
                <a:defRPr/>
              </a:pPr>
              <a:t>18/3/20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162E1-DAD9-6A4F-BA98-D769C00671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72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83229-44AF-454E-ADB6-55B259F75963}" type="datetime1">
              <a:rPr lang="zh-CN" altLang="en-US"/>
              <a:pPr>
                <a:defRPr/>
              </a:pPr>
              <a:t>18/3/20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6ECD0-F1A0-D947-8C15-B87DDE85A8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80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80522-33E5-7A4D-AF52-23DB5C3D8FB4}" type="datetime1">
              <a:rPr lang="zh-CN" altLang="en-US"/>
              <a:pPr>
                <a:defRPr/>
              </a:pPr>
              <a:t>18/3/20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38CF5-E6C6-DE4F-AAA4-438DF3750B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44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2ED7F9D3-11F5-3842-A4D4-4C5EF8FFCA6E}" type="datetime1">
              <a:rPr lang="zh-CN" altLang="en-US"/>
              <a:pPr>
                <a:defRPr/>
              </a:pPr>
              <a:t>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9CE4097E-4526-124B-A26E-7ACEC7C7C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0" y="1857375"/>
            <a:ext cx="9144000" cy="2087563"/>
          </a:xfrm>
          <a:prstGeom prst="rect">
            <a:avLst/>
          </a:prstGeom>
          <a:gradFill rotWithShape="1"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Aft>
                <a:spcPts val="600"/>
              </a:spcAft>
              <a:defRPr/>
            </a:pPr>
            <a:r>
              <a:rPr lang="en-US" altLang="en-US" sz="4000" dirty="0" smtClean="0">
                <a:solidFill>
                  <a:schemeClr val="bg1"/>
                </a:solidFill>
                <a:latin typeface="宋体" charset="0"/>
              </a:rPr>
              <a:t>筹码分布因子</a:t>
            </a:r>
            <a:endParaRPr lang="zh-CN" altLang="en-US" sz="4000" dirty="0" smtClean="0">
              <a:solidFill>
                <a:schemeClr val="bg1"/>
              </a:solidFill>
              <a:latin typeface="宋体" charset="0"/>
            </a:endParaRPr>
          </a:p>
        </p:txBody>
      </p:sp>
      <p:sp>
        <p:nvSpPr>
          <p:cNvPr id="15362" name="副标题 6"/>
          <p:cNvSpPr>
            <a:spLocks noGrp="1"/>
          </p:cNvSpPr>
          <p:nvPr>
            <p:ph type="subTitle" idx="1"/>
          </p:nvPr>
        </p:nvSpPr>
        <p:spPr>
          <a:xfrm>
            <a:off x="1357313" y="4429125"/>
            <a:ext cx="6400800" cy="1752600"/>
          </a:xfrm>
        </p:spPr>
        <p:txBody>
          <a:bodyPr/>
          <a:lstStyle/>
          <a:p>
            <a:r>
              <a:rPr kumimoji="0" lang="zh-CN" altLang="en-US" sz="2000">
                <a:solidFill>
                  <a:srgbClr val="0D0D0D"/>
                </a:solidFill>
                <a:latin typeface="宋体" charset="0"/>
                <a:ea typeface="宋体" charset="0"/>
              </a:rPr>
              <a:t>上海海狮资产管理有限公司</a:t>
            </a:r>
            <a:endParaRPr kumimoji="0" lang="en-US" altLang="zh-CN" sz="2000">
              <a:solidFill>
                <a:srgbClr val="0D0D0D"/>
              </a:solidFill>
              <a:latin typeface="宋体" charset="0"/>
              <a:ea typeface="宋体" charset="0"/>
            </a:endParaRPr>
          </a:p>
          <a:p>
            <a:r>
              <a:rPr kumimoji="0" lang="en-US" altLang="zh-CN" sz="2000">
                <a:solidFill>
                  <a:srgbClr val="0D0D0D"/>
                </a:solidFill>
                <a:latin typeface="Times New Roman" charset="0"/>
                <a:ea typeface="宋体" charset="0"/>
                <a:cs typeface="Times New Roman" charset="0"/>
              </a:rPr>
              <a:t>HESS CAPITAL,LLC</a:t>
            </a: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938108B-8C30-DD4B-A267-983FFE5FE23D}" type="slidenum">
              <a:rPr kumimoji="0" lang="zh-CN" altLang="en-US" sz="1200">
                <a:solidFill>
                  <a:srgbClr val="898989"/>
                </a:solidFill>
                <a:latin typeface="Calibri" charset="0"/>
              </a:rPr>
              <a:pPr/>
              <a:t>1</a:t>
            </a:fld>
            <a:endParaRPr kumimoji="0" lang="zh-CN" alt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313" y="642938"/>
          <a:ext cx="8715375" cy="14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375"/>
              </a:tblGrid>
              <a:tr h="142875">
                <a:tc>
                  <a:txBody>
                    <a:bodyPr/>
                    <a:lstStyle/>
                    <a:p>
                      <a:endParaRPr lang="zh-CN" altLang="en-US" sz="200" b="0" dirty="0"/>
                    </a:p>
                  </a:txBody>
                  <a:tcPr marL="91439" marR="91439"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24583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8B1CAF3-595B-3345-BF8B-3CC51DD61A0D}" type="slidenum">
              <a:rPr kumimoji="0" lang="zh-CN" altLang="en-US" sz="1200">
                <a:solidFill>
                  <a:srgbClr val="898989"/>
                </a:solidFill>
                <a:latin typeface="Calibri" charset="0"/>
              </a:rPr>
              <a:pPr/>
              <a:t>10</a:t>
            </a:fld>
            <a:endParaRPr kumimoji="0" lang="zh-CN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4584" name="矩形 8"/>
          <p:cNvSpPr>
            <a:spLocks noChangeArrowheads="1"/>
          </p:cNvSpPr>
          <p:nvPr/>
        </p:nvSpPr>
        <p:spPr bwMode="auto">
          <a:xfrm>
            <a:off x="109538" y="115888"/>
            <a:ext cx="5038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buClr>
                <a:srgbClr val="10253F"/>
              </a:buClr>
            </a:pPr>
            <a:r>
              <a:rPr lang="zh-CN" altLang="en-US" sz="2800">
                <a:latin typeface="宋体" charset="0"/>
              </a:rPr>
              <a:t>一、日内动量因子收益分析</a:t>
            </a:r>
            <a:endParaRPr lang="en-US" altLang="zh-CN" sz="2800">
              <a:latin typeface="宋体" charset="0"/>
            </a:endParaRPr>
          </a:p>
        </p:txBody>
      </p:sp>
      <p:sp>
        <p:nvSpPr>
          <p:cNvPr id="24585" name="文本框 2"/>
          <p:cNvSpPr txBox="1">
            <a:spLocks noChangeArrowheads="1"/>
          </p:cNvSpPr>
          <p:nvPr/>
        </p:nvSpPr>
        <p:spPr bwMode="auto">
          <a:xfrm>
            <a:off x="395288" y="1052513"/>
            <a:ext cx="2305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800"/>
              <a:t>2.</a:t>
            </a:r>
            <a:r>
              <a:rPr lang="zh-CN" altLang="en-US" sz="1800"/>
              <a:t>分组平均超额收益</a:t>
            </a:r>
          </a:p>
        </p:txBody>
      </p:sp>
      <p:pic>
        <p:nvPicPr>
          <p:cNvPr id="2" name="图片 1" descr="Mean_Period_Wise_Demeaned_Return_By_Factor_Quanti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1500"/>
            <a:ext cx="9144000" cy="3171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313" y="642938"/>
          <a:ext cx="8715375" cy="14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375"/>
              </a:tblGrid>
              <a:tr h="142875">
                <a:tc>
                  <a:txBody>
                    <a:bodyPr/>
                    <a:lstStyle/>
                    <a:p>
                      <a:endParaRPr lang="zh-CN" altLang="en-US" sz="200" b="0" dirty="0"/>
                    </a:p>
                  </a:txBody>
                  <a:tcPr marL="91439" marR="91439"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25607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C0DBBFD-C265-824D-819B-3B1C24DA3BF3}" type="slidenum">
              <a:rPr kumimoji="0" lang="zh-CN" altLang="en-US" sz="1200">
                <a:solidFill>
                  <a:srgbClr val="898989"/>
                </a:solidFill>
                <a:latin typeface="Calibri" charset="0"/>
              </a:rPr>
              <a:pPr/>
              <a:t>11</a:t>
            </a:fld>
            <a:endParaRPr kumimoji="0" lang="zh-CN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5608" name="矩形 8"/>
          <p:cNvSpPr>
            <a:spLocks noChangeArrowheads="1"/>
          </p:cNvSpPr>
          <p:nvPr/>
        </p:nvSpPr>
        <p:spPr bwMode="auto">
          <a:xfrm>
            <a:off x="109538" y="115888"/>
            <a:ext cx="5038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buClr>
                <a:srgbClr val="10253F"/>
              </a:buClr>
            </a:pPr>
            <a:r>
              <a:rPr lang="zh-CN" altLang="en-US" sz="2800">
                <a:latin typeface="宋体" charset="0"/>
              </a:rPr>
              <a:t>一、日内动量因子收益分析</a:t>
            </a:r>
            <a:endParaRPr lang="en-US" altLang="zh-CN" sz="2800">
              <a:latin typeface="宋体" charset="0"/>
            </a:endParaRPr>
          </a:p>
        </p:txBody>
      </p:sp>
      <p:sp>
        <p:nvSpPr>
          <p:cNvPr id="25609" name="文本框 2"/>
          <p:cNvSpPr txBox="1">
            <a:spLocks noChangeArrowheads="1"/>
          </p:cNvSpPr>
          <p:nvPr/>
        </p:nvSpPr>
        <p:spPr bwMode="auto">
          <a:xfrm>
            <a:off x="395288" y="1052513"/>
            <a:ext cx="3744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800"/>
              <a:t>3.</a:t>
            </a:r>
            <a:r>
              <a:rPr lang="zh-CN" altLang="en-US" sz="1800"/>
              <a:t>因子分组累计绝对收益净值曲线</a:t>
            </a:r>
          </a:p>
        </p:txBody>
      </p:sp>
      <p:pic>
        <p:nvPicPr>
          <p:cNvPr id="2" name="图片 1" descr="Cumulative_Return_by_Quanti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9144000" cy="3180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313" y="642938"/>
          <a:ext cx="8715375" cy="14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375"/>
              </a:tblGrid>
              <a:tr h="142875">
                <a:tc>
                  <a:txBody>
                    <a:bodyPr/>
                    <a:lstStyle/>
                    <a:p>
                      <a:endParaRPr lang="zh-CN" altLang="en-US" sz="200" b="0" dirty="0"/>
                    </a:p>
                  </a:txBody>
                  <a:tcPr marL="91439" marR="91439"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26631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30D3316-3653-834F-AB39-52C3674B09B2}" type="slidenum">
              <a:rPr kumimoji="0" lang="zh-CN" altLang="en-US" sz="1200">
                <a:solidFill>
                  <a:srgbClr val="898989"/>
                </a:solidFill>
                <a:latin typeface="Calibri" charset="0"/>
              </a:rPr>
              <a:pPr/>
              <a:t>12</a:t>
            </a:fld>
            <a:endParaRPr kumimoji="0" lang="zh-CN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6632" name="矩形 8"/>
          <p:cNvSpPr>
            <a:spLocks noChangeArrowheads="1"/>
          </p:cNvSpPr>
          <p:nvPr/>
        </p:nvSpPr>
        <p:spPr bwMode="auto">
          <a:xfrm>
            <a:off x="109538" y="115888"/>
            <a:ext cx="5038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buClr>
                <a:srgbClr val="10253F"/>
              </a:buClr>
            </a:pPr>
            <a:r>
              <a:rPr lang="zh-CN" altLang="en-US" sz="2800">
                <a:latin typeface="宋体" charset="0"/>
              </a:rPr>
              <a:t>一、日内动量因子收益分析</a:t>
            </a:r>
            <a:endParaRPr lang="en-US" altLang="zh-CN" sz="2800">
              <a:latin typeface="宋体" charset="0"/>
            </a:endParaRPr>
          </a:p>
        </p:txBody>
      </p:sp>
      <p:sp>
        <p:nvSpPr>
          <p:cNvPr id="26633" name="文本框 2"/>
          <p:cNvSpPr txBox="1">
            <a:spLocks noChangeArrowheads="1"/>
          </p:cNvSpPr>
          <p:nvPr/>
        </p:nvSpPr>
        <p:spPr bwMode="auto">
          <a:xfrm>
            <a:off x="395288" y="1052513"/>
            <a:ext cx="3600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800"/>
              <a:t>4.</a:t>
            </a:r>
            <a:r>
              <a:rPr lang="zh-CN" altLang="en-US" sz="1800"/>
              <a:t>因子分组累计超额收益净值曲线</a:t>
            </a:r>
          </a:p>
        </p:txBody>
      </p:sp>
      <p:pic>
        <p:nvPicPr>
          <p:cNvPr id="2" name="图片 1" descr="Cumulative_Demeaned_Return_by_Quanti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4200"/>
            <a:ext cx="9144000" cy="3133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313" y="642938"/>
          <a:ext cx="8715375" cy="14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375"/>
              </a:tblGrid>
              <a:tr h="142875">
                <a:tc>
                  <a:txBody>
                    <a:bodyPr/>
                    <a:lstStyle/>
                    <a:p>
                      <a:endParaRPr lang="zh-CN" altLang="en-US" sz="200" b="0" dirty="0"/>
                    </a:p>
                  </a:txBody>
                  <a:tcPr marL="91439" marR="91439"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27655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D78E0B8-F831-5B41-8001-0A9B98AF2AE5}" type="slidenum">
              <a:rPr kumimoji="0" lang="zh-CN" altLang="en-US" sz="1200">
                <a:solidFill>
                  <a:srgbClr val="898989"/>
                </a:solidFill>
                <a:latin typeface="Calibri" charset="0"/>
              </a:rPr>
              <a:pPr/>
              <a:t>13</a:t>
            </a:fld>
            <a:endParaRPr kumimoji="0" lang="zh-CN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7656" name="矩形 8"/>
          <p:cNvSpPr>
            <a:spLocks noChangeArrowheads="1"/>
          </p:cNvSpPr>
          <p:nvPr/>
        </p:nvSpPr>
        <p:spPr bwMode="auto">
          <a:xfrm>
            <a:off x="109538" y="115888"/>
            <a:ext cx="5038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buClr>
                <a:srgbClr val="10253F"/>
              </a:buClr>
            </a:pPr>
            <a:r>
              <a:rPr lang="zh-CN" altLang="en-US" sz="2800">
                <a:latin typeface="宋体" charset="0"/>
              </a:rPr>
              <a:t>一、日内动量因子收益分析</a:t>
            </a:r>
            <a:endParaRPr lang="en-US" altLang="zh-CN" sz="2800">
              <a:latin typeface="宋体" charset="0"/>
            </a:endParaRPr>
          </a:p>
        </p:txBody>
      </p:sp>
      <p:sp>
        <p:nvSpPr>
          <p:cNvPr id="27657" name="文本框 2"/>
          <p:cNvSpPr txBox="1">
            <a:spLocks noChangeArrowheads="1"/>
          </p:cNvSpPr>
          <p:nvPr/>
        </p:nvSpPr>
        <p:spPr bwMode="auto">
          <a:xfrm>
            <a:off x="395288" y="1052513"/>
            <a:ext cx="4752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800"/>
              <a:t>5.</a:t>
            </a:r>
            <a:r>
              <a:rPr lang="zh-CN" altLang="en-US" sz="1800"/>
              <a:t>多空对冲累计收益净值曲线（因子值加权）</a:t>
            </a:r>
          </a:p>
        </p:txBody>
      </p:sp>
      <p:pic>
        <p:nvPicPr>
          <p:cNvPr id="2" name="图片 1" descr="Factor_Weighted_Long_Short_Portfolio_Cumulative_Retur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1500"/>
            <a:ext cx="9144000" cy="3168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313" y="642938"/>
          <a:ext cx="8715375" cy="14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375"/>
              </a:tblGrid>
              <a:tr h="142875">
                <a:tc>
                  <a:txBody>
                    <a:bodyPr/>
                    <a:lstStyle/>
                    <a:p>
                      <a:endParaRPr lang="zh-CN" altLang="en-US" sz="200" b="0" dirty="0"/>
                    </a:p>
                  </a:txBody>
                  <a:tcPr marL="91439" marR="91439"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28679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332316C-5674-704F-A072-B85C0FB11D88}" type="slidenum">
              <a:rPr kumimoji="0" lang="zh-CN" altLang="en-US" sz="1200">
                <a:solidFill>
                  <a:srgbClr val="898989"/>
                </a:solidFill>
                <a:latin typeface="Calibri" charset="0"/>
              </a:rPr>
              <a:pPr/>
              <a:t>14</a:t>
            </a:fld>
            <a:endParaRPr kumimoji="0" lang="zh-CN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680" name="矩形 8"/>
          <p:cNvSpPr>
            <a:spLocks noChangeArrowheads="1"/>
          </p:cNvSpPr>
          <p:nvPr/>
        </p:nvSpPr>
        <p:spPr bwMode="auto">
          <a:xfrm>
            <a:off x="109538" y="115888"/>
            <a:ext cx="5038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buClr>
                <a:srgbClr val="10253F"/>
              </a:buClr>
            </a:pPr>
            <a:r>
              <a:rPr lang="zh-CN" altLang="en-US" sz="2800">
                <a:latin typeface="宋体" charset="0"/>
              </a:rPr>
              <a:t>一、日内动量因子收益分析</a:t>
            </a:r>
            <a:endParaRPr lang="en-US" altLang="zh-CN" sz="2800">
              <a:latin typeface="宋体" charset="0"/>
            </a:endParaRPr>
          </a:p>
        </p:txBody>
      </p:sp>
      <p:sp>
        <p:nvSpPr>
          <p:cNvPr id="28681" name="文本框 2"/>
          <p:cNvSpPr txBox="1">
            <a:spLocks noChangeArrowheads="1"/>
          </p:cNvSpPr>
          <p:nvPr/>
        </p:nvSpPr>
        <p:spPr bwMode="auto">
          <a:xfrm>
            <a:off x="395288" y="1052513"/>
            <a:ext cx="424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800"/>
              <a:t>6.</a:t>
            </a:r>
            <a:r>
              <a:rPr lang="zh-CN" altLang="en-US" sz="1800"/>
              <a:t>多空对冲累计收益净值曲线（非加权）</a:t>
            </a:r>
          </a:p>
        </p:txBody>
      </p:sp>
      <p:pic>
        <p:nvPicPr>
          <p:cNvPr id="2" name="图片 1" descr="None_Weighted_Long_Short_Portfolio_Cumulative_Retur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1500"/>
            <a:ext cx="9144000" cy="3168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313" y="642938"/>
          <a:ext cx="8715375" cy="14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375"/>
              </a:tblGrid>
              <a:tr h="142875">
                <a:tc>
                  <a:txBody>
                    <a:bodyPr/>
                    <a:lstStyle/>
                    <a:p>
                      <a:endParaRPr lang="zh-CN" altLang="en-US" sz="200" b="0" dirty="0"/>
                    </a:p>
                  </a:txBody>
                  <a:tcPr marL="91439" marR="91439"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29703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8605E48-127B-7642-944C-20583AB14FA2}" type="slidenum">
              <a:rPr kumimoji="0" lang="zh-CN" altLang="en-US" sz="1200">
                <a:solidFill>
                  <a:srgbClr val="898989"/>
                </a:solidFill>
                <a:latin typeface="Calibri" charset="0"/>
              </a:rPr>
              <a:pPr/>
              <a:t>15</a:t>
            </a:fld>
            <a:endParaRPr kumimoji="0" lang="zh-CN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9704" name="矩形 8"/>
          <p:cNvSpPr>
            <a:spLocks noChangeArrowheads="1"/>
          </p:cNvSpPr>
          <p:nvPr/>
        </p:nvSpPr>
        <p:spPr bwMode="auto">
          <a:xfrm>
            <a:off x="109538" y="115888"/>
            <a:ext cx="5038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buClr>
                <a:srgbClr val="10253F"/>
              </a:buClr>
            </a:pPr>
            <a:r>
              <a:rPr lang="zh-CN" altLang="en-US" sz="2800">
                <a:latin typeface="宋体" charset="0"/>
              </a:rPr>
              <a:t>二、日内动量因子</a:t>
            </a:r>
            <a:r>
              <a:rPr lang="en-US" altLang="zh-CN" sz="2800">
                <a:latin typeface="宋体" charset="0"/>
              </a:rPr>
              <a:t>IC</a:t>
            </a:r>
            <a:r>
              <a:rPr lang="zh-CN" altLang="en-US" sz="2800">
                <a:latin typeface="宋体" charset="0"/>
              </a:rPr>
              <a:t>分析</a:t>
            </a:r>
            <a:endParaRPr lang="en-US" altLang="zh-CN" sz="2800">
              <a:latin typeface="宋体" charset="0"/>
            </a:endParaRPr>
          </a:p>
        </p:txBody>
      </p:sp>
      <p:sp>
        <p:nvSpPr>
          <p:cNvPr id="29705" name="文本框 2"/>
          <p:cNvSpPr txBox="1">
            <a:spLocks noChangeArrowheads="1"/>
          </p:cNvSpPr>
          <p:nvPr/>
        </p:nvSpPr>
        <p:spPr bwMode="auto">
          <a:xfrm>
            <a:off x="395288" y="1052513"/>
            <a:ext cx="14398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800"/>
              <a:t>1.IC</a:t>
            </a:r>
            <a:r>
              <a:rPr lang="zh-CN" altLang="en-US" sz="1800"/>
              <a:t>统计表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554584"/>
              </p:ext>
            </p:extLst>
          </p:nvPr>
        </p:nvGraphicFramePr>
        <p:xfrm>
          <a:off x="2700338" y="1974850"/>
          <a:ext cx="3167062" cy="29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403"/>
                <a:gridCol w="1151659"/>
              </a:tblGrid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Item</a:t>
                      </a:r>
                      <a:endParaRPr lang="zh-CN" altLang="en-US" sz="1800" dirty="0"/>
                    </a:p>
                  </a:txBody>
                  <a:tcPr marL="91403" marR="91403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Value</a:t>
                      </a:r>
                      <a:endParaRPr lang="zh-CN" altLang="en-US" sz="1800" dirty="0"/>
                    </a:p>
                  </a:txBody>
                  <a:tcPr marL="91403" marR="91403"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IC Mean</a:t>
                      </a:r>
                      <a:endParaRPr lang="zh-CN" altLang="en-US" sz="1800" dirty="0"/>
                    </a:p>
                  </a:txBody>
                  <a:tcPr marL="91403" marR="91403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-0.055</a:t>
                      </a:r>
                      <a:endParaRPr lang="zh-CN" altLang="en-US" sz="1800" dirty="0"/>
                    </a:p>
                  </a:txBody>
                  <a:tcPr marL="91403" marR="91403"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IC Std.</a:t>
                      </a:r>
                      <a:endParaRPr lang="zh-CN" altLang="en-US" sz="1800" dirty="0"/>
                    </a:p>
                  </a:txBody>
                  <a:tcPr marL="91403" marR="91403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0.157</a:t>
                      </a:r>
                      <a:endParaRPr lang="zh-CN" altLang="en-US" sz="1800" dirty="0"/>
                    </a:p>
                  </a:txBody>
                  <a:tcPr marL="91403" marR="91403"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Risk-Adjusted IC</a:t>
                      </a:r>
                      <a:endParaRPr lang="zh-CN" altLang="en-US" sz="1800" dirty="0"/>
                    </a:p>
                  </a:txBody>
                  <a:tcPr marL="91403" marR="91403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-0.351</a:t>
                      </a:r>
                      <a:endParaRPr lang="zh-CN" altLang="en-US" sz="1800" dirty="0"/>
                    </a:p>
                  </a:txBody>
                  <a:tcPr marL="91403" marR="91403"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t-stat(IC)</a:t>
                      </a:r>
                      <a:endParaRPr lang="zh-CN" altLang="en-US" sz="1800" dirty="0"/>
                    </a:p>
                  </a:txBody>
                  <a:tcPr marL="91403" marR="91403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-4.033</a:t>
                      </a:r>
                      <a:endParaRPr lang="zh-CN" altLang="en-US" sz="1800" dirty="0"/>
                    </a:p>
                  </a:txBody>
                  <a:tcPr marL="91403" marR="91403"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p-value(IC)</a:t>
                      </a:r>
                      <a:endParaRPr lang="zh-CN" altLang="en-US" sz="1800" dirty="0"/>
                    </a:p>
                  </a:txBody>
                  <a:tcPr marL="91403" marR="91403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0.000</a:t>
                      </a:r>
                      <a:endParaRPr lang="zh-CN" altLang="en-US" sz="1800" dirty="0"/>
                    </a:p>
                  </a:txBody>
                  <a:tcPr marL="91403" marR="91403"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IC Skew</a:t>
                      </a:r>
                      <a:endParaRPr lang="zh-CN" altLang="en-US" sz="1800" dirty="0"/>
                    </a:p>
                  </a:txBody>
                  <a:tcPr marL="91403" marR="91403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-0.265</a:t>
                      </a:r>
                      <a:endParaRPr lang="zh-CN" altLang="en-US" sz="1800" dirty="0"/>
                    </a:p>
                  </a:txBody>
                  <a:tcPr marL="91403" marR="91403"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IC Kurtosis</a:t>
                      </a:r>
                      <a:endParaRPr lang="zh-CN" altLang="en-US" sz="1800" dirty="0"/>
                    </a:p>
                  </a:txBody>
                  <a:tcPr marL="91403" marR="91403" marT="45725" marB="457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0.042</a:t>
                      </a:r>
                      <a:endParaRPr lang="zh-CN" altLang="en-US" sz="1800" dirty="0"/>
                    </a:p>
                  </a:txBody>
                  <a:tcPr marL="91403" marR="91403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313" y="642938"/>
          <a:ext cx="8715375" cy="14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375"/>
              </a:tblGrid>
              <a:tr h="142875">
                <a:tc>
                  <a:txBody>
                    <a:bodyPr/>
                    <a:lstStyle/>
                    <a:p>
                      <a:endParaRPr lang="zh-CN" altLang="en-US" sz="200" b="0" dirty="0"/>
                    </a:p>
                  </a:txBody>
                  <a:tcPr marL="91439" marR="91439"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30727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A7AA9D8-97F5-1B4E-952A-CF383A7B07A3}" type="slidenum">
              <a:rPr kumimoji="0" lang="zh-CN" altLang="en-US" sz="1200">
                <a:solidFill>
                  <a:srgbClr val="898989"/>
                </a:solidFill>
                <a:latin typeface="Calibri" charset="0"/>
              </a:rPr>
              <a:pPr/>
              <a:t>16</a:t>
            </a:fld>
            <a:endParaRPr kumimoji="0" lang="zh-CN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0728" name="矩形 8"/>
          <p:cNvSpPr>
            <a:spLocks noChangeArrowheads="1"/>
          </p:cNvSpPr>
          <p:nvPr/>
        </p:nvSpPr>
        <p:spPr bwMode="auto">
          <a:xfrm>
            <a:off x="109538" y="115888"/>
            <a:ext cx="5038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buClr>
                <a:srgbClr val="10253F"/>
              </a:buClr>
            </a:pPr>
            <a:r>
              <a:rPr lang="zh-CN" altLang="en-US" sz="2800">
                <a:latin typeface="宋体" charset="0"/>
              </a:rPr>
              <a:t>二、日内动量因子</a:t>
            </a:r>
            <a:r>
              <a:rPr lang="en-US" altLang="zh-CN" sz="2800">
                <a:latin typeface="宋体" charset="0"/>
              </a:rPr>
              <a:t>IC</a:t>
            </a:r>
            <a:r>
              <a:rPr lang="zh-CN" altLang="en-US" sz="2800">
                <a:latin typeface="宋体" charset="0"/>
              </a:rPr>
              <a:t>分析</a:t>
            </a:r>
            <a:endParaRPr lang="en-US" altLang="zh-CN" sz="2800">
              <a:latin typeface="宋体" charset="0"/>
            </a:endParaRPr>
          </a:p>
        </p:txBody>
      </p:sp>
      <p:sp>
        <p:nvSpPr>
          <p:cNvPr id="30729" name="文本框 2"/>
          <p:cNvSpPr txBox="1">
            <a:spLocks noChangeArrowheads="1"/>
          </p:cNvSpPr>
          <p:nvPr/>
        </p:nvSpPr>
        <p:spPr bwMode="auto">
          <a:xfrm>
            <a:off x="395288" y="1052513"/>
            <a:ext cx="1368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800"/>
              <a:t>2.IC</a:t>
            </a:r>
            <a:r>
              <a:rPr lang="zh-CN" altLang="en-US" sz="1800"/>
              <a:t>时序图</a:t>
            </a:r>
          </a:p>
        </p:txBody>
      </p:sp>
      <p:pic>
        <p:nvPicPr>
          <p:cNvPr id="2" name="图片 1" descr="Information_Coefficient_Time_Seri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1800"/>
            <a:ext cx="9144000" cy="3436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313" y="642938"/>
          <a:ext cx="8715375" cy="14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375"/>
              </a:tblGrid>
              <a:tr h="142875">
                <a:tc>
                  <a:txBody>
                    <a:bodyPr/>
                    <a:lstStyle/>
                    <a:p>
                      <a:endParaRPr lang="zh-CN" altLang="en-US" sz="200" b="0" dirty="0"/>
                    </a:p>
                  </a:txBody>
                  <a:tcPr marL="91439" marR="91439"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31751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8841135-56E4-B64F-985E-C48B0F7456F4}" type="slidenum">
              <a:rPr kumimoji="0" lang="zh-CN" altLang="en-US" sz="1200">
                <a:solidFill>
                  <a:srgbClr val="898989"/>
                </a:solidFill>
                <a:latin typeface="Calibri" charset="0"/>
              </a:rPr>
              <a:pPr/>
              <a:t>17</a:t>
            </a:fld>
            <a:endParaRPr kumimoji="0" lang="zh-CN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1752" name="矩形 8"/>
          <p:cNvSpPr>
            <a:spLocks noChangeArrowheads="1"/>
          </p:cNvSpPr>
          <p:nvPr/>
        </p:nvSpPr>
        <p:spPr bwMode="auto">
          <a:xfrm>
            <a:off x="109538" y="115888"/>
            <a:ext cx="5038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buClr>
                <a:srgbClr val="10253F"/>
              </a:buClr>
            </a:pPr>
            <a:r>
              <a:rPr lang="zh-CN" altLang="en-US" sz="2800">
                <a:latin typeface="宋体" charset="0"/>
              </a:rPr>
              <a:t>二、日内动量因子</a:t>
            </a:r>
            <a:r>
              <a:rPr lang="en-US" altLang="zh-CN" sz="2800">
                <a:latin typeface="宋体" charset="0"/>
              </a:rPr>
              <a:t>IC</a:t>
            </a:r>
            <a:r>
              <a:rPr lang="zh-CN" altLang="en-US" sz="2800">
                <a:latin typeface="宋体" charset="0"/>
              </a:rPr>
              <a:t>分析</a:t>
            </a:r>
            <a:endParaRPr lang="en-US" altLang="zh-CN" sz="2800">
              <a:latin typeface="宋体" charset="0"/>
            </a:endParaRPr>
          </a:p>
        </p:txBody>
      </p:sp>
      <p:sp>
        <p:nvSpPr>
          <p:cNvPr id="31753" name="文本框 2"/>
          <p:cNvSpPr txBox="1">
            <a:spLocks noChangeArrowheads="1"/>
          </p:cNvSpPr>
          <p:nvPr/>
        </p:nvSpPr>
        <p:spPr bwMode="auto">
          <a:xfrm>
            <a:off x="395288" y="1052513"/>
            <a:ext cx="223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800"/>
              <a:t>3.IC</a:t>
            </a:r>
            <a:r>
              <a:rPr lang="en-US" sz="1800"/>
              <a:t>分布图与</a:t>
            </a:r>
            <a:r>
              <a:rPr lang="en-US" altLang="zh-CN" sz="1800"/>
              <a:t>QQ</a:t>
            </a:r>
            <a:r>
              <a:rPr lang="en-US" sz="1800"/>
              <a:t>图</a:t>
            </a:r>
            <a:endParaRPr lang="zh-CN" altLang="en-US" sz="1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1772816"/>
            <a:ext cx="4406900" cy="4826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904" y="1772816"/>
            <a:ext cx="4546600" cy="483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313" y="642938"/>
          <a:ext cx="8715375" cy="14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375"/>
              </a:tblGrid>
              <a:tr h="142875">
                <a:tc>
                  <a:txBody>
                    <a:bodyPr/>
                    <a:lstStyle/>
                    <a:p>
                      <a:endParaRPr lang="zh-CN" altLang="en-US" sz="200" b="0" dirty="0"/>
                    </a:p>
                  </a:txBody>
                  <a:tcPr marL="91439" marR="91439"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32775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96A8CEF-D3D2-2842-AE32-3C65E224BB57}" type="slidenum">
              <a:rPr kumimoji="0" lang="zh-CN" altLang="en-US" sz="1200">
                <a:solidFill>
                  <a:srgbClr val="898989"/>
                </a:solidFill>
                <a:latin typeface="Calibri" charset="0"/>
              </a:rPr>
              <a:pPr/>
              <a:t>18</a:t>
            </a:fld>
            <a:endParaRPr kumimoji="0" lang="zh-CN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2776" name="矩形 8"/>
          <p:cNvSpPr>
            <a:spLocks noChangeArrowheads="1"/>
          </p:cNvSpPr>
          <p:nvPr/>
        </p:nvSpPr>
        <p:spPr bwMode="auto">
          <a:xfrm>
            <a:off x="109538" y="115888"/>
            <a:ext cx="5038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buClr>
                <a:srgbClr val="10253F"/>
              </a:buClr>
            </a:pPr>
            <a:r>
              <a:rPr lang="en-US" sz="2800">
                <a:latin typeface="宋体" charset="0"/>
              </a:rPr>
              <a:t>三</a:t>
            </a:r>
            <a:r>
              <a:rPr lang="zh-CN" altLang="en-US" sz="2800">
                <a:latin typeface="宋体" charset="0"/>
              </a:rPr>
              <a:t>、日内动量因子换手率分析</a:t>
            </a:r>
            <a:endParaRPr lang="en-US" altLang="zh-CN" sz="2800">
              <a:latin typeface="宋体" charset="0"/>
            </a:endParaRPr>
          </a:p>
        </p:txBody>
      </p:sp>
      <p:sp>
        <p:nvSpPr>
          <p:cNvPr id="32777" name="文本框 2"/>
          <p:cNvSpPr txBox="1">
            <a:spLocks noChangeArrowheads="1"/>
          </p:cNvSpPr>
          <p:nvPr/>
        </p:nvSpPr>
        <p:spPr bwMode="auto">
          <a:xfrm>
            <a:off x="395288" y="1052513"/>
            <a:ext cx="223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800"/>
              <a:t>1.</a:t>
            </a:r>
            <a:r>
              <a:rPr lang="zh-CN" altLang="en-US" sz="1800"/>
              <a:t>换手率统计表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300587"/>
              </p:ext>
            </p:extLst>
          </p:nvPr>
        </p:nvGraphicFramePr>
        <p:xfrm>
          <a:off x="1763713" y="2276475"/>
          <a:ext cx="4583112" cy="259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7793"/>
                <a:gridCol w="1145319"/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Group</a:t>
                      </a:r>
                      <a:endParaRPr lang="zh-CN" altLang="en-US" sz="1800" dirty="0"/>
                    </a:p>
                  </a:txBody>
                  <a:tcPr marL="91426" marR="91426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TurnOver</a:t>
                      </a:r>
                      <a:endParaRPr lang="zh-CN" altLang="en-US" sz="1800" dirty="0"/>
                    </a:p>
                  </a:txBody>
                  <a:tcPr marL="91426" marR="91426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err="1" smtClean="0"/>
                        <a:t>Quantile</a:t>
                      </a:r>
                      <a:r>
                        <a:rPr lang="en-US" altLang="zh-CN" sz="1800" dirty="0" smtClean="0"/>
                        <a:t> 1 Mean Turnover</a:t>
                      </a:r>
                      <a:endParaRPr lang="zh-CN" altLang="en-US" sz="1800" dirty="0"/>
                    </a:p>
                  </a:txBody>
                  <a:tcPr marL="91426" marR="91426" marT="45714" marB="4571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0.443</a:t>
                      </a:r>
                      <a:endParaRPr lang="zh-CN" altLang="en-US" sz="1800" dirty="0"/>
                    </a:p>
                  </a:txBody>
                  <a:tcPr marL="91426" marR="91426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err="1" smtClean="0"/>
                        <a:t>Quantile</a:t>
                      </a:r>
                      <a:r>
                        <a:rPr lang="en-US" altLang="zh-CN" sz="1800" dirty="0" smtClean="0"/>
                        <a:t> 2 Mean Turnover</a:t>
                      </a:r>
                      <a:endParaRPr lang="zh-CN" altLang="en-US" sz="1800" dirty="0"/>
                    </a:p>
                  </a:txBody>
                  <a:tcPr marL="91426" marR="91426" marT="45714" marB="4571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0.677</a:t>
                      </a:r>
                      <a:endParaRPr lang="zh-CN" altLang="en-US" sz="1800" dirty="0"/>
                    </a:p>
                  </a:txBody>
                  <a:tcPr marL="91426" marR="91426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err="1" smtClean="0"/>
                        <a:t>Quantile</a:t>
                      </a:r>
                      <a:r>
                        <a:rPr lang="en-US" altLang="zh-CN" sz="1800" dirty="0" smtClean="0"/>
                        <a:t> 3 Mean Turnover</a:t>
                      </a:r>
                      <a:endParaRPr lang="zh-CN" altLang="en-US" sz="1800" dirty="0"/>
                    </a:p>
                  </a:txBody>
                  <a:tcPr marL="91426" marR="91426" marT="45714" marB="4571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0.715</a:t>
                      </a:r>
                      <a:endParaRPr lang="zh-CN" altLang="en-US" sz="1800" dirty="0"/>
                    </a:p>
                  </a:txBody>
                  <a:tcPr marL="91426" marR="91426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err="1" smtClean="0"/>
                        <a:t>Quantile</a:t>
                      </a:r>
                      <a:r>
                        <a:rPr lang="en-US" altLang="zh-CN" sz="1800" dirty="0" smtClean="0"/>
                        <a:t> 4 Mean Turnover</a:t>
                      </a:r>
                      <a:endParaRPr lang="zh-CN" altLang="en-US" sz="1800" dirty="0"/>
                    </a:p>
                  </a:txBody>
                  <a:tcPr marL="91426" marR="91426" marT="45714" marB="4571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0.695</a:t>
                      </a:r>
                      <a:endParaRPr lang="zh-CN" altLang="en-US" sz="1800" dirty="0"/>
                    </a:p>
                  </a:txBody>
                  <a:tcPr marL="91426" marR="91426"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err="1" smtClean="0"/>
                        <a:t>Quantile</a:t>
                      </a:r>
                      <a:r>
                        <a:rPr lang="en-US" altLang="zh-CN" sz="1800" dirty="0" smtClean="0"/>
                        <a:t> 5 Mean Turnover</a:t>
                      </a:r>
                      <a:endParaRPr lang="zh-CN" altLang="en-US" sz="1800" dirty="0"/>
                    </a:p>
                  </a:txBody>
                  <a:tcPr marL="91426" marR="91426" marT="45714" marB="45714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0.476</a:t>
                      </a:r>
                      <a:endParaRPr lang="zh-CN" altLang="en-US" sz="1800" dirty="0"/>
                    </a:p>
                  </a:txBody>
                  <a:tcPr marL="91426" marR="91426" marT="45714" marB="45714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Mean Factor Rank Autocorrelation</a:t>
                      </a:r>
                      <a:endParaRPr lang="zh-CN" altLang="en-US" sz="1800" dirty="0"/>
                    </a:p>
                  </a:txBody>
                  <a:tcPr marL="91426" marR="91426" marT="45714" marB="4571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0.628</a:t>
                      </a:r>
                      <a:endParaRPr lang="zh-CN" altLang="en-US" sz="1800" dirty="0"/>
                    </a:p>
                  </a:txBody>
                  <a:tcPr marL="91426" marR="91426" marT="45714" marB="4571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313" y="642938"/>
          <a:ext cx="8715375" cy="14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375"/>
              </a:tblGrid>
              <a:tr h="142875">
                <a:tc>
                  <a:txBody>
                    <a:bodyPr/>
                    <a:lstStyle/>
                    <a:p>
                      <a:endParaRPr lang="zh-CN" altLang="en-US" sz="200" b="0" dirty="0"/>
                    </a:p>
                  </a:txBody>
                  <a:tcPr marL="91439" marR="91439"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33799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F032A74-A5EF-E744-9558-55F6E61ED5A3}" type="slidenum">
              <a:rPr kumimoji="0" lang="zh-CN" altLang="en-US" sz="1200">
                <a:solidFill>
                  <a:srgbClr val="898989"/>
                </a:solidFill>
                <a:latin typeface="Calibri" charset="0"/>
              </a:rPr>
              <a:pPr/>
              <a:t>19</a:t>
            </a:fld>
            <a:endParaRPr kumimoji="0" lang="zh-CN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3800" name="矩形 8"/>
          <p:cNvSpPr>
            <a:spLocks noChangeArrowheads="1"/>
          </p:cNvSpPr>
          <p:nvPr/>
        </p:nvSpPr>
        <p:spPr bwMode="auto">
          <a:xfrm>
            <a:off x="109538" y="115888"/>
            <a:ext cx="5038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buClr>
                <a:srgbClr val="10253F"/>
              </a:buClr>
            </a:pPr>
            <a:r>
              <a:rPr lang="en-US" sz="2800">
                <a:latin typeface="宋体" charset="0"/>
              </a:rPr>
              <a:t>三</a:t>
            </a:r>
            <a:r>
              <a:rPr lang="zh-CN" altLang="en-US" sz="2800">
                <a:latin typeface="宋体" charset="0"/>
              </a:rPr>
              <a:t>、日内动量因子换手率分析</a:t>
            </a:r>
            <a:endParaRPr lang="en-US" altLang="zh-CN" sz="2800">
              <a:latin typeface="宋体" charset="0"/>
            </a:endParaRPr>
          </a:p>
        </p:txBody>
      </p:sp>
      <p:sp>
        <p:nvSpPr>
          <p:cNvPr id="33801" name="文本框 2"/>
          <p:cNvSpPr txBox="1">
            <a:spLocks noChangeArrowheads="1"/>
          </p:cNvSpPr>
          <p:nvPr/>
        </p:nvSpPr>
        <p:spPr bwMode="auto">
          <a:xfrm>
            <a:off x="395288" y="1052513"/>
            <a:ext cx="3313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800"/>
              <a:t>2.top,bottom</a:t>
            </a:r>
            <a:r>
              <a:rPr lang="zh-CN" altLang="en-US" sz="1800"/>
              <a:t>组的换手率时序图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8840"/>
            <a:ext cx="9144000" cy="37164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313" y="642938"/>
          <a:ext cx="8715375" cy="14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375"/>
              </a:tblGrid>
              <a:tr h="142875">
                <a:tc>
                  <a:txBody>
                    <a:bodyPr/>
                    <a:lstStyle/>
                    <a:p>
                      <a:endParaRPr lang="zh-CN" altLang="en-US" sz="200" b="0" dirty="0"/>
                    </a:p>
                  </a:txBody>
                  <a:tcPr marL="91439" marR="91439"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17416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81DF575-778D-7D45-8989-4CF6744CCD8E}" type="slidenum">
              <a:rPr kumimoji="0" lang="zh-CN" altLang="en-US" sz="1200">
                <a:solidFill>
                  <a:srgbClr val="898989"/>
                </a:solidFill>
                <a:latin typeface="Calibri" charset="0"/>
              </a:rPr>
              <a:pPr/>
              <a:t>2</a:t>
            </a:fld>
            <a:endParaRPr kumimoji="0" lang="zh-CN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7417" name="矩形 8"/>
          <p:cNvSpPr>
            <a:spLocks noChangeArrowheads="1"/>
          </p:cNvSpPr>
          <p:nvPr/>
        </p:nvSpPr>
        <p:spPr bwMode="auto">
          <a:xfrm>
            <a:off x="109538" y="115888"/>
            <a:ext cx="5038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buClr>
                <a:srgbClr val="10253F"/>
              </a:buClr>
            </a:pPr>
            <a:r>
              <a:rPr lang="en-US" altLang="en-US" sz="2800" dirty="0" smtClean="0">
                <a:latin typeface="宋体" charset="0"/>
              </a:rPr>
              <a:t>筹码分布理论</a:t>
            </a:r>
            <a:endParaRPr lang="en-US" altLang="zh-CN" sz="2800" dirty="0">
              <a:latin typeface="宋体" charset="0"/>
            </a:endParaRPr>
          </a:p>
        </p:txBody>
      </p:sp>
      <p:sp>
        <p:nvSpPr>
          <p:cNvPr id="17418" name="矩形 3"/>
          <p:cNvSpPr>
            <a:spLocks noChangeArrowheads="1"/>
          </p:cNvSpPr>
          <p:nvPr/>
        </p:nvSpPr>
        <p:spPr bwMode="auto">
          <a:xfrm>
            <a:off x="684213" y="1196975"/>
            <a:ext cx="7673975" cy="4750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buFont typeface="Wingdings" charset="0"/>
              <a:buChar char="Ø"/>
            </a:pPr>
            <a:r>
              <a:rPr lang="zh-CN" altLang="en-US" dirty="0" smtClean="0">
                <a:latin typeface="宋体" charset="0"/>
              </a:rPr>
              <a:t>筹码分布理论就是根据股票交易筹码流动的特点</a:t>
            </a:r>
            <a:r>
              <a:rPr lang="en-US" altLang="en-US" dirty="0" smtClean="0">
                <a:latin typeface="宋体" charset="0"/>
              </a:rPr>
              <a:t>，对大盘或个股的历史成交情况进行分析，得出其筹码分布，然后根据筹码分布图来预测以后的走势。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buFont typeface="Wingdings" charset="0"/>
              <a:buChar char="Ø"/>
            </a:pPr>
            <a:r>
              <a:rPr lang="en-US" altLang="en-US" dirty="0" smtClean="0">
                <a:latin typeface="宋体" charset="0"/>
              </a:rPr>
              <a:t>股票交易都是通过买卖双方在某个价位进行买卖成交而实现的，随着股票的额上涨或下跌，在不同的价格区域产生不同的交易量，这些交易量在不同的价位的分布量，形成了股票在不同价位的持仓成本。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buFont typeface="Wingdings" charset="0"/>
              <a:buChar char="Ø"/>
            </a:pPr>
            <a:r>
              <a:rPr lang="en-US" altLang="en-US" dirty="0" smtClean="0">
                <a:latin typeface="宋体" charset="0"/>
              </a:rPr>
              <a:t>筹码分布主要应用于筹码持仓成本分析。一轮行情发展都是由成本转换开始的，又因成本转换而结束。成本转换就是筹码搬家，是指持仓筹码由一个价位向另一个价位搬运的过程，这个过程不仅是股价的转换，更重要的是持仓筹码数量的转换。股票的走势在表象上体现了股票的变化，而其内在的本质却体现了持仓成本的转换。</a:t>
            </a:r>
            <a:endParaRPr lang="en-US" altLang="zh-CN" dirty="0">
              <a:latin typeface="宋体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313" y="642938"/>
          <a:ext cx="8715375" cy="14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375"/>
              </a:tblGrid>
              <a:tr h="142875">
                <a:tc>
                  <a:txBody>
                    <a:bodyPr/>
                    <a:lstStyle/>
                    <a:p>
                      <a:endParaRPr lang="zh-CN" altLang="en-US" sz="200" b="0" dirty="0"/>
                    </a:p>
                  </a:txBody>
                  <a:tcPr marL="91439" marR="91439"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34823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CAADB0F-4CD2-A04A-AADE-2AEAE2C5C6CE}" type="slidenum">
              <a:rPr kumimoji="0" lang="zh-CN" altLang="en-US" sz="1200">
                <a:solidFill>
                  <a:srgbClr val="898989"/>
                </a:solidFill>
                <a:latin typeface="Calibri" charset="0"/>
              </a:rPr>
              <a:pPr/>
              <a:t>20</a:t>
            </a:fld>
            <a:endParaRPr kumimoji="0" lang="zh-CN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4824" name="矩形 8"/>
          <p:cNvSpPr>
            <a:spLocks noChangeArrowheads="1"/>
          </p:cNvSpPr>
          <p:nvPr/>
        </p:nvSpPr>
        <p:spPr bwMode="auto">
          <a:xfrm>
            <a:off x="109538" y="115888"/>
            <a:ext cx="5038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buClr>
                <a:srgbClr val="10253F"/>
              </a:buClr>
            </a:pPr>
            <a:r>
              <a:rPr lang="en-US" sz="2800">
                <a:latin typeface="宋体" charset="0"/>
              </a:rPr>
              <a:t>三</a:t>
            </a:r>
            <a:r>
              <a:rPr lang="zh-CN" altLang="en-US" sz="2800">
                <a:latin typeface="宋体" charset="0"/>
              </a:rPr>
              <a:t>、日内动量因子换手率分析</a:t>
            </a:r>
            <a:endParaRPr lang="en-US" altLang="zh-CN" sz="2800">
              <a:latin typeface="宋体" charset="0"/>
            </a:endParaRPr>
          </a:p>
        </p:txBody>
      </p:sp>
      <p:sp>
        <p:nvSpPr>
          <p:cNvPr id="34825" name="文本框 2"/>
          <p:cNvSpPr txBox="1">
            <a:spLocks noChangeArrowheads="1"/>
          </p:cNvSpPr>
          <p:nvPr/>
        </p:nvSpPr>
        <p:spPr bwMode="auto">
          <a:xfrm>
            <a:off x="395288" y="1052513"/>
            <a:ext cx="3313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sz="1800"/>
              <a:t>3</a:t>
            </a:r>
            <a:r>
              <a:rPr lang="en-US" altLang="zh-CN" sz="1800"/>
              <a:t>.</a:t>
            </a:r>
            <a:r>
              <a:rPr lang="zh-CN" altLang="en-US" sz="1800"/>
              <a:t>因子排序的自相关图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0723"/>
            <a:ext cx="9144000" cy="38145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313" y="642938"/>
          <a:ext cx="8715375" cy="14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375"/>
              </a:tblGrid>
              <a:tr h="142875">
                <a:tc>
                  <a:txBody>
                    <a:bodyPr/>
                    <a:lstStyle/>
                    <a:p>
                      <a:endParaRPr lang="zh-CN" altLang="en-US" sz="200" b="0" dirty="0"/>
                    </a:p>
                  </a:txBody>
                  <a:tcPr marL="91439" marR="91439"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35847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2F3ED2F-090C-6A4D-827F-444627A36543}" type="slidenum">
              <a:rPr kumimoji="0" lang="zh-CN" altLang="en-US" sz="1200">
                <a:solidFill>
                  <a:srgbClr val="898989"/>
                </a:solidFill>
                <a:latin typeface="Calibri" charset="0"/>
              </a:rPr>
              <a:pPr/>
              <a:t>21</a:t>
            </a:fld>
            <a:endParaRPr kumimoji="0" lang="zh-CN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5848" name="矩形 8"/>
          <p:cNvSpPr>
            <a:spLocks noChangeArrowheads="1"/>
          </p:cNvSpPr>
          <p:nvPr/>
        </p:nvSpPr>
        <p:spPr bwMode="auto">
          <a:xfrm>
            <a:off x="109538" y="115888"/>
            <a:ext cx="5038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buClr>
                <a:srgbClr val="10253F"/>
              </a:buClr>
            </a:pPr>
            <a:r>
              <a:rPr lang="zh-CN" altLang="en-US" sz="2800">
                <a:latin typeface="宋体" charset="0"/>
              </a:rPr>
              <a:t>下一步研究</a:t>
            </a:r>
            <a:endParaRPr lang="en-US" altLang="zh-CN" sz="2800">
              <a:latin typeface="宋体" charset="0"/>
            </a:endParaRPr>
          </a:p>
        </p:txBody>
      </p:sp>
      <p:sp>
        <p:nvSpPr>
          <p:cNvPr id="35849" name="矩形 3"/>
          <p:cNvSpPr>
            <a:spLocks noChangeArrowheads="1"/>
          </p:cNvSpPr>
          <p:nvPr/>
        </p:nvSpPr>
        <p:spPr bwMode="auto">
          <a:xfrm>
            <a:off x="684213" y="1177925"/>
            <a:ext cx="767397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buFont typeface="Wingdings" charset="0"/>
              <a:buChar char="Ø"/>
            </a:pPr>
            <a:r>
              <a:rPr lang="en-US">
                <a:latin typeface="宋体" charset="0"/>
              </a:rPr>
              <a:t>新因子开发</a:t>
            </a:r>
            <a:endParaRPr lang="en-US" altLang="zh-CN">
              <a:latin typeface="宋体" charset="0"/>
            </a:endParaRPr>
          </a:p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buFont typeface="Wingdings" charset="0"/>
              <a:buChar char="Ø"/>
            </a:pPr>
            <a:r>
              <a:rPr lang="en-US">
                <a:latin typeface="宋体" charset="0"/>
              </a:rPr>
              <a:t>风险模型（因子检验、组合优化）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4650E79-F97C-8648-9260-44588AEB92C2}" type="slidenum">
              <a:rPr kumimoji="0" lang="zh-CN" altLang="en-US" sz="1200">
                <a:solidFill>
                  <a:srgbClr val="898989"/>
                </a:solidFill>
                <a:latin typeface="Calibri" charset="0"/>
              </a:rPr>
              <a:pPr/>
              <a:t>22</a:t>
            </a:fld>
            <a:endParaRPr kumimoji="0" lang="zh-CN" altLang="en-US" sz="1200">
              <a:solidFill>
                <a:srgbClr val="898989"/>
              </a:solidFill>
              <a:latin typeface="Calibri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84213" y="3644900"/>
            <a:ext cx="7920037" cy="0"/>
          </a:xfrm>
          <a:prstGeom prst="line">
            <a:avLst/>
          </a:prstGeom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67" name="矩形 12"/>
          <p:cNvSpPr>
            <a:spLocks noChangeArrowheads="1"/>
          </p:cNvSpPr>
          <p:nvPr/>
        </p:nvSpPr>
        <p:spPr bwMode="auto">
          <a:xfrm>
            <a:off x="539750" y="2214563"/>
            <a:ext cx="79930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10253F"/>
              </a:buClr>
            </a:pPr>
            <a:r>
              <a:rPr lang="zh-CN" altLang="en-US" sz="4000" b="1">
                <a:solidFill>
                  <a:srgbClr val="10253F"/>
                </a:solidFill>
                <a:latin typeface="宋体" charset="0"/>
              </a:rPr>
              <a:t>             谢谢！</a:t>
            </a:r>
            <a:endParaRPr lang="en-US" altLang="zh-CN" sz="4000" b="1">
              <a:solidFill>
                <a:srgbClr val="10253F"/>
              </a:solidFill>
              <a:latin typeface="宋体" charset="0"/>
            </a:endParaRPr>
          </a:p>
          <a:p>
            <a:pPr marL="342900" indent="-342900">
              <a:spcBef>
                <a:spcPct val="20000"/>
              </a:spcBef>
              <a:buClr>
                <a:srgbClr val="10253F"/>
              </a:buClr>
            </a:pPr>
            <a:r>
              <a:rPr lang="en-US" altLang="zh-CN" sz="4000" b="1">
                <a:solidFill>
                  <a:srgbClr val="10253F"/>
                </a:solidFill>
                <a:latin typeface="宋体" charset="0"/>
              </a:rPr>
              <a:t>              Q&amp;A</a:t>
            </a:r>
          </a:p>
          <a:p>
            <a:pPr marL="342900" indent="-342900" algn="just">
              <a:spcBef>
                <a:spcPct val="20000"/>
              </a:spcBef>
              <a:buClr>
                <a:srgbClr val="FF0000"/>
              </a:buClr>
              <a:buFont typeface="Wingdings" charset="0"/>
              <a:buChar char="p"/>
            </a:pPr>
            <a:endParaRPr lang="en-US" altLang="zh-CN" sz="1500">
              <a:latin typeface="楷体" charset="0"/>
              <a:ea typeface="楷体" charset="0"/>
              <a:cs typeface="楷体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313" y="642938"/>
          <a:ext cx="8715375" cy="14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375"/>
              </a:tblGrid>
              <a:tr h="142875">
                <a:tc>
                  <a:txBody>
                    <a:bodyPr/>
                    <a:lstStyle/>
                    <a:p>
                      <a:endParaRPr lang="zh-CN" altLang="en-US" sz="200" b="0" dirty="0"/>
                    </a:p>
                  </a:txBody>
                  <a:tcPr marL="91439" marR="91439"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18439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AA07725-591B-2B41-8812-7840B53F3E96}" type="slidenum">
              <a:rPr kumimoji="0" lang="zh-CN" altLang="en-US" sz="1200">
                <a:solidFill>
                  <a:srgbClr val="898989"/>
                </a:solidFill>
                <a:latin typeface="Calibri" charset="0"/>
              </a:rPr>
              <a:pPr/>
              <a:t>3</a:t>
            </a:fld>
            <a:endParaRPr kumimoji="0" lang="zh-CN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8440" name="矩形 8"/>
          <p:cNvSpPr>
            <a:spLocks noChangeArrowheads="1"/>
          </p:cNvSpPr>
          <p:nvPr/>
        </p:nvSpPr>
        <p:spPr bwMode="auto">
          <a:xfrm>
            <a:off x="109538" y="115888"/>
            <a:ext cx="4462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buClr>
                <a:srgbClr val="10253F"/>
              </a:buClr>
            </a:pPr>
            <a:r>
              <a:rPr lang="zh-CN" altLang="en-US" sz="2800" dirty="0" smtClean="0">
                <a:latin typeface="宋体" charset="0"/>
              </a:rPr>
              <a:t>筹码分布示例</a:t>
            </a:r>
            <a:endParaRPr lang="en-US" altLang="zh-CN" sz="2800" dirty="0">
              <a:latin typeface="宋体" charset="0"/>
            </a:endParaRPr>
          </a:p>
        </p:txBody>
      </p:sp>
      <p:sp>
        <p:nvSpPr>
          <p:cNvPr id="18441" name="矩形 3"/>
          <p:cNvSpPr>
            <a:spLocks noChangeArrowheads="1"/>
          </p:cNvSpPr>
          <p:nvPr/>
        </p:nvSpPr>
        <p:spPr bwMode="auto">
          <a:xfrm>
            <a:off x="684213" y="836613"/>
            <a:ext cx="7673975" cy="90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buFont typeface="Wingdings" charset="0"/>
              <a:buChar char="Ø"/>
            </a:pPr>
            <a:r>
              <a:rPr lang="zh-CN" altLang="en-US" dirty="0" smtClean="0">
                <a:latin typeface="宋体" charset="0"/>
              </a:rPr>
              <a:t>下图是新华保险在</a:t>
            </a:r>
            <a:r>
              <a:rPr lang="en-US" altLang="zh-CN" dirty="0" smtClean="0">
                <a:latin typeface="宋体" charset="0"/>
              </a:rPr>
              <a:t>17</a:t>
            </a:r>
            <a:r>
              <a:rPr lang="zh-CN" altLang="en-US" dirty="0" smtClean="0">
                <a:latin typeface="宋体" charset="0"/>
              </a:rPr>
              <a:t>年</a:t>
            </a:r>
            <a:r>
              <a:rPr lang="en-US" altLang="zh-CN" dirty="0" smtClean="0">
                <a:latin typeface="宋体" charset="0"/>
              </a:rPr>
              <a:t>10</a:t>
            </a:r>
            <a:r>
              <a:rPr lang="zh-CN" altLang="en-US" dirty="0" smtClean="0">
                <a:latin typeface="宋体" charset="0"/>
              </a:rPr>
              <a:t>月</a:t>
            </a:r>
            <a:r>
              <a:rPr lang="en-US" altLang="zh-CN" dirty="0" smtClean="0">
                <a:latin typeface="宋体" charset="0"/>
              </a:rPr>
              <a:t>10</a:t>
            </a:r>
            <a:r>
              <a:rPr lang="zh-CN" altLang="en-US" dirty="0" smtClean="0">
                <a:latin typeface="宋体" charset="0"/>
              </a:rPr>
              <a:t>日的筹码分布。经过前期下跌，筹码都集中在高位，大部分都处于深度套牢。</a:t>
            </a:r>
            <a:endParaRPr lang="en-US" altLang="zh-CN" dirty="0">
              <a:latin typeface="宋体" charset="0"/>
            </a:endParaRPr>
          </a:p>
        </p:txBody>
      </p:sp>
      <p:pic>
        <p:nvPicPr>
          <p:cNvPr id="2" name="图片 1" descr="601336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2377685"/>
            <a:ext cx="8820472" cy="40756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313" y="642938"/>
          <a:ext cx="8715375" cy="14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375"/>
              </a:tblGrid>
              <a:tr h="142875">
                <a:tc>
                  <a:txBody>
                    <a:bodyPr/>
                    <a:lstStyle/>
                    <a:p>
                      <a:endParaRPr lang="zh-CN" altLang="en-US" sz="200" b="0" dirty="0"/>
                    </a:p>
                  </a:txBody>
                  <a:tcPr marL="91439" marR="91439"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18439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AA07725-591B-2B41-8812-7840B53F3E96}" type="slidenum">
              <a:rPr kumimoji="0" lang="zh-CN" altLang="en-US" sz="1200">
                <a:solidFill>
                  <a:srgbClr val="898989"/>
                </a:solidFill>
                <a:latin typeface="Calibri" charset="0"/>
              </a:rPr>
              <a:pPr/>
              <a:t>4</a:t>
            </a:fld>
            <a:endParaRPr kumimoji="0" lang="zh-CN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8440" name="矩形 8"/>
          <p:cNvSpPr>
            <a:spLocks noChangeArrowheads="1"/>
          </p:cNvSpPr>
          <p:nvPr/>
        </p:nvSpPr>
        <p:spPr bwMode="auto">
          <a:xfrm>
            <a:off x="109538" y="115888"/>
            <a:ext cx="4462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buClr>
                <a:srgbClr val="10253F"/>
              </a:buClr>
            </a:pPr>
            <a:r>
              <a:rPr lang="zh-CN" altLang="en-US" sz="2800" dirty="0" smtClean="0">
                <a:latin typeface="宋体" charset="0"/>
              </a:rPr>
              <a:t>筹码分布示例</a:t>
            </a:r>
            <a:endParaRPr lang="en-US" altLang="zh-CN" sz="2800" dirty="0">
              <a:latin typeface="宋体" charset="0"/>
            </a:endParaRPr>
          </a:p>
        </p:txBody>
      </p:sp>
      <p:sp>
        <p:nvSpPr>
          <p:cNvPr id="18441" name="矩形 3"/>
          <p:cNvSpPr>
            <a:spLocks noChangeArrowheads="1"/>
          </p:cNvSpPr>
          <p:nvPr/>
        </p:nvSpPr>
        <p:spPr bwMode="auto">
          <a:xfrm>
            <a:off x="684213" y="836613"/>
            <a:ext cx="7673975" cy="48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buFont typeface="Wingdings" charset="0"/>
              <a:buChar char="Ø"/>
            </a:pPr>
            <a:r>
              <a:rPr lang="zh-CN" altLang="en-US" dirty="0" smtClean="0">
                <a:latin typeface="宋体" charset="0"/>
              </a:rPr>
              <a:t>经过</a:t>
            </a:r>
            <a:r>
              <a:rPr lang="en-US" altLang="zh-CN" dirty="0" smtClean="0">
                <a:latin typeface="宋体" charset="0"/>
              </a:rPr>
              <a:t>10</a:t>
            </a:r>
            <a:r>
              <a:rPr lang="zh-CN" altLang="en-US" dirty="0" smtClean="0">
                <a:latin typeface="宋体" charset="0"/>
              </a:rPr>
              <a:t>月、</a:t>
            </a:r>
            <a:r>
              <a:rPr lang="en-US" altLang="zh-CN" dirty="0" smtClean="0">
                <a:latin typeface="宋体" charset="0"/>
              </a:rPr>
              <a:t>11</a:t>
            </a:r>
            <a:r>
              <a:rPr lang="zh-CN" altLang="en-US" dirty="0" smtClean="0">
                <a:latin typeface="宋体" charset="0"/>
              </a:rPr>
              <a:t>月的上涨，筹码逐步上行。</a:t>
            </a:r>
            <a:endParaRPr lang="en-US" altLang="zh-CN" dirty="0">
              <a:latin typeface="宋体" charset="0"/>
            </a:endParaRPr>
          </a:p>
        </p:txBody>
      </p:sp>
      <p:pic>
        <p:nvPicPr>
          <p:cNvPr id="3" name="图片 2" descr="601336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16832"/>
            <a:ext cx="8964488" cy="417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07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313" y="642938"/>
          <a:ext cx="8715375" cy="14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375"/>
              </a:tblGrid>
              <a:tr h="142875">
                <a:tc>
                  <a:txBody>
                    <a:bodyPr/>
                    <a:lstStyle/>
                    <a:p>
                      <a:endParaRPr lang="zh-CN" altLang="en-US" sz="200" b="0" dirty="0"/>
                    </a:p>
                  </a:txBody>
                  <a:tcPr marL="91439" marR="91439"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21511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030CD54-8CFB-BA45-A7BE-1BFC95654F23}" type="slidenum">
              <a:rPr kumimoji="0" lang="zh-CN" altLang="en-US" sz="1200">
                <a:solidFill>
                  <a:srgbClr val="898989"/>
                </a:solidFill>
                <a:latin typeface="Calibri" charset="0"/>
              </a:rPr>
              <a:pPr/>
              <a:t>5</a:t>
            </a:fld>
            <a:endParaRPr kumimoji="0" lang="zh-CN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512" name="矩形 8"/>
          <p:cNvSpPr>
            <a:spLocks noChangeArrowheads="1"/>
          </p:cNvSpPr>
          <p:nvPr/>
        </p:nvSpPr>
        <p:spPr bwMode="auto">
          <a:xfrm>
            <a:off x="109538" y="115888"/>
            <a:ext cx="5038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buClr>
                <a:srgbClr val="10253F"/>
              </a:buClr>
            </a:pPr>
            <a:r>
              <a:rPr lang="zh-CN" altLang="en-US" sz="2800" dirty="0" smtClean="0">
                <a:latin typeface="宋体" charset="0"/>
              </a:rPr>
              <a:t>筹码分布算法</a:t>
            </a:r>
            <a:endParaRPr lang="en-US" altLang="zh-CN" sz="2800" dirty="0">
              <a:latin typeface="宋体" charset="0"/>
            </a:endParaRPr>
          </a:p>
        </p:txBody>
      </p:sp>
      <p:sp>
        <p:nvSpPr>
          <p:cNvPr id="21513" name="矩形 3"/>
          <p:cNvSpPr>
            <a:spLocks noChangeArrowheads="1"/>
          </p:cNvSpPr>
          <p:nvPr/>
        </p:nvSpPr>
        <p:spPr bwMode="auto">
          <a:xfrm>
            <a:off x="323528" y="764704"/>
            <a:ext cx="8640959" cy="581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latin typeface="宋体" charset="0"/>
              </a:rPr>
              <a:t>    </a:t>
            </a:r>
            <a:r>
              <a:rPr lang="en-US" altLang="en-US" dirty="0" smtClean="0">
                <a:latin typeface="宋体" charset="0"/>
              </a:rPr>
              <a:t>以发行日的发行价为起点，以交易日的总成交额除以总成交额（VWAP）作为该交易日的成本。以换手率来估计流通盘的移动。成本根据个股的后复权价格计算。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altLang="en-US" dirty="0" smtClean="0">
                <a:latin typeface="宋体" charset="0"/>
              </a:rPr>
              <a:t>例如：</a:t>
            </a:r>
            <a:r>
              <a:rPr lang="zh-CN" altLang="en-US" dirty="0" smtClean="0">
                <a:latin typeface="宋体" charset="0"/>
              </a:rPr>
              <a:t>某只股票发行价为</a:t>
            </a:r>
            <a:r>
              <a:rPr lang="en-US" altLang="zh-CN" dirty="0" smtClean="0">
                <a:latin typeface="宋体" charset="0"/>
              </a:rPr>
              <a:t>P</a:t>
            </a:r>
            <a:r>
              <a:rPr lang="en-US" altLang="zh-CN" baseline="-25000" dirty="0" smtClean="0">
                <a:latin typeface="宋体" charset="0"/>
              </a:rPr>
              <a:t>0</a:t>
            </a:r>
            <a:r>
              <a:rPr lang="zh-CN" altLang="en-US" dirty="0" smtClean="0">
                <a:latin typeface="宋体" charset="0"/>
              </a:rPr>
              <a:t>，</a:t>
            </a:r>
            <a:endParaRPr lang="en-US" altLang="zh-CN" dirty="0" smtClean="0">
              <a:latin typeface="宋体" charset="0"/>
            </a:endParaRPr>
          </a:p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zh-CN" altLang="en-US" dirty="0" smtClean="0">
                <a:latin typeface="宋体" charset="0"/>
              </a:rPr>
              <a:t>第一个交易日的成本价为</a:t>
            </a:r>
            <a:r>
              <a:rPr lang="en-US" altLang="zh-CN" dirty="0" smtClean="0">
                <a:latin typeface="宋体" charset="0"/>
              </a:rPr>
              <a:t>P</a:t>
            </a:r>
            <a:r>
              <a:rPr lang="en-US" altLang="zh-CN" baseline="-25000" dirty="0" smtClean="0">
                <a:latin typeface="宋体" charset="0"/>
              </a:rPr>
              <a:t>1</a:t>
            </a:r>
            <a:r>
              <a:rPr lang="zh-CN" altLang="en-US" dirty="0" smtClean="0">
                <a:latin typeface="宋体" charset="0"/>
              </a:rPr>
              <a:t>，换手率为</a:t>
            </a:r>
            <a:r>
              <a:rPr lang="en-US" altLang="zh-CN" dirty="0" smtClean="0">
                <a:latin typeface="宋体" charset="0"/>
              </a:rPr>
              <a:t>TR</a:t>
            </a:r>
            <a:r>
              <a:rPr lang="en-US" altLang="zh-CN" baseline="-25000" dirty="0" smtClean="0">
                <a:latin typeface="宋体" charset="0"/>
              </a:rPr>
              <a:t>1</a:t>
            </a:r>
            <a:r>
              <a:rPr lang="zh-CN" altLang="en-US" dirty="0" smtClean="0">
                <a:latin typeface="宋体" charset="0"/>
              </a:rPr>
              <a:t>，一部分流通盘从</a:t>
            </a:r>
            <a:r>
              <a:rPr lang="en-US" altLang="zh-CN" dirty="0" smtClean="0">
                <a:latin typeface="宋体" charset="0"/>
              </a:rPr>
              <a:t>P</a:t>
            </a:r>
            <a:r>
              <a:rPr lang="en-US" altLang="zh-CN" baseline="-25000" dirty="0" smtClean="0">
                <a:latin typeface="宋体" charset="0"/>
              </a:rPr>
              <a:t>0</a:t>
            </a:r>
            <a:r>
              <a:rPr lang="zh-CN" altLang="en-US" dirty="0" smtClean="0">
                <a:latin typeface="宋体" charset="0"/>
              </a:rPr>
              <a:t>移动到了</a:t>
            </a:r>
            <a:r>
              <a:rPr lang="en-US" altLang="zh-CN" dirty="0" smtClean="0">
                <a:latin typeface="宋体" charset="0"/>
              </a:rPr>
              <a:t>P</a:t>
            </a:r>
            <a:r>
              <a:rPr lang="en-US" altLang="zh-CN" baseline="-25000" dirty="0" smtClean="0">
                <a:latin typeface="宋体" charset="0"/>
              </a:rPr>
              <a:t>1</a:t>
            </a:r>
            <a:r>
              <a:rPr lang="zh-CN" altLang="en-US" dirty="0" smtClean="0">
                <a:latin typeface="宋体" charset="0"/>
              </a:rPr>
              <a:t>，筹码分布为：</a:t>
            </a:r>
            <a:endParaRPr lang="en-US" altLang="zh-CN" dirty="0" smtClean="0">
              <a:latin typeface="宋体" charset="0"/>
            </a:endParaRPr>
          </a:p>
          <a:p>
            <a:pPr algn="ctr"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altLang="en-US" dirty="0" smtClean="0">
                <a:latin typeface="宋体" charset="0"/>
              </a:rPr>
              <a:t>P</a:t>
            </a:r>
            <a:r>
              <a:rPr lang="en-US" altLang="en-US" baseline="-25000" dirty="0" smtClean="0">
                <a:latin typeface="宋体" charset="0"/>
              </a:rPr>
              <a:t>0</a:t>
            </a:r>
            <a:r>
              <a:rPr lang="en-US" altLang="en-US" dirty="0" smtClean="0">
                <a:latin typeface="宋体" charset="0"/>
              </a:rPr>
              <a:t>:(1-TR</a:t>
            </a:r>
            <a:r>
              <a:rPr lang="en-US" altLang="en-US" baseline="-25000" dirty="0" smtClean="0">
                <a:latin typeface="宋体" charset="0"/>
              </a:rPr>
              <a:t>1</a:t>
            </a:r>
            <a:r>
              <a:rPr lang="en-US" altLang="en-US" dirty="0" smtClean="0">
                <a:latin typeface="宋体" charset="0"/>
              </a:rPr>
              <a:t>)*100%, P</a:t>
            </a:r>
            <a:r>
              <a:rPr lang="en-US" altLang="en-US" baseline="-25000" dirty="0" smtClean="0">
                <a:latin typeface="宋体" charset="0"/>
              </a:rPr>
              <a:t>1</a:t>
            </a:r>
            <a:r>
              <a:rPr lang="en-US" altLang="en-US" dirty="0" smtClean="0">
                <a:latin typeface="宋体" charset="0"/>
              </a:rPr>
              <a:t>:TR</a:t>
            </a:r>
            <a:r>
              <a:rPr lang="en-US" altLang="en-US" baseline="-25000" dirty="0" smtClean="0">
                <a:latin typeface="宋体" charset="0"/>
              </a:rPr>
              <a:t>1</a:t>
            </a:r>
            <a:r>
              <a:rPr lang="en-US" altLang="en-US" dirty="0" smtClean="0">
                <a:latin typeface="宋体" charset="0"/>
              </a:rPr>
              <a:t>*100%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en-US" altLang="en-US" dirty="0" smtClean="0">
                <a:latin typeface="宋体" charset="0"/>
              </a:rPr>
              <a:t>第二个交易日</a:t>
            </a:r>
            <a:r>
              <a:rPr lang="zh-CN" altLang="en-US" dirty="0" smtClean="0">
                <a:latin typeface="宋体" charset="0"/>
              </a:rPr>
              <a:t>的成本价为</a:t>
            </a:r>
            <a:r>
              <a:rPr lang="en-US" altLang="zh-CN" dirty="0" smtClean="0">
                <a:latin typeface="宋体" charset="0"/>
              </a:rPr>
              <a:t>P</a:t>
            </a:r>
            <a:r>
              <a:rPr lang="en-US" altLang="zh-CN" baseline="-25000" dirty="0" smtClean="0">
                <a:latin typeface="宋体" charset="0"/>
              </a:rPr>
              <a:t>2</a:t>
            </a:r>
            <a:r>
              <a:rPr lang="zh-CN" altLang="en-US" dirty="0" smtClean="0">
                <a:latin typeface="宋体" charset="0"/>
              </a:rPr>
              <a:t>，换手率为</a:t>
            </a:r>
            <a:r>
              <a:rPr lang="en-US" altLang="zh-CN" dirty="0" smtClean="0">
                <a:latin typeface="宋体" charset="0"/>
              </a:rPr>
              <a:t>TR</a:t>
            </a:r>
            <a:r>
              <a:rPr lang="en-US" altLang="zh-CN" baseline="-25000" dirty="0" smtClean="0">
                <a:latin typeface="宋体" charset="0"/>
              </a:rPr>
              <a:t>2</a:t>
            </a:r>
            <a:r>
              <a:rPr lang="zh-CN" altLang="en-US" dirty="0" smtClean="0">
                <a:latin typeface="宋体" charset="0"/>
              </a:rPr>
              <a:t>，一部分流通盘从</a:t>
            </a:r>
            <a:r>
              <a:rPr lang="en-US" altLang="zh-CN" dirty="0" smtClean="0">
                <a:latin typeface="宋体" charset="0"/>
              </a:rPr>
              <a:t>P</a:t>
            </a:r>
            <a:r>
              <a:rPr lang="en-US" altLang="zh-CN" baseline="-25000" dirty="0" smtClean="0">
                <a:latin typeface="宋体" charset="0"/>
              </a:rPr>
              <a:t>0</a:t>
            </a:r>
            <a:r>
              <a:rPr lang="zh-CN" altLang="en-US" dirty="0" smtClean="0">
                <a:latin typeface="宋体" charset="0"/>
              </a:rPr>
              <a:t>、</a:t>
            </a:r>
            <a:r>
              <a:rPr lang="en-US" altLang="zh-CN" dirty="0" smtClean="0">
                <a:latin typeface="宋体" charset="0"/>
              </a:rPr>
              <a:t>P</a:t>
            </a:r>
            <a:r>
              <a:rPr lang="en-US" altLang="zh-CN" baseline="-25000" dirty="0" smtClean="0">
                <a:latin typeface="宋体" charset="0"/>
              </a:rPr>
              <a:t>1</a:t>
            </a:r>
            <a:r>
              <a:rPr lang="zh-CN" altLang="en-US" dirty="0" smtClean="0">
                <a:latin typeface="宋体" charset="0"/>
              </a:rPr>
              <a:t>移动到</a:t>
            </a:r>
            <a:r>
              <a:rPr lang="en-US" altLang="zh-CN" dirty="0" smtClean="0">
                <a:latin typeface="宋体" charset="0"/>
              </a:rPr>
              <a:t>P</a:t>
            </a:r>
            <a:r>
              <a:rPr lang="en-US" altLang="zh-CN" baseline="-25000" dirty="0" smtClean="0">
                <a:latin typeface="宋体" charset="0"/>
              </a:rPr>
              <a:t>2</a:t>
            </a:r>
            <a:r>
              <a:rPr lang="zh-CN" altLang="en-US" dirty="0" smtClean="0">
                <a:latin typeface="宋体" charset="0"/>
              </a:rPr>
              <a:t>，筹码分布为：</a:t>
            </a:r>
            <a:endParaRPr lang="en-US" altLang="zh-CN" dirty="0" smtClean="0">
              <a:latin typeface="宋体" charset="0"/>
            </a:endParaRPr>
          </a:p>
          <a:p>
            <a:pPr algn="ctr"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altLang="en-US" dirty="0" smtClean="0">
                <a:latin typeface="宋体" charset="0"/>
              </a:rPr>
              <a:t>P</a:t>
            </a:r>
            <a:r>
              <a:rPr lang="en-US" altLang="en-US" baseline="-25000" dirty="0" smtClean="0">
                <a:latin typeface="宋体" charset="0"/>
              </a:rPr>
              <a:t>0</a:t>
            </a:r>
            <a:r>
              <a:rPr lang="en-US" altLang="en-US" dirty="0" smtClean="0">
                <a:latin typeface="宋体" charset="0"/>
              </a:rPr>
              <a:t>:(1-TR</a:t>
            </a:r>
            <a:r>
              <a:rPr lang="en-US" altLang="en-US" baseline="-25000" dirty="0" smtClean="0">
                <a:latin typeface="宋体" charset="0"/>
              </a:rPr>
              <a:t>1</a:t>
            </a:r>
            <a:r>
              <a:rPr lang="en-US" altLang="en-US" dirty="0" smtClean="0">
                <a:latin typeface="宋体" charset="0"/>
              </a:rPr>
              <a:t>)(1-TR</a:t>
            </a:r>
            <a:r>
              <a:rPr lang="en-US" altLang="en-US" baseline="-25000" dirty="0" smtClean="0">
                <a:latin typeface="宋体" charset="0"/>
              </a:rPr>
              <a:t>2</a:t>
            </a:r>
            <a:r>
              <a:rPr lang="en-US" altLang="en-US" dirty="0" smtClean="0">
                <a:latin typeface="宋体" charset="0"/>
              </a:rPr>
              <a:t>)*100%, P</a:t>
            </a:r>
            <a:r>
              <a:rPr lang="en-US" altLang="en-US" baseline="-25000" dirty="0" smtClean="0">
                <a:latin typeface="宋体" charset="0"/>
              </a:rPr>
              <a:t>1</a:t>
            </a:r>
            <a:r>
              <a:rPr lang="en-US" altLang="en-US" dirty="0" smtClean="0">
                <a:latin typeface="宋体" charset="0"/>
              </a:rPr>
              <a:t>:TR</a:t>
            </a:r>
            <a:r>
              <a:rPr lang="en-US" altLang="en-US" baseline="-25000" dirty="0" smtClean="0">
                <a:latin typeface="宋体" charset="0"/>
              </a:rPr>
              <a:t>1</a:t>
            </a:r>
            <a:r>
              <a:rPr lang="en-US" altLang="en-US" dirty="0" smtClean="0">
                <a:latin typeface="宋体" charset="0"/>
              </a:rPr>
              <a:t>(1-TR</a:t>
            </a:r>
            <a:r>
              <a:rPr lang="en-US" altLang="en-US" baseline="-25000" dirty="0" smtClean="0">
                <a:latin typeface="宋体" charset="0"/>
              </a:rPr>
              <a:t>2</a:t>
            </a:r>
            <a:r>
              <a:rPr lang="en-US" altLang="en-US" dirty="0" smtClean="0">
                <a:latin typeface="宋体" charset="0"/>
              </a:rPr>
              <a:t>)*100%, P</a:t>
            </a:r>
            <a:r>
              <a:rPr lang="en-US" altLang="en-US" baseline="-25000" dirty="0" smtClean="0">
                <a:latin typeface="宋体" charset="0"/>
              </a:rPr>
              <a:t>2</a:t>
            </a:r>
            <a:r>
              <a:rPr lang="en-US" altLang="en-US" dirty="0" smtClean="0">
                <a:latin typeface="宋体" charset="0"/>
              </a:rPr>
              <a:t>:TR</a:t>
            </a:r>
            <a:r>
              <a:rPr lang="en-US" altLang="en-US" baseline="-25000" dirty="0">
                <a:latin typeface="宋体" charset="0"/>
              </a:rPr>
              <a:t>2</a:t>
            </a:r>
            <a:r>
              <a:rPr lang="en-US" altLang="en-US" dirty="0" smtClean="0">
                <a:latin typeface="宋体" charset="0"/>
              </a:rPr>
              <a:t>*100%</a:t>
            </a:r>
          </a:p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en-US" altLang="en-US" dirty="0" smtClean="0">
                <a:latin typeface="宋体" charset="0"/>
              </a:rPr>
              <a:t>第三个交易日</a:t>
            </a:r>
            <a:r>
              <a:rPr lang="zh-CN" altLang="en-US" dirty="0" smtClean="0">
                <a:latin typeface="宋体" charset="0"/>
              </a:rPr>
              <a:t>的成本价为</a:t>
            </a:r>
            <a:r>
              <a:rPr lang="en-US" altLang="zh-CN" dirty="0" smtClean="0">
                <a:latin typeface="宋体" charset="0"/>
              </a:rPr>
              <a:t>P</a:t>
            </a:r>
            <a:r>
              <a:rPr lang="en-US" altLang="zh-CN" baseline="-25000" dirty="0" smtClean="0">
                <a:latin typeface="宋体" charset="0"/>
              </a:rPr>
              <a:t>1</a:t>
            </a:r>
            <a:r>
              <a:rPr lang="zh-CN" altLang="en-US" dirty="0" smtClean="0">
                <a:latin typeface="宋体" charset="0"/>
              </a:rPr>
              <a:t>，换手率为</a:t>
            </a:r>
            <a:r>
              <a:rPr lang="en-US" altLang="zh-CN" dirty="0" smtClean="0">
                <a:latin typeface="宋体" charset="0"/>
              </a:rPr>
              <a:t>TR</a:t>
            </a:r>
            <a:r>
              <a:rPr lang="en-US" altLang="zh-CN" baseline="-25000" dirty="0" smtClean="0">
                <a:latin typeface="宋体" charset="0"/>
              </a:rPr>
              <a:t>3</a:t>
            </a:r>
            <a:r>
              <a:rPr lang="zh-CN" altLang="en-US" dirty="0" smtClean="0">
                <a:latin typeface="宋体" charset="0"/>
              </a:rPr>
              <a:t>，一部分流通盘从</a:t>
            </a:r>
            <a:r>
              <a:rPr lang="en-US" altLang="zh-CN" dirty="0" smtClean="0">
                <a:latin typeface="宋体" charset="0"/>
              </a:rPr>
              <a:t>P</a:t>
            </a:r>
            <a:r>
              <a:rPr lang="en-US" altLang="zh-CN" baseline="-25000" dirty="0" smtClean="0">
                <a:latin typeface="宋体" charset="0"/>
              </a:rPr>
              <a:t>0</a:t>
            </a:r>
            <a:r>
              <a:rPr lang="zh-CN" altLang="en-US" dirty="0" smtClean="0">
                <a:latin typeface="宋体" charset="0"/>
              </a:rPr>
              <a:t>、</a:t>
            </a:r>
            <a:r>
              <a:rPr lang="en-US" altLang="zh-CN" dirty="0" smtClean="0">
                <a:latin typeface="宋体" charset="0"/>
              </a:rPr>
              <a:t>P</a:t>
            </a:r>
            <a:r>
              <a:rPr lang="en-US" altLang="zh-CN" baseline="-25000" dirty="0" smtClean="0">
                <a:latin typeface="宋体" charset="0"/>
              </a:rPr>
              <a:t>1</a:t>
            </a:r>
            <a:r>
              <a:rPr lang="zh-CN" altLang="en-US" dirty="0" smtClean="0">
                <a:latin typeface="宋体" charset="0"/>
              </a:rPr>
              <a:t>、</a:t>
            </a:r>
            <a:r>
              <a:rPr lang="en-US" altLang="zh-CN" dirty="0" smtClean="0">
                <a:latin typeface="宋体" charset="0"/>
              </a:rPr>
              <a:t>P</a:t>
            </a:r>
            <a:r>
              <a:rPr lang="en-US" altLang="zh-CN" baseline="-25000" dirty="0" smtClean="0">
                <a:latin typeface="宋体" charset="0"/>
              </a:rPr>
              <a:t>2</a:t>
            </a:r>
            <a:r>
              <a:rPr lang="zh-CN" altLang="en-US" dirty="0" smtClean="0">
                <a:latin typeface="宋体" charset="0"/>
              </a:rPr>
              <a:t>移动到</a:t>
            </a:r>
            <a:r>
              <a:rPr lang="en-US" altLang="zh-CN" dirty="0" smtClean="0">
                <a:latin typeface="宋体" charset="0"/>
              </a:rPr>
              <a:t>P</a:t>
            </a:r>
            <a:r>
              <a:rPr lang="en-US" altLang="zh-CN" baseline="-25000" dirty="0" smtClean="0">
                <a:latin typeface="宋体" charset="0"/>
              </a:rPr>
              <a:t>1</a:t>
            </a:r>
            <a:r>
              <a:rPr lang="zh-CN" altLang="en-US" dirty="0" smtClean="0">
                <a:latin typeface="宋体" charset="0"/>
              </a:rPr>
              <a:t>，筹码分布为：</a:t>
            </a:r>
            <a:endParaRPr lang="en-US" altLang="zh-CN" dirty="0" smtClean="0">
              <a:latin typeface="宋体" charset="0"/>
            </a:endParaRPr>
          </a:p>
          <a:p>
            <a:pPr algn="ctr" eaLnBrk="0" hangingPunct="0">
              <a:lnSpc>
                <a:spcPct val="150000"/>
              </a:lnSpc>
              <a:spcBef>
                <a:spcPct val="20000"/>
              </a:spcBef>
            </a:pPr>
            <a:r>
              <a:rPr lang="mr-IN" altLang="en-US" sz="1600" dirty="0" smtClean="0">
                <a:latin typeface="宋体" charset="0"/>
              </a:rPr>
              <a:t>P</a:t>
            </a:r>
            <a:r>
              <a:rPr lang="mr-IN" altLang="en-US" sz="1600" baseline="-25000" dirty="0" smtClean="0">
                <a:latin typeface="宋体" charset="0"/>
              </a:rPr>
              <a:t>0</a:t>
            </a:r>
            <a:r>
              <a:rPr lang="mr-IN" altLang="en-US" sz="1600" dirty="0" smtClean="0">
                <a:latin typeface="宋体" charset="0"/>
              </a:rPr>
              <a:t>:(1-TR</a:t>
            </a:r>
            <a:r>
              <a:rPr lang="mr-IN" altLang="en-US" sz="1600" baseline="-25000" dirty="0" smtClean="0">
                <a:latin typeface="宋体" charset="0"/>
              </a:rPr>
              <a:t>1</a:t>
            </a:r>
            <a:r>
              <a:rPr lang="mr-IN" altLang="en-US" sz="1600" dirty="0" smtClean="0">
                <a:latin typeface="宋体" charset="0"/>
              </a:rPr>
              <a:t>)(1-TR</a:t>
            </a:r>
            <a:r>
              <a:rPr lang="mr-IN" altLang="en-US" sz="1600" baseline="-25000" dirty="0" smtClean="0">
                <a:latin typeface="宋体" charset="0"/>
              </a:rPr>
              <a:t>2</a:t>
            </a:r>
            <a:r>
              <a:rPr lang="mr-IN" altLang="en-US" sz="1600" dirty="0" smtClean="0">
                <a:latin typeface="宋体" charset="0"/>
              </a:rPr>
              <a:t>)</a:t>
            </a:r>
            <a:r>
              <a:rPr lang="en-US" altLang="en-US" sz="1600" dirty="0" smtClean="0">
                <a:latin typeface="宋体" charset="0"/>
              </a:rPr>
              <a:t>(1-TR</a:t>
            </a:r>
            <a:r>
              <a:rPr lang="en-US" altLang="en-US" sz="1600" baseline="-25000" dirty="0" smtClean="0">
                <a:latin typeface="宋体" charset="0"/>
              </a:rPr>
              <a:t>3</a:t>
            </a:r>
            <a:r>
              <a:rPr lang="en-US" altLang="en-US" sz="1600" dirty="0" smtClean="0">
                <a:latin typeface="宋体" charset="0"/>
              </a:rPr>
              <a:t>)</a:t>
            </a:r>
            <a:r>
              <a:rPr lang="mr-IN" altLang="en-US" sz="1600" dirty="0" smtClean="0">
                <a:latin typeface="宋体" charset="0"/>
              </a:rPr>
              <a:t>*100%, P</a:t>
            </a:r>
            <a:r>
              <a:rPr lang="mr-IN" altLang="en-US" sz="1600" baseline="-25000" dirty="0" smtClean="0">
                <a:latin typeface="宋体" charset="0"/>
              </a:rPr>
              <a:t>1</a:t>
            </a:r>
            <a:r>
              <a:rPr lang="mr-IN" altLang="en-US" sz="1600" dirty="0" smtClean="0">
                <a:latin typeface="宋体" charset="0"/>
              </a:rPr>
              <a:t>:TR</a:t>
            </a:r>
            <a:r>
              <a:rPr lang="mr-IN" altLang="en-US" sz="1600" baseline="-25000" dirty="0" smtClean="0">
                <a:latin typeface="宋体" charset="0"/>
              </a:rPr>
              <a:t>1</a:t>
            </a:r>
            <a:r>
              <a:rPr lang="mr-IN" altLang="en-US" sz="1600" dirty="0" smtClean="0">
                <a:latin typeface="宋体" charset="0"/>
              </a:rPr>
              <a:t>(1-TR</a:t>
            </a:r>
            <a:r>
              <a:rPr lang="mr-IN" altLang="en-US" sz="1600" baseline="-25000" dirty="0" smtClean="0">
                <a:latin typeface="宋体" charset="0"/>
              </a:rPr>
              <a:t>2</a:t>
            </a:r>
            <a:r>
              <a:rPr lang="mr-IN" altLang="en-US" sz="1600" dirty="0" smtClean="0">
                <a:latin typeface="宋体" charset="0"/>
              </a:rPr>
              <a:t>)</a:t>
            </a:r>
            <a:r>
              <a:rPr lang="en-US" altLang="en-US" sz="1600" dirty="0" smtClean="0">
                <a:latin typeface="宋体" charset="0"/>
              </a:rPr>
              <a:t>(1-TR</a:t>
            </a:r>
            <a:r>
              <a:rPr lang="en-US" altLang="en-US" sz="1600" baseline="-25000" dirty="0" smtClean="0">
                <a:latin typeface="宋体" charset="0"/>
              </a:rPr>
              <a:t>3</a:t>
            </a:r>
            <a:r>
              <a:rPr lang="en-US" altLang="en-US" sz="1600" dirty="0" smtClean="0">
                <a:latin typeface="宋体" charset="0"/>
              </a:rPr>
              <a:t>)</a:t>
            </a:r>
            <a:r>
              <a:rPr lang="mr-IN" altLang="en-US" sz="1600" dirty="0" smtClean="0">
                <a:latin typeface="宋体" charset="0"/>
              </a:rPr>
              <a:t>*100%</a:t>
            </a:r>
            <a:r>
              <a:rPr lang="en-US" altLang="en-US" sz="1600" dirty="0" smtClean="0">
                <a:latin typeface="宋体" charset="0"/>
              </a:rPr>
              <a:t>+TR</a:t>
            </a:r>
            <a:r>
              <a:rPr lang="en-US" altLang="en-US" sz="1600" baseline="-25000" dirty="0" smtClean="0">
                <a:latin typeface="宋体" charset="0"/>
              </a:rPr>
              <a:t>3</a:t>
            </a:r>
            <a:r>
              <a:rPr lang="en-US" altLang="en-US" sz="1600" dirty="0" smtClean="0">
                <a:latin typeface="宋体" charset="0"/>
              </a:rPr>
              <a:t>*100%</a:t>
            </a:r>
            <a:r>
              <a:rPr lang="mr-IN" altLang="en-US" sz="1600" dirty="0" smtClean="0">
                <a:latin typeface="宋体" charset="0"/>
              </a:rPr>
              <a:t>, P</a:t>
            </a:r>
            <a:r>
              <a:rPr lang="mr-IN" altLang="en-US" sz="1600" baseline="-25000" dirty="0" smtClean="0">
                <a:latin typeface="宋体" charset="0"/>
              </a:rPr>
              <a:t>2</a:t>
            </a:r>
            <a:r>
              <a:rPr lang="mr-IN" altLang="en-US" sz="1600" dirty="0" smtClean="0">
                <a:latin typeface="宋体" charset="0"/>
              </a:rPr>
              <a:t>:TR</a:t>
            </a:r>
            <a:r>
              <a:rPr lang="en-US" altLang="en-US" sz="1600" baseline="-25000" dirty="0" smtClean="0">
                <a:latin typeface="宋体" charset="0"/>
              </a:rPr>
              <a:t>2</a:t>
            </a:r>
            <a:r>
              <a:rPr lang="en-US" altLang="en-US" sz="1600" dirty="0" smtClean="0">
                <a:latin typeface="宋体" charset="0"/>
              </a:rPr>
              <a:t>(1-TR</a:t>
            </a:r>
            <a:r>
              <a:rPr lang="en-US" altLang="en-US" sz="1600" baseline="-25000" dirty="0" smtClean="0">
                <a:latin typeface="宋体" charset="0"/>
              </a:rPr>
              <a:t>3</a:t>
            </a:r>
            <a:r>
              <a:rPr lang="en-US" altLang="en-US" sz="1600" dirty="0" smtClean="0">
                <a:latin typeface="宋体" charset="0"/>
              </a:rPr>
              <a:t>)</a:t>
            </a:r>
            <a:r>
              <a:rPr lang="mr-IN" altLang="en-US" sz="1600" dirty="0" smtClean="0">
                <a:latin typeface="宋体" charset="0"/>
              </a:rPr>
              <a:t>*100%</a:t>
            </a:r>
            <a:endParaRPr lang="en-US" altLang="en-US" sz="1600" dirty="0" smtClean="0">
              <a:latin typeface="宋体" charset="0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altLang="en-US" sz="1600" dirty="0" smtClean="0">
                <a:latin typeface="宋体" charset="0"/>
              </a:rPr>
              <a:t>以此类推，得出股票在每个交易日的筹码分布。</a:t>
            </a:r>
            <a:endParaRPr lang="mr-IN" altLang="en-US" sz="1600" dirty="0" smtClean="0">
              <a:latin typeface="宋体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313" y="642938"/>
          <a:ext cx="8715375" cy="14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375"/>
              </a:tblGrid>
              <a:tr h="142875">
                <a:tc>
                  <a:txBody>
                    <a:bodyPr/>
                    <a:lstStyle/>
                    <a:p>
                      <a:endParaRPr lang="zh-CN" altLang="en-US" sz="200" b="0" dirty="0"/>
                    </a:p>
                  </a:txBody>
                  <a:tcPr marL="91439" marR="91439"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21511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030CD54-8CFB-BA45-A7BE-1BFC95654F23}" type="slidenum">
              <a:rPr kumimoji="0" lang="zh-CN" altLang="en-US" sz="1200">
                <a:solidFill>
                  <a:srgbClr val="898989"/>
                </a:solidFill>
                <a:latin typeface="Calibri" charset="0"/>
              </a:rPr>
              <a:pPr/>
              <a:t>6</a:t>
            </a:fld>
            <a:endParaRPr kumimoji="0" lang="zh-CN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512" name="矩形 8"/>
          <p:cNvSpPr>
            <a:spLocks noChangeArrowheads="1"/>
          </p:cNvSpPr>
          <p:nvPr/>
        </p:nvSpPr>
        <p:spPr bwMode="auto">
          <a:xfrm>
            <a:off x="109538" y="115888"/>
            <a:ext cx="5038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buClr>
                <a:srgbClr val="10253F"/>
              </a:buClr>
            </a:pPr>
            <a:r>
              <a:rPr lang="zh-CN" altLang="en-US" sz="2800" dirty="0" smtClean="0">
                <a:latin typeface="宋体" charset="0"/>
              </a:rPr>
              <a:t>筹码分布算法</a:t>
            </a:r>
            <a:endParaRPr lang="en-US" altLang="zh-CN" sz="2800" dirty="0">
              <a:latin typeface="宋体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733511"/>
              </p:ext>
            </p:extLst>
          </p:nvPr>
        </p:nvGraphicFramePr>
        <p:xfrm>
          <a:off x="469876" y="2060848"/>
          <a:ext cx="7918548" cy="228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780"/>
                <a:gridCol w="868680"/>
                <a:gridCol w="1304748"/>
                <a:gridCol w="1871184"/>
                <a:gridCol w="3221156"/>
              </a:tblGrid>
              <a:tr h="83469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成本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发行日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第一个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交易日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第二个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交易日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第三个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交易日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83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1600" baseline="-25000" dirty="0" smtClean="0"/>
                        <a:t>2</a:t>
                      </a:r>
                      <a:endParaRPr lang="zh-CN" alt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TR</a:t>
                      </a:r>
                      <a:r>
                        <a:rPr lang="en-US" altLang="zh-CN" sz="1600" baseline="-25000" dirty="0" smtClean="0"/>
                        <a:t>2</a:t>
                      </a:r>
                      <a:r>
                        <a:rPr lang="en-US" altLang="zh-CN" sz="1600" dirty="0" smtClean="0"/>
                        <a:t>*100%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TR</a:t>
                      </a:r>
                      <a:r>
                        <a:rPr lang="en-US" altLang="zh-CN" sz="1600" baseline="-25000" dirty="0" smtClean="0"/>
                        <a:t>2</a:t>
                      </a:r>
                      <a:r>
                        <a:rPr lang="en-US" altLang="zh-CN" sz="1600" dirty="0" smtClean="0"/>
                        <a:t>(1-TR</a:t>
                      </a:r>
                      <a:r>
                        <a:rPr lang="en-US" altLang="zh-CN" sz="1600" baseline="-25000" dirty="0" smtClean="0"/>
                        <a:t>3</a:t>
                      </a:r>
                      <a:r>
                        <a:rPr lang="en-US" altLang="zh-CN" sz="1600" dirty="0" smtClean="0"/>
                        <a:t>)*100%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483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1600" baseline="-25000" dirty="0" smtClean="0"/>
                        <a:t>1</a:t>
                      </a:r>
                      <a:endParaRPr lang="zh-CN" alt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TR</a:t>
                      </a:r>
                      <a:r>
                        <a:rPr lang="en-US" altLang="zh-CN" sz="1600" baseline="-25000" dirty="0" smtClean="0"/>
                        <a:t>1</a:t>
                      </a:r>
                      <a:r>
                        <a:rPr lang="en-US" altLang="zh-CN" sz="1600" dirty="0" smtClean="0"/>
                        <a:t>*100%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TR</a:t>
                      </a:r>
                      <a:r>
                        <a:rPr lang="en-US" altLang="zh-CN" sz="1600" baseline="-25000" dirty="0" smtClean="0"/>
                        <a:t>1</a:t>
                      </a:r>
                      <a:r>
                        <a:rPr lang="en-US" altLang="zh-CN" sz="1600" dirty="0" smtClean="0"/>
                        <a:t>(1-TR</a:t>
                      </a:r>
                      <a:r>
                        <a:rPr lang="en-US" altLang="zh-CN" sz="1600" baseline="-25000" dirty="0" smtClean="0"/>
                        <a:t>2</a:t>
                      </a:r>
                      <a:r>
                        <a:rPr lang="en-US" altLang="zh-CN" sz="1600" dirty="0" smtClean="0"/>
                        <a:t>)*100%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TR</a:t>
                      </a:r>
                      <a:r>
                        <a:rPr lang="en-US" altLang="zh-CN" sz="1600" baseline="-25000" dirty="0" smtClean="0"/>
                        <a:t>1</a:t>
                      </a:r>
                      <a:r>
                        <a:rPr lang="en-US" altLang="zh-CN" sz="1600" dirty="0" smtClean="0"/>
                        <a:t>(1-TR</a:t>
                      </a:r>
                      <a:r>
                        <a:rPr lang="en-US" altLang="zh-CN" sz="1600" baseline="-25000" dirty="0" smtClean="0"/>
                        <a:t>2</a:t>
                      </a:r>
                      <a:r>
                        <a:rPr lang="en-US" altLang="zh-CN" sz="1600" dirty="0" smtClean="0"/>
                        <a:t>)(1-TR</a:t>
                      </a:r>
                      <a:r>
                        <a:rPr lang="en-US" altLang="zh-CN" sz="1600" baseline="-25000" dirty="0" smtClean="0"/>
                        <a:t>3</a:t>
                      </a:r>
                      <a:r>
                        <a:rPr lang="en-US" altLang="zh-CN" sz="1600" dirty="0" smtClean="0"/>
                        <a:t>)*100%+TR</a:t>
                      </a:r>
                      <a:r>
                        <a:rPr lang="en-US" altLang="zh-CN" sz="1600" baseline="-25000" dirty="0" smtClean="0"/>
                        <a:t>3</a:t>
                      </a:r>
                      <a:r>
                        <a:rPr lang="en-US" altLang="zh-CN" sz="1600" dirty="0" smtClean="0"/>
                        <a:t>*100%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4835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1600" baseline="-25000" dirty="0" smtClean="0"/>
                        <a:t>0</a:t>
                      </a:r>
                      <a:endParaRPr lang="zh-CN" alt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100%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(1-TR</a:t>
                      </a:r>
                      <a:r>
                        <a:rPr lang="en-US" altLang="zh-CN" sz="1600" baseline="-25000" dirty="0" smtClean="0"/>
                        <a:t>1</a:t>
                      </a:r>
                      <a:r>
                        <a:rPr lang="en-US" altLang="zh-CN" sz="1600" dirty="0" smtClean="0"/>
                        <a:t>)*100%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(1-TR</a:t>
                      </a:r>
                      <a:r>
                        <a:rPr lang="en-US" altLang="zh-CN" sz="1600" baseline="-25000" dirty="0" smtClean="0"/>
                        <a:t>1</a:t>
                      </a:r>
                      <a:r>
                        <a:rPr lang="en-US" altLang="zh-CN" sz="1600" dirty="0" smtClean="0"/>
                        <a:t>)(1-TR</a:t>
                      </a:r>
                      <a:r>
                        <a:rPr lang="en-US" altLang="zh-CN" sz="1600" baseline="-25000" dirty="0" smtClean="0"/>
                        <a:t>2</a:t>
                      </a:r>
                      <a:r>
                        <a:rPr lang="en-US" altLang="zh-CN" sz="1600" dirty="0" smtClean="0"/>
                        <a:t>)*100%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(1-TR1)(1-TR2)(1-TR3)*100%</a:t>
                      </a:r>
                      <a:endParaRPr lang="zh-CN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939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313" y="642938"/>
          <a:ext cx="8715375" cy="14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375"/>
              </a:tblGrid>
              <a:tr h="142875">
                <a:tc>
                  <a:txBody>
                    <a:bodyPr/>
                    <a:lstStyle/>
                    <a:p>
                      <a:endParaRPr lang="zh-CN" altLang="en-US" sz="200" b="0" dirty="0"/>
                    </a:p>
                  </a:txBody>
                  <a:tcPr marL="91439" marR="91439"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21511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030CD54-8CFB-BA45-A7BE-1BFC95654F23}" type="slidenum">
              <a:rPr kumimoji="0" lang="zh-CN" altLang="en-US" sz="1200">
                <a:solidFill>
                  <a:srgbClr val="898989"/>
                </a:solidFill>
                <a:latin typeface="Calibri" charset="0"/>
              </a:rPr>
              <a:pPr/>
              <a:t>7</a:t>
            </a:fld>
            <a:endParaRPr kumimoji="0" lang="zh-CN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512" name="矩形 8"/>
          <p:cNvSpPr>
            <a:spLocks noChangeArrowheads="1"/>
          </p:cNvSpPr>
          <p:nvPr/>
        </p:nvSpPr>
        <p:spPr bwMode="auto">
          <a:xfrm>
            <a:off x="109538" y="115888"/>
            <a:ext cx="66227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buClr>
                <a:srgbClr val="10253F"/>
              </a:buClr>
            </a:pPr>
            <a:r>
              <a:rPr lang="zh-CN" altLang="en-US" sz="2800" dirty="0" smtClean="0">
                <a:latin typeface="宋体" charset="0"/>
              </a:rPr>
              <a:t>筹码分布因子：当前价格的相对位置</a:t>
            </a:r>
            <a:endParaRPr lang="en-US" altLang="zh-CN" sz="2800" dirty="0">
              <a:latin typeface="宋体" charset="0"/>
            </a:endParaRPr>
          </a:p>
        </p:txBody>
      </p:sp>
      <p:sp>
        <p:nvSpPr>
          <p:cNvPr id="21513" name="矩形 3"/>
          <p:cNvSpPr>
            <a:spLocks noChangeArrowheads="1"/>
          </p:cNvSpPr>
          <p:nvPr/>
        </p:nvSpPr>
        <p:spPr bwMode="auto">
          <a:xfrm>
            <a:off x="323528" y="1360076"/>
            <a:ext cx="8640959" cy="48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 smtClean="0">
                <a:latin typeface="宋体" charset="0"/>
              </a:rPr>
              <a:t>当前价格的相对位置</a:t>
            </a:r>
            <a:r>
              <a:rPr lang="en-US" altLang="zh-CN" dirty="0" smtClean="0">
                <a:latin typeface="宋体" charset="0"/>
              </a:rPr>
              <a:t> = </a:t>
            </a:r>
            <a:r>
              <a:rPr lang="zh-CN" altLang="en-US" dirty="0" smtClean="0">
                <a:latin typeface="宋体" charset="0"/>
              </a:rPr>
              <a:t>（当前价格</a:t>
            </a:r>
            <a:r>
              <a:rPr lang="en-US" altLang="zh-CN" dirty="0" smtClean="0">
                <a:latin typeface="宋体" charset="0"/>
              </a:rPr>
              <a:t> </a:t>
            </a:r>
            <a:r>
              <a:rPr lang="mr-IN" altLang="zh-CN" dirty="0" smtClean="0">
                <a:latin typeface="宋体" charset="0"/>
              </a:rPr>
              <a:t>–</a:t>
            </a:r>
            <a:r>
              <a:rPr lang="en-US" altLang="zh-CN" dirty="0" smtClean="0">
                <a:latin typeface="宋体" charset="0"/>
              </a:rPr>
              <a:t> </a:t>
            </a:r>
            <a:r>
              <a:rPr lang="zh-CN" altLang="en-US" dirty="0" smtClean="0">
                <a:latin typeface="宋体" charset="0"/>
              </a:rPr>
              <a:t>平均成本）</a:t>
            </a:r>
            <a:r>
              <a:rPr lang="en-US" altLang="zh-CN" dirty="0" smtClean="0">
                <a:latin typeface="宋体" charset="0"/>
              </a:rPr>
              <a:t>/ </a:t>
            </a:r>
            <a:r>
              <a:rPr lang="zh-CN" altLang="en-US" dirty="0" smtClean="0">
                <a:latin typeface="宋体" charset="0"/>
              </a:rPr>
              <a:t>平均成本</a:t>
            </a:r>
            <a:endParaRPr lang="mr-IN" altLang="en-US" sz="1600" dirty="0" smtClean="0">
              <a:latin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403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6D457E8-9FE6-B64D-BF15-2E0909F5A11E}" type="slidenum">
              <a:rPr kumimoji="0" lang="zh-CN" altLang="en-US" sz="1200">
                <a:solidFill>
                  <a:srgbClr val="898989"/>
                </a:solidFill>
                <a:latin typeface="Calibri" charset="0"/>
              </a:rPr>
              <a:pPr/>
              <a:t>8</a:t>
            </a:fld>
            <a:endParaRPr kumimoji="0" lang="zh-CN" altLang="en-US" sz="1200">
              <a:solidFill>
                <a:srgbClr val="898989"/>
              </a:solidFill>
              <a:latin typeface="Calibri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84213" y="3644900"/>
            <a:ext cx="7920037" cy="0"/>
          </a:xfrm>
          <a:prstGeom prst="line">
            <a:avLst/>
          </a:prstGeom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771" name="矩形 12"/>
          <p:cNvSpPr>
            <a:spLocks noChangeArrowheads="1"/>
          </p:cNvSpPr>
          <p:nvPr/>
        </p:nvSpPr>
        <p:spPr bwMode="auto">
          <a:xfrm>
            <a:off x="539750" y="2214563"/>
            <a:ext cx="7993063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10253F"/>
              </a:buClr>
              <a:defRPr/>
            </a:pPr>
            <a:r>
              <a:rPr lang="zh-CN" altLang="en-US" sz="4000" b="1" dirty="0" smtClean="0">
                <a:solidFill>
                  <a:srgbClr val="10253F"/>
                </a:solidFill>
                <a:latin typeface="宋体" charset="0"/>
              </a:rPr>
              <a:t>筹码分布因子</a:t>
            </a:r>
            <a:r>
              <a:rPr lang="en-US" altLang="zh-CN" sz="4000" b="1" dirty="0" smtClean="0">
                <a:solidFill>
                  <a:srgbClr val="10253F"/>
                </a:solidFill>
                <a:latin typeface="宋体" charset="0"/>
              </a:rPr>
              <a:t>(CYQ)</a:t>
            </a:r>
            <a:r>
              <a:rPr lang="zh-CN" altLang="en-US" sz="4000" b="1" dirty="0" smtClean="0">
                <a:solidFill>
                  <a:srgbClr val="10253F"/>
                </a:solidFill>
                <a:latin typeface="宋体" charset="0"/>
              </a:rPr>
              <a:t>检验</a:t>
            </a:r>
            <a:endParaRPr lang="en-US" altLang="zh-CN" sz="4000" b="1" dirty="0">
              <a:solidFill>
                <a:srgbClr val="10253F"/>
              </a:solidFill>
              <a:latin typeface="宋体" charset="0"/>
            </a:endParaRPr>
          </a:p>
          <a:p>
            <a:pPr algn="just"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altLang="zh-CN" sz="2000" dirty="0" smtClean="0">
                <a:latin typeface="楷体" charset="0"/>
                <a:ea typeface="楷体" charset="0"/>
                <a:cs typeface="楷体" charset="0"/>
              </a:rPr>
              <a:t>2007.01 </a:t>
            </a:r>
            <a:r>
              <a:rPr lang="mr-IN" altLang="zh-CN" sz="2000" dirty="0">
                <a:latin typeface="楷体" charset="0"/>
                <a:ea typeface="楷体" charset="0"/>
                <a:cs typeface="楷体" charset="0"/>
              </a:rPr>
              <a:t>–</a:t>
            </a:r>
            <a:r>
              <a:rPr lang="en-US" altLang="zh-CN" sz="2000" dirty="0">
                <a:latin typeface="楷体" charset="0"/>
                <a:ea typeface="楷体" charset="0"/>
                <a:cs typeface="楷体" charset="0"/>
              </a:rPr>
              <a:t> </a:t>
            </a:r>
            <a:r>
              <a:rPr lang="en-US" altLang="zh-CN" sz="2000" dirty="0" smtClean="0">
                <a:latin typeface="楷体" charset="0"/>
                <a:ea typeface="楷体" charset="0"/>
                <a:cs typeface="楷体" charset="0"/>
              </a:rPr>
              <a:t>2017.12</a:t>
            </a:r>
            <a:endParaRPr lang="en-US" altLang="zh-CN" sz="2000" dirty="0">
              <a:latin typeface="楷体" charset="0"/>
              <a:ea typeface="楷体" charset="0"/>
              <a:cs typeface="楷体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313" y="642938"/>
          <a:ext cx="8715375" cy="14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375"/>
              </a:tblGrid>
              <a:tr h="142875">
                <a:tc>
                  <a:txBody>
                    <a:bodyPr/>
                    <a:lstStyle/>
                    <a:p>
                      <a:endParaRPr lang="zh-CN" altLang="en-US" sz="200" b="0" dirty="0"/>
                    </a:p>
                  </a:txBody>
                  <a:tcPr marL="91439" marR="91439"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23559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834BC40-5274-5646-B230-15574943F97D}" type="slidenum">
              <a:rPr kumimoji="0" lang="zh-CN" altLang="en-US" sz="1200">
                <a:solidFill>
                  <a:srgbClr val="898989"/>
                </a:solidFill>
                <a:latin typeface="Calibri" charset="0"/>
              </a:rPr>
              <a:pPr/>
              <a:t>9</a:t>
            </a:fld>
            <a:endParaRPr kumimoji="0" lang="zh-CN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3560" name="矩形 8"/>
          <p:cNvSpPr>
            <a:spLocks noChangeArrowheads="1"/>
          </p:cNvSpPr>
          <p:nvPr/>
        </p:nvSpPr>
        <p:spPr bwMode="auto">
          <a:xfrm>
            <a:off x="109538" y="115888"/>
            <a:ext cx="5038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buClr>
                <a:srgbClr val="10253F"/>
              </a:buClr>
            </a:pPr>
            <a:r>
              <a:rPr lang="zh-CN" altLang="en-US" sz="2800" dirty="0">
                <a:latin typeface="宋体" charset="0"/>
              </a:rPr>
              <a:t>一</a:t>
            </a:r>
            <a:r>
              <a:rPr lang="zh-CN" altLang="en-US" sz="2800" dirty="0" smtClean="0">
                <a:latin typeface="宋体" charset="0"/>
              </a:rPr>
              <a:t>、筹码分布因子</a:t>
            </a:r>
            <a:r>
              <a:rPr lang="zh-CN" altLang="en-US" sz="2800" dirty="0">
                <a:latin typeface="宋体" charset="0"/>
              </a:rPr>
              <a:t>收益分析</a:t>
            </a:r>
            <a:endParaRPr lang="en-US" altLang="zh-CN" sz="2800" dirty="0">
              <a:latin typeface="宋体" charset="0"/>
            </a:endParaRPr>
          </a:p>
        </p:txBody>
      </p:sp>
      <p:sp>
        <p:nvSpPr>
          <p:cNvPr id="23561" name="文本框 2"/>
          <p:cNvSpPr txBox="1">
            <a:spLocks noChangeArrowheads="1"/>
          </p:cNvSpPr>
          <p:nvPr/>
        </p:nvSpPr>
        <p:spPr bwMode="auto">
          <a:xfrm>
            <a:off x="395288" y="1052513"/>
            <a:ext cx="2305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800"/>
              <a:t>1.</a:t>
            </a:r>
            <a:r>
              <a:rPr lang="zh-CN" altLang="en-US" sz="1800"/>
              <a:t>分组平均绝对收益</a:t>
            </a:r>
          </a:p>
        </p:txBody>
      </p:sp>
      <p:pic>
        <p:nvPicPr>
          <p:cNvPr id="2" name="图片 1" descr="Mean_Period_Wise_Return_By_Factor_Quanti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9144000" cy="31771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anchor="ctr"/>
      <a:lstStyle>
        <a:defPPr algn="ctr">
          <a:defRPr b="1" smtClean="0">
            <a:solidFill>
              <a:schemeClr val="bg1"/>
            </a:solidFill>
            <a:latin typeface="华文细黑" pitchFamily="2" charset="-122"/>
            <a:ea typeface="华文细黑" pitchFamily="2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18317</TotalTime>
  <Words>864</Words>
  <Application>Microsoft Macintosh PowerPoint</Application>
  <PresentationFormat>全屏显示(4:3)</PresentationFormat>
  <Paragraphs>131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上海财经大学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Teddy</dc:creator>
  <cp:lastModifiedBy>君 余</cp:lastModifiedBy>
  <cp:revision>1372</cp:revision>
  <dcterms:created xsi:type="dcterms:W3CDTF">2012-12-05T06:22:14Z</dcterms:created>
  <dcterms:modified xsi:type="dcterms:W3CDTF">2018-03-20T09:35:02Z</dcterms:modified>
</cp:coreProperties>
</file>