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7" r:id="rId3"/>
    <p:sldId id="407" r:id="rId4"/>
    <p:sldId id="437" r:id="rId5"/>
    <p:sldId id="412" r:id="rId6"/>
    <p:sldId id="438" r:id="rId7"/>
    <p:sldId id="439" r:id="rId8"/>
    <p:sldId id="35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6" r:id="rId22"/>
    <p:sldId id="41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FFFF99"/>
    <a:srgbClr val="FFCC66"/>
    <a:srgbClr val="A2D7DD"/>
    <a:srgbClr val="7F7F7F"/>
    <a:srgbClr val="FF99FF"/>
    <a:srgbClr val="84B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4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210F2C-2309-5644-BF5A-66279F1C98A1}" type="datetimeFigureOut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FDA4D6-1859-BD4A-BD11-AD04649C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0905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4C83A3-B87A-2548-B2A8-11DE5DC945C5}" type="datetimeFigureOut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966AE5-98ED-A84E-A926-D6AD9150D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89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CE64453-E55C-2043-9FA1-5DFB21EA0D70}" type="slidenum">
              <a:rPr kumimoji="0" lang="zh-CN" altLang="en-US" sz="1200"/>
              <a:pPr/>
              <a:t>1</a:t>
            </a:fld>
            <a:endParaRPr kumimoji="0" lang="zh-CN" altLang="en-US" sz="1200"/>
          </a:p>
        </p:txBody>
      </p:sp>
      <p:sp>
        <p:nvSpPr>
          <p:cNvPr id="16388" name="页眉占位符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5B882-5F9F-934A-AFA2-288B349B7064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B9E3-AB63-724E-8E73-3E8997C1B7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2234A-BCD6-3E4B-9F5E-55E92141C75B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14A3-9A8B-6C41-B2D9-A19573089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5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BBCE5-D165-1740-8649-2A5D50E07E4A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7E76-DC1C-0544-8F4E-64865B5DA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C9927-77D0-6A42-ADCA-83B3A8485571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1021-CC85-D44C-9864-381AE0FA9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A42B2-DF21-5B40-88EF-5CD842E12955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00E9-E96B-DF49-8744-8A5124C119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5856-0CC2-B449-A242-6C08299141F4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A27A7-2B43-1448-82A0-EC7C3F7A65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E1D3-D7E9-6240-97CE-7674A4A26D6F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6E58-1C2A-5945-A4D1-C6AC6D0D6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0BDE-A188-6A4B-BE74-CB78A8A4392A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D586D-E722-8544-915C-5BD60DD7C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3758-72D4-D744-8649-24AA2E0F8042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62E1-DAD9-6A4F-BA98-D769C0067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3229-44AF-454E-ADB6-55B259F75963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6ECD0-F1A0-D947-8C15-B87DDE85A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0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0522-33E5-7A4D-AF52-23DB5C3D8FB4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8CF5-E6C6-DE4F-AAA4-438DF3750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ED7F9D3-11F5-3842-A4D4-4C5EF8FFCA6E}" type="datetime1">
              <a:rPr lang="zh-CN" altLang="en-US"/>
              <a:pPr>
                <a:defRPr/>
              </a:pPr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CE4097E-4526-124B-A26E-7ACEC7C7C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0" y="1857375"/>
            <a:ext cx="9144000" cy="2087563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Aft>
                <a:spcPts val="600"/>
              </a:spcAft>
              <a:defRPr/>
            </a:pPr>
            <a:r>
              <a:rPr lang="en-US" altLang="en-US" sz="4000" dirty="0" smtClean="0">
                <a:solidFill>
                  <a:schemeClr val="bg1"/>
                </a:solidFill>
                <a:latin typeface="宋体" charset="0"/>
              </a:rPr>
              <a:t>筹码分布因子</a:t>
            </a:r>
            <a:endParaRPr lang="zh-CN" altLang="en-US" sz="4000" dirty="0" smtClean="0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15362" name="副标题 6"/>
          <p:cNvSpPr>
            <a:spLocks noGrp="1"/>
          </p:cNvSpPr>
          <p:nvPr>
            <p:ph type="subTitle" idx="1"/>
          </p:nvPr>
        </p:nvSpPr>
        <p:spPr>
          <a:xfrm>
            <a:off x="1357313" y="4429125"/>
            <a:ext cx="6400800" cy="17526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0D0D0D"/>
                </a:solidFill>
                <a:latin typeface="宋体" charset="0"/>
                <a:ea typeface="宋体" charset="0"/>
              </a:rPr>
              <a:t>上海海狮资产管理有限公司</a:t>
            </a:r>
            <a:endParaRPr kumimoji="0" lang="en-US" altLang="zh-CN" sz="2000">
              <a:solidFill>
                <a:srgbClr val="0D0D0D"/>
              </a:solidFill>
              <a:latin typeface="宋体" charset="0"/>
              <a:ea typeface="宋体" charset="0"/>
            </a:endParaRPr>
          </a:p>
          <a:p>
            <a:r>
              <a:rPr kumimoji="0" lang="en-US" altLang="zh-CN" sz="2000">
                <a:solidFill>
                  <a:srgbClr val="0D0D0D"/>
                </a:solidFill>
                <a:latin typeface="Times New Roman" charset="0"/>
                <a:ea typeface="宋体" charset="0"/>
                <a:cs typeface="Times New Roman" charset="0"/>
              </a:rPr>
              <a:t>HESS CAPITAL,LLC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38108B-8C30-DD4B-A267-983FFE5FE23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458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8B1CAF3-595B-3345-BF8B-3CC51DD61A0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10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458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</a:t>
            </a:r>
            <a:r>
              <a:rPr lang="zh-CN" altLang="en-US" sz="1800"/>
              <a:t>分组平均超额收益</a:t>
            </a:r>
          </a:p>
        </p:txBody>
      </p:sp>
      <p:pic>
        <p:nvPicPr>
          <p:cNvPr id="2" name="图片 1" descr="Mean_Period_Wise_Demeaned_Return_By_Factor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560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C0DBBFD-C265-824D-819B-3B1C24DA3BF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5609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3.</a:t>
            </a:r>
            <a:r>
              <a:rPr lang="zh-CN" altLang="en-US" sz="1800"/>
              <a:t>因子分组累计绝对收益净值曲线</a:t>
            </a:r>
          </a:p>
        </p:txBody>
      </p:sp>
      <p:pic>
        <p:nvPicPr>
          <p:cNvPr id="2" name="图片 1" descr="Cumulative_Return_by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80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663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0D3316-3653-834F-AB39-52C3674B09B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3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6633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60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4.</a:t>
            </a:r>
            <a:r>
              <a:rPr lang="zh-CN" altLang="en-US" sz="1800"/>
              <a:t>因子分组累计超额收益净值曲线</a:t>
            </a:r>
          </a:p>
        </p:txBody>
      </p:sp>
      <p:pic>
        <p:nvPicPr>
          <p:cNvPr id="2" name="图片 1" descr="Cumulative_Demeaned_Return_by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9144000" cy="3133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765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78E0B8-F831-5B41-8001-0A9B98AF2AE5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13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7657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5.</a:t>
            </a:r>
            <a:r>
              <a:rPr lang="zh-CN" altLang="en-US" sz="1800"/>
              <a:t>多空对冲累计收益净值曲线（因子值加权）</a:t>
            </a:r>
          </a:p>
        </p:txBody>
      </p:sp>
      <p:pic>
        <p:nvPicPr>
          <p:cNvPr id="2" name="图片 1" descr="Factor_Weighted_Long_Short_Portfolio_Cumulative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867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32316C-5674-704F-A072-B85C0FB11D88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14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868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6.</a:t>
            </a:r>
            <a:r>
              <a:rPr lang="zh-CN" altLang="en-US" sz="1800"/>
              <a:t>多空对冲累计收益净值曲线（非加权）</a:t>
            </a:r>
          </a:p>
        </p:txBody>
      </p:sp>
      <p:pic>
        <p:nvPicPr>
          <p:cNvPr id="2" name="图片 1" descr="None_Weighted_Long_Short_Portfolio_Cumulative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970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605E48-127B-7642-944C-20583AB14FA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15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970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1.IC</a:t>
            </a:r>
            <a:r>
              <a:rPr lang="zh-CN" altLang="en-US" sz="1800"/>
              <a:t>统计表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54584"/>
              </p:ext>
            </p:extLst>
          </p:nvPr>
        </p:nvGraphicFramePr>
        <p:xfrm>
          <a:off x="2700338" y="1974850"/>
          <a:ext cx="3167062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03"/>
                <a:gridCol w="1151659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Item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Value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Mean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-0.055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Std.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0.157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Risk-Adjusted IC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-0.351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t-stat(IC)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-4.033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p-value(IC)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0.000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Skew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-0.265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Kurtosis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0.042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072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A7AA9D8-97F5-1B4E-952A-CF383A7B07A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16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0729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2.IC</a:t>
            </a:r>
            <a:r>
              <a:rPr lang="zh-CN" altLang="en-US" sz="1800"/>
              <a:t>时序图</a:t>
            </a:r>
          </a:p>
        </p:txBody>
      </p:sp>
      <p:pic>
        <p:nvPicPr>
          <p:cNvPr id="2" name="图片 1" descr="Information_Coefficient_Time_S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9144000" cy="343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175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8841135-56E4-B64F-985E-C48B0F7456F4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17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5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1753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3.IC</a:t>
            </a:r>
            <a:r>
              <a:rPr lang="en-US" sz="1800"/>
              <a:t>分布图与</a:t>
            </a:r>
            <a:r>
              <a:rPr lang="en-US" altLang="zh-CN" sz="1800"/>
              <a:t>QQ</a:t>
            </a:r>
            <a:r>
              <a:rPr lang="en-US" sz="1800"/>
              <a:t>图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772816"/>
            <a:ext cx="4406900" cy="482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04" y="1772816"/>
            <a:ext cx="45466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277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6A8CEF-D3D2-2842-AE32-3C65E224BB57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18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6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2777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换手率统计表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0587"/>
              </p:ext>
            </p:extLst>
          </p:nvPr>
        </p:nvGraphicFramePr>
        <p:xfrm>
          <a:off x="1763713" y="2276475"/>
          <a:ext cx="4583112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793"/>
                <a:gridCol w="1145319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Group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1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0.443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2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0.677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3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0.715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4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0.695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5 Mean Turnover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0.476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Mean Factor Rank Autocorrelation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0.628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379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032A74-A5EF-E744-9558-55F6E61ED5A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19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80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380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31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2.top,bottom</a:t>
            </a:r>
            <a:r>
              <a:rPr lang="zh-CN" altLang="en-US" sz="1800"/>
              <a:t>组的换手率时序图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716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7416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1DF575-778D-7D45-8989-4CF6744CCD8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7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altLang="en-US" sz="2800" dirty="0" smtClean="0">
                <a:latin typeface="宋体" charset="0"/>
              </a:rPr>
              <a:t>筹码分布理论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7418" name="矩形 3"/>
          <p:cNvSpPr>
            <a:spLocks noChangeArrowheads="1"/>
          </p:cNvSpPr>
          <p:nvPr/>
        </p:nvSpPr>
        <p:spPr bwMode="auto">
          <a:xfrm>
            <a:off x="684213" y="1196975"/>
            <a:ext cx="7673975" cy="47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筹码分布理论就是根据股票交易筹码流动的特点</a:t>
            </a:r>
            <a:r>
              <a:rPr lang="en-US" altLang="en-US" dirty="0" smtClean="0">
                <a:latin typeface="宋体" charset="0"/>
              </a:rPr>
              <a:t>，对大盘或个股的历史成交情况进行分析，得出其筹码分布，然后根据筹码分布图来预测以后的走势。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en-US" dirty="0" smtClean="0">
                <a:latin typeface="宋体" charset="0"/>
              </a:rPr>
              <a:t>股票交易都是通过买卖双方在某个价位进行买卖成交而实现的，随着股票</a:t>
            </a:r>
            <a:r>
              <a:rPr lang="en-US" altLang="en-US" dirty="0" smtClean="0">
                <a:latin typeface="宋体" charset="0"/>
              </a:rPr>
              <a:t>的上涨</a:t>
            </a:r>
            <a:r>
              <a:rPr lang="en-US" altLang="en-US" dirty="0" smtClean="0">
                <a:latin typeface="宋体" charset="0"/>
              </a:rPr>
              <a:t>或下跌，在不同的价格区域产生不同的交易量，这些交易量在</a:t>
            </a:r>
            <a:r>
              <a:rPr lang="en-US" altLang="en-US" dirty="0" smtClean="0">
                <a:latin typeface="宋体" charset="0"/>
              </a:rPr>
              <a:t>不同价</a:t>
            </a:r>
            <a:r>
              <a:rPr lang="en-US" altLang="en-US" dirty="0" smtClean="0">
                <a:latin typeface="宋体" charset="0"/>
              </a:rPr>
              <a:t>位的分布量，形成了股票在不同价位的持仓成本。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en-US" dirty="0" smtClean="0">
                <a:latin typeface="宋体" charset="0"/>
              </a:rPr>
              <a:t>筹码分布主要应用于筹码持仓成本分析。一轮行情发展都是由成本转换开始的，又因成本转换而结束。成本转换就是筹码搬家，是指持仓筹码由一个价位向另一个价位搬运的过程，这个过程不仅是股价的转换，更重要的是持仓筹码数量的转换。股票的走势在表象上体现</a:t>
            </a:r>
            <a:r>
              <a:rPr lang="en-US" altLang="en-US" dirty="0" smtClean="0">
                <a:latin typeface="宋体" charset="0"/>
              </a:rPr>
              <a:t>了</a:t>
            </a:r>
            <a:r>
              <a:rPr lang="en-US" altLang="en-US" dirty="0" smtClean="0">
                <a:latin typeface="宋体" charset="0"/>
              </a:rPr>
              <a:t>股价</a:t>
            </a:r>
            <a:r>
              <a:rPr lang="en-US" altLang="en-US" dirty="0" smtClean="0">
                <a:latin typeface="宋体" charset="0"/>
              </a:rPr>
              <a:t>的</a:t>
            </a:r>
            <a:r>
              <a:rPr lang="en-US" altLang="en-US" dirty="0" smtClean="0">
                <a:latin typeface="宋体" charset="0"/>
              </a:rPr>
              <a:t>变化，而其内在的本质却体现了持仓成本的转换。</a:t>
            </a:r>
            <a:endParaRPr lang="en-US" altLang="zh-CN" dirty="0">
              <a:latin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482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AADB0F-4CD2-A04A-AADE-2AEAE2C5C6C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20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482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31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sz="1800"/>
              <a:t>3</a:t>
            </a:r>
            <a:r>
              <a:rPr lang="en-US" altLang="zh-CN" sz="1800"/>
              <a:t>.</a:t>
            </a:r>
            <a:r>
              <a:rPr lang="zh-CN" altLang="en-US" sz="1800"/>
              <a:t>因子排序的自相关图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23"/>
            <a:ext cx="9144000" cy="3814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584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2F3ED2F-090C-6A4D-827F-444627A3654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下一步研究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5849" name="矩形 3"/>
          <p:cNvSpPr>
            <a:spLocks noChangeArrowheads="1"/>
          </p:cNvSpPr>
          <p:nvPr/>
        </p:nvSpPr>
        <p:spPr bwMode="auto">
          <a:xfrm>
            <a:off x="684213" y="1177925"/>
            <a:ext cx="76739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>
                <a:latin typeface="宋体" charset="0"/>
              </a:rPr>
              <a:t>新因子开发</a:t>
            </a:r>
            <a:endParaRPr lang="en-US" altLang="zh-CN">
              <a:latin typeface="宋体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>
                <a:latin typeface="宋体" charset="0"/>
              </a:rPr>
              <a:t>风险模型（因子检验、组合优化）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650E79-F97C-8648-9260-44588AEB92C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84213" y="3644900"/>
            <a:ext cx="7920037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67" name="矩形 12"/>
          <p:cNvSpPr>
            <a:spLocks noChangeArrowheads="1"/>
          </p:cNvSpPr>
          <p:nvPr/>
        </p:nvSpPr>
        <p:spPr bwMode="auto">
          <a:xfrm>
            <a:off x="539750" y="2214563"/>
            <a:ext cx="79930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10253F"/>
              </a:buClr>
            </a:pPr>
            <a:r>
              <a:rPr lang="zh-CN" altLang="en-US" sz="4000" b="1">
                <a:solidFill>
                  <a:srgbClr val="10253F"/>
                </a:solidFill>
                <a:latin typeface="宋体" charset="0"/>
              </a:rPr>
              <a:t>             谢谢！</a:t>
            </a:r>
            <a:endParaRPr lang="en-US" altLang="zh-CN" sz="4000" b="1">
              <a:solidFill>
                <a:srgbClr val="10253F"/>
              </a:solidFill>
              <a:latin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10253F"/>
              </a:buClr>
            </a:pPr>
            <a:r>
              <a:rPr lang="en-US" altLang="zh-CN" sz="4000" b="1">
                <a:solidFill>
                  <a:srgbClr val="10253F"/>
                </a:solidFill>
                <a:latin typeface="宋体" charset="0"/>
              </a:rPr>
              <a:t>              Q&amp;A</a:t>
            </a:r>
          </a:p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Font typeface="Wingdings" charset="0"/>
              <a:buChar char="p"/>
            </a:pPr>
            <a:endParaRPr lang="en-US" altLang="zh-CN" sz="1500">
              <a:latin typeface="楷体" charset="0"/>
              <a:ea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843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A07725-591B-2B41-8812-7840B53F3E96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3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40" name="矩形 8"/>
          <p:cNvSpPr>
            <a:spLocks noChangeArrowheads="1"/>
          </p:cNvSpPr>
          <p:nvPr/>
        </p:nvSpPr>
        <p:spPr bwMode="auto">
          <a:xfrm>
            <a:off x="109538" y="115888"/>
            <a:ext cx="446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筹码分布示例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8441" name="矩形 3"/>
          <p:cNvSpPr>
            <a:spLocks noChangeArrowheads="1"/>
          </p:cNvSpPr>
          <p:nvPr/>
        </p:nvSpPr>
        <p:spPr bwMode="auto">
          <a:xfrm>
            <a:off x="684213" y="836613"/>
            <a:ext cx="767397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下图是新华保险在</a:t>
            </a:r>
            <a:r>
              <a:rPr lang="en-US" altLang="zh-CN" dirty="0" smtClean="0">
                <a:latin typeface="宋体" charset="0"/>
              </a:rPr>
              <a:t>17</a:t>
            </a:r>
            <a:r>
              <a:rPr lang="zh-CN" altLang="en-US" dirty="0" smtClean="0">
                <a:latin typeface="宋体" charset="0"/>
              </a:rPr>
              <a:t>年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月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日的筹码分布。经过前期下跌，筹码都集中在高位，大部分都处于深度套牢。</a:t>
            </a:r>
            <a:endParaRPr lang="en-US" altLang="zh-CN" dirty="0">
              <a:latin typeface="宋体" charset="0"/>
            </a:endParaRPr>
          </a:p>
        </p:txBody>
      </p:sp>
      <p:pic>
        <p:nvPicPr>
          <p:cNvPr id="2" name="图片 1" descr="601336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377685"/>
            <a:ext cx="8820472" cy="4075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843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A07725-591B-2B41-8812-7840B53F3E96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4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40" name="矩形 8"/>
          <p:cNvSpPr>
            <a:spLocks noChangeArrowheads="1"/>
          </p:cNvSpPr>
          <p:nvPr/>
        </p:nvSpPr>
        <p:spPr bwMode="auto">
          <a:xfrm>
            <a:off x="109538" y="115888"/>
            <a:ext cx="446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筹码分布示例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8441" name="矩形 3"/>
          <p:cNvSpPr>
            <a:spLocks noChangeArrowheads="1"/>
          </p:cNvSpPr>
          <p:nvPr/>
        </p:nvSpPr>
        <p:spPr bwMode="auto">
          <a:xfrm>
            <a:off x="684213" y="836613"/>
            <a:ext cx="7673975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经过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月、</a:t>
            </a:r>
            <a:r>
              <a:rPr lang="en-US" altLang="zh-CN" dirty="0" smtClean="0">
                <a:latin typeface="宋体" charset="0"/>
              </a:rPr>
              <a:t>11</a:t>
            </a:r>
            <a:r>
              <a:rPr lang="zh-CN" altLang="en-US" dirty="0" smtClean="0">
                <a:latin typeface="宋体" charset="0"/>
              </a:rPr>
              <a:t>月的上涨，筹码逐步上行。</a:t>
            </a:r>
            <a:endParaRPr lang="en-US" altLang="zh-CN" dirty="0">
              <a:latin typeface="宋体" charset="0"/>
            </a:endParaRPr>
          </a:p>
        </p:txBody>
      </p:sp>
      <p:pic>
        <p:nvPicPr>
          <p:cNvPr id="3" name="图片 2" descr="601336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964488" cy="41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5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筹码分布算法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1513" name="矩形 3"/>
          <p:cNvSpPr>
            <a:spLocks noChangeArrowheads="1"/>
          </p:cNvSpPr>
          <p:nvPr/>
        </p:nvSpPr>
        <p:spPr bwMode="auto">
          <a:xfrm>
            <a:off x="323528" y="764704"/>
            <a:ext cx="8640959" cy="581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宋体" charset="0"/>
              </a:rPr>
              <a:t>    </a:t>
            </a:r>
            <a:r>
              <a:rPr lang="en-US" altLang="en-US" dirty="0" smtClean="0">
                <a:latin typeface="宋体" charset="0"/>
              </a:rPr>
              <a:t>以发行日的发行价为起点，以交易日的总成交额除以总</a:t>
            </a:r>
            <a:r>
              <a:rPr lang="en-US" altLang="en-US" dirty="0" smtClean="0">
                <a:latin typeface="宋体" charset="0"/>
              </a:rPr>
              <a:t>成交</a:t>
            </a:r>
            <a:r>
              <a:rPr lang="en-US" altLang="en-US" dirty="0" smtClean="0">
                <a:latin typeface="宋体" charset="0"/>
              </a:rPr>
              <a:t>量</a:t>
            </a:r>
            <a:r>
              <a:rPr lang="en-US" altLang="en-US" dirty="0" smtClean="0">
                <a:latin typeface="宋体" charset="0"/>
              </a:rPr>
              <a:t>（</a:t>
            </a:r>
            <a:r>
              <a:rPr lang="en-US" altLang="en-US" dirty="0" smtClean="0">
                <a:latin typeface="宋体" charset="0"/>
              </a:rPr>
              <a:t>VWAP）作为该交易日的成本。以换手率来估计流通盘的移动。成本根据个股的后复权价格计算。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例如：</a:t>
            </a:r>
            <a:r>
              <a:rPr lang="zh-CN" altLang="en-US" dirty="0" smtClean="0">
                <a:latin typeface="宋体" charset="0"/>
              </a:rPr>
              <a:t>某只股票发行价为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，</a:t>
            </a:r>
            <a:endParaRPr lang="en-US" altLang="zh-CN" dirty="0" smtClean="0">
              <a:latin typeface="宋体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dirty="0" smtClean="0">
                <a:latin typeface="宋体" charset="0"/>
              </a:rPr>
              <a:t>第一个交易日的成本价为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移动到了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P</a:t>
            </a:r>
            <a:r>
              <a:rPr lang="en-US" altLang="en-US" baseline="-25000" dirty="0" smtClean="0">
                <a:latin typeface="宋体" charset="0"/>
              </a:rPr>
              <a:t>0</a:t>
            </a:r>
            <a:r>
              <a:rPr lang="en-US" altLang="en-US" dirty="0" smtClean="0">
                <a:latin typeface="宋体" charset="0"/>
              </a:rPr>
              <a:t>:(1-TR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*100%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en-US" dirty="0" smtClean="0">
                <a:latin typeface="宋体" charset="0"/>
              </a:rPr>
              <a:t>第二个交易日</a:t>
            </a:r>
            <a:r>
              <a:rPr lang="zh-CN" altLang="en-US" dirty="0" smtClean="0">
                <a:latin typeface="宋体" charset="0"/>
              </a:rPr>
              <a:t>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移动到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P</a:t>
            </a:r>
            <a:r>
              <a:rPr lang="en-US" altLang="en-US" baseline="-25000" dirty="0" smtClean="0">
                <a:latin typeface="宋体" charset="0"/>
              </a:rPr>
              <a:t>0</a:t>
            </a:r>
            <a:r>
              <a:rPr lang="en-US" altLang="en-US" dirty="0" smtClean="0">
                <a:latin typeface="宋体" charset="0"/>
              </a:rPr>
              <a:t>:(1-TR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)(1-TR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(1-TR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*100%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en-US" dirty="0" smtClean="0">
                <a:latin typeface="宋体" charset="0"/>
              </a:rPr>
              <a:t>第三个交易日</a:t>
            </a:r>
            <a:r>
              <a:rPr lang="zh-CN" altLang="en-US" dirty="0" smtClean="0">
                <a:latin typeface="宋体" charset="0"/>
              </a:rPr>
              <a:t>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3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移动到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mr-IN" altLang="en-US" sz="1600" dirty="0" smtClean="0">
                <a:latin typeface="宋体" charset="0"/>
              </a:rPr>
              <a:t>P</a:t>
            </a:r>
            <a:r>
              <a:rPr lang="mr-IN" altLang="en-US" sz="1600" baseline="-25000" dirty="0" smtClean="0">
                <a:latin typeface="宋体" charset="0"/>
              </a:rPr>
              <a:t>0</a:t>
            </a:r>
            <a:r>
              <a:rPr lang="mr-IN" altLang="en-US" sz="1600" dirty="0" smtClean="0">
                <a:latin typeface="宋体" charset="0"/>
              </a:rPr>
              <a:t>:(1-TR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)(1-TR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)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*100%, P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:TR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(1-TR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)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</a:t>
            </a:r>
            <a:r>
              <a:rPr lang="en-US" altLang="en-US" sz="1600" dirty="0" smtClean="0">
                <a:latin typeface="宋体" charset="0"/>
              </a:rPr>
              <a:t>+TR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*100%</a:t>
            </a:r>
            <a:r>
              <a:rPr lang="mr-IN" altLang="en-US" sz="1600" dirty="0" smtClean="0">
                <a:latin typeface="宋体" charset="0"/>
              </a:rPr>
              <a:t>, P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:TR</a:t>
            </a:r>
            <a:r>
              <a:rPr lang="en-US" altLang="en-US" sz="1600" baseline="-25000" dirty="0" smtClean="0">
                <a:latin typeface="宋体" charset="0"/>
              </a:rPr>
              <a:t>2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</a:t>
            </a:r>
            <a:endParaRPr lang="en-US" altLang="en-US" sz="1600" dirty="0" smtClean="0">
              <a:latin typeface="宋体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 smtClean="0">
                <a:latin typeface="宋体" charset="0"/>
              </a:rPr>
              <a:t>以此类推，得出股票在每个交易日的筹码分布。</a:t>
            </a:r>
            <a:endParaRPr lang="mr-IN" altLang="en-US" sz="1600" dirty="0" smtClean="0">
              <a:latin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6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筹码分布算法</a:t>
            </a:r>
            <a:endParaRPr lang="en-US" altLang="zh-CN" sz="2800" dirty="0">
              <a:latin typeface="宋体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33511"/>
              </p:ext>
            </p:extLst>
          </p:nvPr>
        </p:nvGraphicFramePr>
        <p:xfrm>
          <a:off x="469876" y="2060848"/>
          <a:ext cx="7918548" cy="228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868680"/>
                <a:gridCol w="1304748"/>
                <a:gridCol w="1871184"/>
                <a:gridCol w="3221156"/>
              </a:tblGrid>
              <a:tr h="834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发行日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第三个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2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)(1-TR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)*100%+TR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0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)(1-TR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(1-TR1)(1-TR2)(1-TR3)*100%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3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7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6622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筹码分布因子：当前价格的相对位置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1513" name="矩形 3"/>
          <p:cNvSpPr>
            <a:spLocks noChangeArrowheads="1"/>
          </p:cNvSpPr>
          <p:nvPr/>
        </p:nvSpPr>
        <p:spPr bwMode="auto">
          <a:xfrm>
            <a:off x="323528" y="1360076"/>
            <a:ext cx="864095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charset="0"/>
              </a:rPr>
              <a:t>当前价格的相对位置</a:t>
            </a:r>
            <a:r>
              <a:rPr lang="en-US" altLang="zh-CN" dirty="0" smtClean="0">
                <a:latin typeface="宋体" charset="0"/>
              </a:rPr>
              <a:t> = </a:t>
            </a:r>
            <a:r>
              <a:rPr lang="zh-CN" altLang="en-US" dirty="0" smtClean="0">
                <a:latin typeface="宋体" charset="0"/>
              </a:rPr>
              <a:t>（当前价格</a:t>
            </a:r>
            <a:r>
              <a:rPr lang="en-US" altLang="zh-CN" dirty="0" smtClean="0">
                <a:latin typeface="宋体" charset="0"/>
              </a:rPr>
              <a:t> </a:t>
            </a:r>
            <a:r>
              <a:rPr lang="mr-IN" altLang="zh-CN" dirty="0" smtClean="0">
                <a:latin typeface="宋体" charset="0"/>
              </a:rPr>
              <a:t>–</a:t>
            </a:r>
            <a:r>
              <a:rPr lang="en-US" altLang="zh-CN" dirty="0" smtClean="0">
                <a:latin typeface="宋体" charset="0"/>
              </a:rPr>
              <a:t> </a:t>
            </a:r>
            <a:r>
              <a:rPr lang="zh-CN" altLang="en-US" dirty="0" smtClean="0">
                <a:latin typeface="宋体" charset="0"/>
              </a:rPr>
              <a:t>平均成本）</a:t>
            </a:r>
            <a:r>
              <a:rPr lang="en-US" altLang="zh-CN" dirty="0" smtClean="0">
                <a:latin typeface="宋体" charset="0"/>
              </a:rPr>
              <a:t>/ </a:t>
            </a:r>
            <a:r>
              <a:rPr lang="zh-CN" altLang="en-US" dirty="0" smtClean="0">
                <a:latin typeface="宋体" charset="0"/>
              </a:rPr>
              <a:t>平均成本</a:t>
            </a:r>
            <a:endParaRPr lang="mr-IN" altLang="en-US" sz="1600" dirty="0" smtClean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0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D457E8-9FE6-B64D-BF15-2E0909F5A11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8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84213" y="3644900"/>
            <a:ext cx="7920037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71" name="矩形 12"/>
          <p:cNvSpPr>
            <a:spLocks noChangeArrowheads="1"/>
          </p:cNvSpPr>
          <p:nvPr/>
        </p:nvSpPr>
        <p:spPr bwMode="auto">
          <a:xfrm>
            <a:off x="539750" y="2214563"/>
            <a:ext cx="79930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10253F"/>
              </a:buClr>
              <a:defRPr/>
            </a:pPr>
            <a:r>
              <a:rPr lang="zh-CN" altLang="en-US" sz="4000" b="1" dirty="0" smtClean="0">
                <a:solidFill>
                  <a:srgbClr val="10253F"/>
                </a:solidFill>
                <a:latin typeface="宋体" charset="0"/>
              </a:rPr>
              <a:t>筹码分布因子</a:t>
            </a:r>
            <a:r>
              <a:rPr lang="en-US" altLang="zh-CN" sz="4000" b="1" dirty="0" smtClean="0">
                <a:solidFill>
                  <a:srgbClr val="10253F"/>
                </a:solidFill>
                <a:latin typeface="宋体" charset="0"/>
              </a:rPr>
              <a:t>(CYQ)</a:t>
            </a:r>
            <a:r>
              <a:rPr lang="zh-CN" altLang="en-US" sz="4000" b="1" dirty="0" smtClean="0">
                <a:solidFill>
                  <a:srgbClr val="10253F"/>
                </a:solidFill>
                <a:latin typeface="宋体" charset="0"/>
              </a:rPr>
              <a:t>检验</a:t>
            </a:r>
            <a:endParaRPr lang="en-US" altLang="zh-CN" sz="4000" b="1" dirty="0">
              <a:solidFill>
                <a:srgbClr val="10253F"/>
              </a:solidFill>
              <a:latin typeface="宋体" charset="0"/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000" dirty="0" smtClean="0">
                <a:latin typeface="楷体" charset="0"/>
                <a:ea typeface="楷体" charset="0"/>
                <a:cs typeface="楷体" charset="0"/>
              </a:rPr>
              <a:t>2007.01 </a:t>
            </a:r>
            <a:r>
              <a:rPr lang="mr-IN" altLang="zh-CN" sz="2000" dirty="0">
                <a:latin typeface="楷体" charset="0"/>
                <a:ea typeface="楷体" charset="0"/>
                <a:cs typeface="楷体" charset="0"/>
              </a:rPr>
              <a:t>–</a:t>
            </a:r>
            <a:r>
              <a:rPr lang="en-US" altLang="zh-CN" sz="2000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sz="2000" dirty="0" smtClean="0">
                <a:latin typeface="楷体" charset="0"/>
                <a:ea typeface="楷体" charset="0"/>
                <a:cs typeface="楷体" charset="0"/>
              </a:rPr>
              <a:t>2017.12</a:t>
            </a:r>
            <a:endParaRPr lang="en-US" altLang="zh-CN" sz="2000" dirty="0">
              <a:latin typeface="楷体" charset="0"/>
              <a:ea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355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834BC40-5274-5646-B230-15574943F97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9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>
                <a:latin typeface="宋体" charset="0"/>
              </a:rPr>
              <a:t>一</a:t>
            </a:r>
            <a:r>
              <a:rPr lang="zh-CN" altLang="en-US" sz="2800" dirty="0" smtClean="0">
                <a:latin typeface="宋体" charset="0"/>
              </a:rPr>
              <a:t>、筹码分布因子</a:t>
            </a:r>
            <a:r>
              <a:rPr lang="zh-CN" altLang="en-US" sz="2800" dirty="0">
                <a:latin typeface="宋体" charset="0"/>
              </a:rPr>
              <a:t>收益分析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356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分组平均绝对收益</a:t>
            </a:r>
          </a:p>
        </p:txBody>
      </p:sp>
      <p:pic>
        <p:nvPicPr>
          <p:cNvPr id="2" name="图片 1" descr="Mean_Period_Wise_Return_By_Factor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77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b="1" smtClean="0">
            <a:solidFill>
              <a:schemeClr val="bg1"/>
            </a:solidFill>
            <a:latin typeface="华文细黑" pitchFamily="2" charset="-122"/>
            <a:ea typeface="华文细黑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18354</TotalTime>
  <Words>861</Words>
  <Application>Microsoft Macintosh PowerPoint</Application>
  <PresentationFormat>全屏显示(4:3)</PresentationFormat>
  <Paragraphs>131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上海财经大学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Teddy</dc:creator>
  <cp:lastModifiedBy>君 余</cp:lastModifiedBy>
  <cp:revision>1375</cp:revision>
  <dcterms:created xsi:type="dcterms:W3CDTF">2012-12-05T06:22:14Z</dcterms:created>
  <dcterms:modified xsi:type="dcterms:W3CDTF">2018-04-17T11:01:49Z</dcterms:modified>
</cp:coreProperties>
</file>