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65" r:id="rId3"/>
    <p:sldId id="264" r:id="rId4"/>
    <p:sldId id="290" r:id="rId5"/>
    <p:sldId id="259" r:id="rId6"/>
    <p:sldId id="289" r:id="rId7"/>
    <p:sldId id="292" r:id="rId8"/>
    <p:sldId id="262" r:id="rId9"/>
    <p:sldId id="260" r:id="rId10"/>
    <p:sldId id="293" r:id="rId11"/>
    <p:sldId id="267" r:id="rId12"/>
    <p:sldId id="261" r:id="rId13"/>
    <p:sldId id="295" r:id="rId14"/>
    <p:sldId id="266" r:id="rId15"/>
    <p:sldId id="294" r:id="rId16"/>
    <p:sldId id="297" r:id="rId17"/>
    <p:sldId id="298" r:id="rId18"/>
    <p:sldId id="300" r:id="rId19"/>
    <p:sldId id="301" r:id="rId20"/>
    <p:sldId id="302" r:id="rId21"/>
    <p:sldId id="305" r:id="rId22"/>
    <p:sldId id="303" r:id="rId23"/>
    <p:sldId id="304" r:id="rId24"/>
    <p:sldId id="299" r:id="rId25"/>
    <p:sldId id="306" r:id="rId26"/>
    <p:sldId id="307" r:id="rId27"/>
    <p:sldId id="308" r:id="rId28"/>
    <p:sldId id="309" r:id="rId29"/>
    <p:sldId id="310" r:id="rId30"/>
    <p:sldId id="313" r:id="rId31"/>
    <p:sldId id="312" r:id="rId32"/>
    <p:sldId id="311" r:id="rId33"/>
    <p:sldId id="296"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Fira Sans" panose="020B0503050000020004" pitchFamily="34" charset="0"/>
      <p:regular r:id="rId40"/>
      <p:bold r:id="rId41"/>
      <p:italic r:id="rId42"/>
      <p:boldItalic r:id="rId43"/>
    </p:embeddedFont>
    <p:embeddedFont>
      <p:font typeface="Fira Sans Extra Condensed" panose="020B0503050000020004" pitchFamily="34" charset="0"/>
      <p:regular r:id="rId44"/>
      <p:bold r:id="rId45"/>
      <p:italic r:id="rId46"/>
      <p:boldItalic r:id="rId47"/>
    </p:embeddedFont>
    <p:embeddedFont>
      <p:font typeface="Fira Sans Extra Condensed Medium"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25C643C-5CA0-42B5-A8C6-0B38789D48AD}">
          <p14:sldIdLst>
            <p14:sldId id="256"/>
            <p14:sldId id="265"/>
            <p14:sldId id="264"/>
            <p14:sldId id="290"/>
            <p14:sldId id="259"/>
            <p14:sldId id="289"/>
            <p14:sldId id="292"/>
            <p14:sldId id="262"/>
            <p14:sldId id="260"/>
            <p14:sldId id="293"/>
            <p14:sldId id="267"/>
            <p14:sldId id="261"/>
            <p14:sldId id="295"/>
            <p14:sldId id="266"/>
            <p14:sldId id="294"/>
            <p14:sldId id="297"/>
            <p14:sldId id="298"/>
            <p14:sldId id="300"/>
            <p14:sldId id="301"/>
            <p14:sldId id="302"/>
            <p14:sldId id="305"/>
            <p14:sldId id="303"/>
            <p14:sldId id="304"/>
            <p14:sldId id="299"/>
          </p14:sldIdLst>
        </p14:section>
        <p14:section name="IMPROVEMENT" id="{573B02D5-4AB0-4582-ACFA-9987DD2BE303}">
          <p14:sldIdLst>
            <p14:sldId id="306"/>
            <p14:sldId id="307"/>
            <p14:sldId id="308"/>
            <p14:sldId id="309"/>
            <p14:sldId id="310"/>
            <p14:sldId id="313"/>
            <p14:sldId id="312"/>
            <p14:sldId id="311"/>
            <p14:sldId id="296"/>
          </p14:sldIdLst>
        </p14:section>
      </p14:sectionLst>
    </p:ext>
    <p:ext uri="{EFAFB233-063F-42B5-8137-9DF3F51BA10A}">
      <p15:sldGuideLst xmlns:p15="http://schemas.microsoft.com/office/powerpoint/2012/main">
        <p15:guide id="1" orient="horz" pos="262">
          <p15:clr>
            <a:srgbClr val="FF0000"/>
          </p15:clr>
        </p15:guide>
        <p15:guide id="2" pos="288">
          <p15:clr>
            <a:srgbClr val="FF0000"/>
          </p15:clr>
        </p15:guide>
        <p15:guide id="3" pos="5472">
          <p15:clr>
            <a:srgbClr val="FF0000"/>
          </p15:clr>
        </p15:guide>
        <p15:guide id="4" orient="horz" pos="2984">
          <p15:clr>
            <a:srgbClr val="FF0000"/>
          </p15:clr>
        </p15:guide>
        <p15:guide id="5"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4" autoAdjust="0"/>
  </p:normalViewPr>
  <p:slideViewPr>
    <p:cSldViewPr snapToGrid="0">
      <p:cViewPr varScale="1">
        <p:scale>
          <a:sx n="92" d="100"/>
          <a:sy n="92" d="100"/>
        </p:scale>
        <p:origin x="756" y="78"/>
      </p:cViewPr>
      <p:guideLst>
        <p:guide orient="horz" pos="262"/>
        <p:guide pos="288"/>
        <p:guide pos="5472"/>
        <p:guide orient="horz" pos="298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139a006c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139a006c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19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9237506a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9237506a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139a006c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9139a006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139a006c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9139a006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622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9237506a2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9237506a2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139a006c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9139a006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778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9237506a2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9237506a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9237506a2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9237506a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532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9237506a2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9237506a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104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9237506a2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9237506a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67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9237506a2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9237506a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9237506a2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9237506a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199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9237506a2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9237506a2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1F1F1F"/>
                </a:solidFill>
                <a:effectLst/>
                <a:latin typeface="Google Sans"/>
              </a:rPr>
              <a:t>The efficiency of the candidate generation step can have a significant impact on the overall performance of the </a:t>
            </a:r>
            <a:r>
              <a:rPr lang="en-US" b="0" i="0" dirty="0" err="1">
                <a:solidFill>
                  <a:srgbClr val="1F1F1F"/>
                </a:solidFill>
                <a:effectLst/>
                <a:latin typeface="Google Sans"/>
              </a:rPr>
              <a:t>Apriori</a:t>
            </a:r>
            <a:r>
              <a:rPr lang="en-US" b="0" i="0" dirty="0">
                <a:solidFill>
                  <a:srgbClr val="1F1F1F"/>
                </a:solidFill>
                <a:effectLst/>
                <a:latin typeface="Google Sans"/>
              </a:rPr>
              <a:t> algorithm.</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9237506a2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9237506a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719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9237506a2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9237506a2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1F1F1F"/>
                </a:solidFill>
                <a:effectLst/>
                <a:latin typeface="Google Sans"/>
              </a:rPr>
              <a:t>The efficiency of the candidate generation step can have a significant impact on the overall performance of the </a:t>
            </a:r>
            <a:r>
              <a:rPr lang="en-US" b="0" i="0" dirty="0" err="1">
                <a:solidFill>
                  <a:srgbClr val="1F1F1F"/>
                </a:solidFill>
                <a:effectLst/>
                <a:latin typeface="Google Sans"/>
              </a:rPr>
              <a:t>Apriori</a:t>
            </a:r>
            <a:r>
              <a:rPr lang="en-US" b="0" i="0" dirty="0">
                <a:solidFill>
                  <a:srgbClr val="1F1F1F"/>
                </a:solidFill>
                <a:effectLst/>
                <a:latin typeface="Google Sans"/>
              </a:rPr>
              <a:t> algorithm.</a:t>
            </a:r>
            <a:endParaRPr dirty="0"/>
          </a:p>
        </p:txBody>
      </p:sp>
    </p:spTree>
    <p:extLst>
      <p:ext uri="{BB962C8B-B14F-4D97-AF65-F5344CB8AC3E}">
        <p14:creationId xmlns:p14="http://schemas.microsoft.com/office/powerpoint/2010/main" val="2008657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and B are the item set and 9 ad 7 are the support count.</a:t>
            </a:r>
          </a:p>
        </p:txBody>
      </p:sp>
    </p:spTree>
    <p:extLst>
      <p:ext uri="{BB962C8B-B14F-4D97-AF65-F5344CB8AC3E}">
        <p14:creationId xmlns:p14="http://schemas.microsoft.com/office/powerpoint/2010/main" val="1033001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tabLst>
                <a:tab pos="4572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Candidate Generation with Tries: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Time Complexity: O (1)</a:t>
            </a:r>
          </a:p>
          <a:p>
            <a:pPr marL="0" marR="0" lvl="0" indent="0">
              <a:lnSpc>
                <a:spcPct val="107000"/>
              </a:lnSpc>
              <a:spcBef>
                <a:spcPts val="0"/>
              </a:spcBef>
              <a:spcAft>
                <a:spcPts val="0"/>
              </a:spcAft>
              <a:buFont typeface="+mj-lt"/>
              <a:buNone/>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Support Counting with Tries: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Time Complexity: O(n)</a:t>
            </a:r>
          </a:p>
          <a:p>
            <a:pPr marL="0" marR="0" lvl="0" indent="0">
              <a:lnSpc>
                <a:spcPct val="107000"/>
              </a:lnSpc>
              <a:spcBef>
                <a:spcPts val="0"/>
              </a:spcBef>
              <a:spcAft>
                <a:spcPts val="0"/>
              </a:spcAft>
              <a:buFont typeface="+mj-lt"/>
              <a:buNone/>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Space Complexity with Tries: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Space Complexity: O(M),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64283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MapReduce for Pruning: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Time Complexity: O(k).</a:t>
            </a:r>
          </a:p>
          <a:p>
            <a:pPr marL="0" marR="0" lvl="0" indent="0">
              <a:lnSpc>
                <a:spcPct val="107000"/>
              </a:lnSpc>
              <a:spcBef>
                <a:spcPts val="0"/>
              </a:spcBef>
              <a:spcAft>
                <a:spcPts val="0"/>
              </a:spcAft>
              <a:buFont typeface="+mj-lt"/>
              <a:buNone/>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MapReduce for Support Counting: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Time Complexity: O(n * k)</a:t>
            </a:r>
          </a:p>
          <a:p>
            <a:pPr marL="0" marR="0" lvl="0" indent="0">
              <a:lnSpc>
                <a:spcPct val="107000"/>
              </a:lnSpc>
              <a:spcBef>
                <a:spcPts val="0"/>
              </a:spcBef>
              <a:spcAft>
                <a:spcPts val="0"/>
              </a:spcAft>
              <a:buFont typeface="+mj-lt"/>
              <a:buNone/>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MapReduce for Candidate Generation: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Time Complexity: O(n * k * m), </a:t>
            </a:r>
            <a:endParaRPr lang="en-US" dirty="0"/>
          </a:p>
        </p:txBody>
      </p:sp>
    </p:spTree>
    <p:extLst>
      <p:ext uri="{BB962C8B-B14F-4D97-AF65-F5344CB8AC3E}">
        <p14:creationId xmlns:p14="http://schemas.microsoft.com/office/powerpoint/2010/main" val="298749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9237506a2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9237506a2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9237506a2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9237506a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780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39a006c4_1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39a006c4_1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39a006c4_1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39a006c4_1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687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9237506a2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9237506a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532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139a006c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139a006c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139a006c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139a006c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0000" y="307450"/>
            <a:ext cx="878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Fira Sans"/>
              <a:buNone/>
              <a:defRPr sz="2400">
                <a:solidFill>
                  <a:schemeClr val="dk1"/>
                </a:solidFill>
                <a:latin typeface="Fira Sans"/>
                <a:ea typeface="Fira Sans"/>
                <a:cs typeface="Fira Sans"/>
                <a:sym typeface="Fira Sans"/>
              </a:defRPr>
            </a:lvl1pPr>
            <a:lvl2pPr lvl="1" algn="ctr">
              <a:spcBef>
                <a:spcPts val="0"/>
              </a:spcBef>
              <a:spcAft>
                <a:spcPts val="0"/>
              </a:spcAft>
              <a:buClr>
                <a:schemeClr val="dk1"/>
              </a:buClr>
              <a:buSzPts val="2800"/>
              <a:buNone/>
              <a:defRPr sz="2800">
                <a:solidFill>
                  <a:schemeClr val="dk1"/>
                </a:solidFill>
              </a:defRPr>
            </a:lvl2pPr>
            <a:lvl3pPr lvl="2" algn="ctr">
              <a:spcBef>
                <a:spcPts val="0"/>
              </a:spcBef>
              <a:spcAft>
                <a:spcPts val="0"/>
              </a:spcAft>
              <a:buClr>
                <a:schemeClr val="dk1"/>
              </a:buClr>
              <a:buSzPts val="2800"/>
              <a:buNone/>
              <a:defRPr sz="2800">
                <a:solidFill>
                  <a:schemeClr val="dk1"/>
                </a:solidFill>
              </a:defRPr>
            </a:lvl3pPr>
            <a:lvl4pPr lvl="3" algn="ctr">
              <a:spcBef>
                <a:spcPts val="0"/>
              </a:spcBef>
              <a:spcAft>
                <a:spcPts val="0"/>
              </a:spcAft>
              <a:buClr>
                <a:schemeClr val="dk1"/>
              </a:buClr>
              <a:buSzPts val="2800"/>
              <a:buNone/>
              <a:defRPr sz="2800">
                <a:solidFill>
                  <a:schemeClr val="dk1"/>
                </a:solidFill>
              </a:defRPr>
            </a:lvl4pPr>
            <a:lvl5pPr lvl="4" algn="ctr">
              <a:spcBef>
                <a:spcPts val="0"/>
              </a:spcBef>
              <a:spcAft>
                <a:spcPts val="0"/>
              </a:spcAft>
              <a:buClr>
                <a:schemeClr val="dk1"/>
              </a:buClr>
              <a:buSzPts val="2800"/>
              <a:buNone/>
              <a:defRPr sz="2800">
                <a:solidFill>
                  <a:schemeClr val="dk1"/>
                </a:solidFill>
              </a:defRPr>
            </a:lvl5pPr>
            <a:lvl6pPr lvl="5" algn="ctr">
              <a:spcBef>
                <a:spcPts val="0"/>
              </a:spcBef>
              <a:spcAft>
                <a:spcPts val="0"/>
              </a:spcAft>
              <a:buClr>
                <a:schemeClr val="dk1"/>
              </a:buClr>
              <a:buSzPts val="2800"/>
              <a:buNone/>
              <a:defRPr sz="2800">
                <a:solidFill>
                  <a:schemeClr val="dk1"/>
                </a:solidFill>
              </a:defRPr>
            </a:lvl6pPr>
            <a:lvl7pPr lvl="6" algn="ctr">
              <a:spcBef>
                <a:spcPts val="0"/>
              </a:spcBef>
              <a:spcAft>
                <a:spcPts val="0"/>
              </a:spcAft>
              <a:buClr>
                <a:schemeClr val="dk1"/>
              </a:buClr>
              <a:buSzPts val="2800"/>
              <a:buNone/>
              <a:defRPr sz="2800">
                <a:solidFill>
                  <a:schemeClr val="dk1"/>
                </a:solidFill>
              </a:defRPr>
            </a:lvl7pPr>
            <a:lvl8pPr lvl="7" algn="ctr">
              <a:spcBef>
                <a:spcPts val="0"/>
              </a:spcBef>
              <a:spcAft>
                <a:spcPts val="0"/>
              </a:spcAft>
              <a:buClr>
                <a:schemeClr val="dk1"/>
              </a:buClr>
              <a:buSzPts val="2800"/>
              <a:buNone/>
              <a:defRPr sz="2800">
                <a:solidFill>
                  <a:schemeClr val="dk1"/>
                </a:solidFill>
              </a:defRPr>
            </a:lvl8pPr>
            <a:lvl9pPr lvl="8" algn="ctr">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1pPr>
            <a:lvl2pPr marL="914400" lvl="1" indent="-3048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2pPr>
            <a:lvl3pPr marL="1371600" lvl="2" indent="-3048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3pPr>
            <a:lvl4pPr marL="1828800" lvl="3" indent="-3048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4pPr>
            <a:lvl5pPr marL="2286000" lvl="4" indent="-3048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5pPr>
            <a:lvl6pPr marL="2743200" lvl="5" indent="-3048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6pPr>
            <a:lvl7pPr marL="3200400" lvl="6" indent="-3048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7pPr>
            <a:lvl8pPr marL="3657600" lvl="7" indent="-3048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8pPr>
            <a:lvl9pPr marL="4114800" lvl="8" indent="-304800">
              <a:lnSpc>
                <a:spcPct val="115000"/>
              </a:lnSpc>
              <a:spcBef>
                <a:spcPts val="1600"/>
              </a:spcBef>
              <a:spcAft>
                <a:spcPts val="1600"/>
              </a:spcAft>
              <a:buClr>
                <a:schemeClr val="dk1"/>
              </a:buClr>
              <a:buSzPts val="1200"/>
              <a:buFont typeface="Fira Sans"/>
              <a:buChar char="■"/>
              <a:defRPr sz="1200">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113">
          <p15:clr>
            <a:srgbClr val="EA4335"/>
          </p15:clr>
        </p15:guide>
        <p15:guide id="4" orient="horz" pos="113">
          <p15:clr>
            <a:srgbClr val="EA4335"/>
          </p15:clr>
        </p15:guide>
        <p15:guide id="5" orient="horz" pos="3127">
          <p15:clr>
            <a:srgbClr val="EA4335"/>
          </p15:clr>
        </p15:guide>
        <p15:guide id="6" pos="5647">
          <p15:clr>
            <a:srgbClr val="EA4335"/>
          </p15:clr>
        </p15:guide>
        <p15:guide id="7" pos="1497">
          <p15:clr>
            <a:srgbClr val="EA4335"/>
          </p15:clr>
        </p15:guide>
        <p15:guide id="8" pos="426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grpSp>
        <p:nvGrpSpPr>
          <p:cNvPr id="56" name="Google Shape;56;p15"/>
          <p:cNvGrpSpPr/>
          <p:nvPr/>
        </p:nvGrpSpPr>
        <p:grpSpPr>
          <a:xfrm>
            <a:off x="522585" y="796094"/>
            <a:ext cx="1081132" cy="1194748"/>
            <a:chOff x="3085258" y="1214650"/>
            <a:chExt cx="3078393" cy="3401901"/>
          </a:xfrm>
        </p:grpSpPr>
        <p:sp>
          <p:nvSpPr>
            <p:cNvPr id="57" name="Google Shape;57;p15"/>
            <p:cNvSpPr/>
            <p:nvPr/>
          </p:nvSpPr>
          <p:spPr>
            <a:xfrm>
              <a:off x="4128458" y="1214650"/>
              <a:ext cx="991749" cy="3401901"/>
            </a:xfrm>
            <a:custGeom>
              <a:avLst/>
              <a:gdLst/>
              <a:ahLst/>
              <a:cxnLst/>
              <a:rect l="l" t="t" r="r" b="b"/>
              <a:pathLst>
                <a:path w="17336" h="59466" extrusionOk="0">
                  <a:moveTo>
                    <a:pt x="8660" y="488"/>
                  </a:moveTo>
                  <a:cubicBezTo>
                    <a:pt x="10780" y="488"/>
                    <a:pt x="12852" y="3557"/>
                    <a:pt x="14399" y="8946"/>
                  </a:cubicBezTo>
                  <a:cubicBezTo>
                    <a:pt x="15989" y="14489"/>
                    <a:pt x="16874" y="21887"/>
                    <a:pt x="16874" y="29746"/>
                  </a:cubicBezTo>
                  <a:cubicBezTo>
                    <a:pt x="16874" y="37584"/>
                    <a:pt x="15989" y="44982"/>
                    <a:pt x="14399" y="50525"/>
                  </a:cubicBezTo>
                  <a:cubicBezTo>
                    <a:pt x="12852" y="55910"/>
                    <a:pt x="10780" y="58983"/>
                    <a:pt x="8660" y="58983"/>
                  </a:cubicBezTo>
                  <a:cubicBezTo>
                    <a:pt x="6562" y="58983"/>
                    <a:pt x="4463" y="55910"/>
                    <a:pt x="2937" y="50525"/>
                  </a:cubicBezTo>
                  <a:cubicBezTo>
                    <a:pt x="1347" y="44982"/>
                    <a:pt x="467" y="37584"/>
                    <a:pt x="467" y="29746"/>
                  </a:cubicBezTo>
                  <a:cubicBezTo>
                    <a:pt x="467" y="21887"/>
                    <a:pt x="1347" y="14489"/>
                    <a:pt x="2937" y="8946"/>
                  </a:cubicBezTo>
                  <a:cubicBezTo>
                    <a:pt x="4463" y="3557"/>
                    <a:pt x="6562" y="488"/>
                    <a:pt x="8660" y="488"/>
                  </a:cubicBezTo>
                  <a:close/>
                  <a:moveTo>
                    <a:pt x="8660" y="1"/>
                  </a:moveTo>
                  <a:cubicBezTo>
                    <a:pt x="6297" y="1"/>
                    <a:pt x="4108" y="3138"/>
                    <a:pt x="2476" y="8814"/>
                  </a:cubicBezTo>
                  <a:cubicBezTo>
                    <a:pt x="886" y="14399"/>
                    <a:pt x="1" y="21840"/>
                    <a:pt x="1" y="29746"/>
                  </a:cubicBezTo>
                  <a:cubicBezTo>
                    <a:pt x="1" y="37627"/>
                    <a:pt x="886" y="45072"/>
                    <a:pt x="2476" y="50658"/>
                  </a:cubicBezTo>
                  <a:cubicBezTo>
                    <a:pt x="4108" y="56334"/>
                    <a:pt x="6297" y="59465"/>
                    <a:pt x="8660" y="59465"/>
                  </a:cubicBezTo>
                  <a:cubicBezTo>
                    <a:pt x="11045" y="59465"/>
                    <a:pt x="13228" y="56334"/>
                    <a:pt x="14860" y="50658"/>
                  </a:cubicBezTo>
                  <a:cubicBezTo>
                    <a:pt x="16450" y="45072"/>
                    <a:pt x="17335" y="37627"/>
                    <a:pt x="17335" y="29746"/>
                  </a:cubicBezTo>
                  <a:cubicBezTo>
                    <a:pt x="17335" y="21840"/>
                    <a:pt x="16450" y="14399"/>
                    <a:pt x="14860" y="8814"/>
                  </a:cubicBezTo>
                  <a:cubicBezTo>
                    <a:pt x="13228" y="3138"/>
                    <a:pt x="11045" y="1"/>
                    <a:pt x="8660" y="1"/>
                  </a:cubicBezTo>
                  <a:close/>
                </a:path>
              </a:pathLst>
            </a:custGeom>
            <a:solidFill>
              <a:srgbClr val="057380"/>
            </a:solidFill>
            <a:ln w="19050" cap="flat" cmpd="sng">
              <a:solidFill>
                <a:srgbClr val="0573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085258" y="1958930"/>
              <a:ext cx="3078393" cy="1913648"/>
            </a:xfrm>
            <a:custGeom>
              <a:avLst/>
              <a:gdLst/>
              <a:ahLst/>
              <a:cxnLst/>
              <a:rect l="l" t="t" r="r" b="b"/>
              <a:pathLst>
                <a:path w="53811" h="33451" extrusionOk="0">
                  <a:moveTo>
                    <a:pt x="47934" y="483"/>
                  </a:moveTo>
                  <a:cubicBezTo>
                    <a:pt x="50122" y="483"/>
                    <a:pt x="51622" y="1034"/>
                    <a:pt x="52221" y="2073"/>
                  </a:cubicBezTo>
                  <a:cubicBezTo>
                    <a:pt x="53281" y="3885"/>
                    <a:pt x="51643" y="7240"/>
                    <a:pt x="47759" y="11283"/>
                  </a:cubicBezTo>
                  <a:cubicBezTo>
                    <a:pt x="43763" y="15433"/>
                    <a:pt x="37801" y="19895"/>
                    <a:pt x="31002" y="23822"/>
                  </a:cubicBezTo>
                  <a:cubicBezTo>
                    <a:pt x="21262" y="29476"/>
                    <a:pt x="11612" y="32963"/>
                    <a:pt x="5872" y="32963"/>
                  </a:cubicBezTo>
                  <a:cubicBezTo>
                    <a:pt x="3662" y="32963"/>
                    <a:pt x="2184" y="32412"/>
                    <a:pt x="1590" y="31373"/>
                  </a:cubicBezTo>
                  <a:cubicBezTo>
                    <a:pt x="531" y="29566"/>
                    <a:pt x="2163" y="26206"/>
                    <a:pt x="6047" y="22168"/>
                  </a:cubicBezTo>
                  <a:cubicBezTo>
                    <a:pt x="10043" y="18019"/>
                    <a:pt x="16005" y="13578"/>
                    <a:pt x="22788" y="9624"/>
                  </a:cubicBezTo>
                  <a:cubicBezTo>
                    <a:pt x="32544" y="3996"/>
                    <a:pt x="42173" y="483"/>
                    <a:pt x="47934" y="483"/>
                  </a:cubicBezTo>
                  <a:close/>
                  <a:moveTo>
                    <a:pt x="47934" y="1"/>
                  </a:moveTo>
                  <a:cubicBezTo>
                    <a:pt x="45130" y="1"/>
                    <a:pt x="41309" y="838"/>
                    <a:pt x="36895" y="2428"/>
                  </a:cubicBezTo>
                  <a:cubicBezTo>
                    <a:pt x="32391" y="4060"/>
                    <a:pt x="27425" y="6402"/>
                    <a:pt x="22565" y="9227"/>
                  </a:cubicBezTo>
                  <a:cubicBezTo>
                    <a:pt x="15719" y="13180"/>
                    <a:pt x="9736" y="17664"/>
                    <a:pt x="5697" y="21861"/>
                  </a:cubicBezTo>
                  <a:cubicBezTo>
                    <a:pt x="1590" y="26100"/>
                    <a:pt x="1" y="29566"/>
                    <a:pt x="1166" y="31617"/>
                  </a:cubicBezTo>
                  <a:cubicBezTo>
                    <a:pt x="1877" y="32831"/>
                    <a:pt x="3466" y="33451"/>
                    <a:pt x="5872" y="33451"/>
                  </a:cubicBezTo>
                  <a:cubicBezTo>
                    <a:pt x="8676" y="33451"/>
                    <a:pt x="12497" y="32613"/>
                    <a:pt x="16890" y="31024"/>
                  </a:cubicBezTo>
                  <a:cubicBezTo>
                    <a:pt x="21416" y="29386"/>
                    <a:pt x="26386" y="27049"/>
                    <a:pt x="31241" y="24219"/>
                  </a:cubicBezTo>
                  <a:cubicBezTo>
                    <a:pt x="38087" y="20271"/>
                    <a:pt x="44070" y="15788"/>
                    <a:pt x="48114" y="11591"/>
                  </a:cubicBezTo>
                  <a:cubicBezTo>
                    <a:pt x="52200" y="7351"/>
                    <a:pt x="53811" y="3885"/>
                    <a:pt x="52618" y="1829"/>
                  </a:cubicBezTo>
                  <a:cubicBezTo>
                    <a:pt x="51935" y="615"/>
                    <a:pt x="50345" y="1"/>
                    <a:pt x="47934" y="1"/>
                  </a:cubicBezTo>
                  <a:close/>
                </a:path>
              </a:pathLst>
            </a:custGeom>
            <a:solidFill>
              <a:srgbClr val="057380"/>
            </a:solidFill>
            <a:ln w="19050" cap="flat" cmpd="sng">
              <a:solidFill>
                <a:srgbClr val="0573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3085258" y="1958930"/>
              <a:ext cx="3078393" cy="1913648"/>
            </a:xfrm>
            <a:custGeom>
              <a:avLst/>
              <a:gdLst/>
              <a:ahLst/>
              <a:cxnLst/>
              <a:rect l="l" t="t" r="r" b="b"/>
              <a:pathLst>
                <a:path w="53811" h="33451" extrusionOk="0">
                  <a:moveTo>
                    <a:pt x="5872" y="483"/>
                  </a:moveTo>
                  <a:cubicBezTo>
                    <a:pt x="11612" y="483"/>
                    <a:pt x="21262" y="3996"/>
                    <a:pt x="31002" y="9624"/>
                  </a:cubicBezTo>
                  <a:cubicBezTo>
                    <a:pt x="37801" y="13578"/>
                    <a:pt x="43763" y="18019"/>
                    <a:pt x="47759" y="22168"/>
                  </a:cubicBezTo>
                  <a:cubicBezTo>
                    <a:pt x="51643" y="26206"/>
                    <a:pt x="53281" y="29566"/>
                    <a:pt x="52221" y="31373"/>
                  </a:cubicBezTo>
                  <a:cubicBezTo>
                    <a:pt x="51622" y="32412"/>
                    <a:pt x="50122" y="32963"/>
                    <a:pt x="47934" y="32963"/>
                  </a:cubicBezTo>
                  <a:cubicBezTo>
                    <a:pt x="42173" y="32963"/>
                    <a:pt x="32544" y="29476"/>
                    <a:pt x="22788" y="23822"/>
                  </a:cubicBezTo>
                  <a:cubicBezTo>
                    <a:pt x="16005" y="19895"/>
                    <a:pt x="10043" y="15433"/>
                    <a:pt x="6047" y="11283"/>
                  </a:cubicBezTo>
                  <a:cubicBezTo>
                    <a:pt x="2163" y="7240"/>
                    <a:pt x="531" y="3885"/>
                    <a:pt x="1590" y="2073"/>
                  </a:cubicBezTo>
                  <a:cubicBezTo>
                    <a:pt x="2184" y="1034"/>
                    <a:pt x="3662" y="483"/>
                    <a:pt x="5872" y="483"/>
                  </a:cubicBezTo>
                  <a:close/>
                  <a:moveTo>
                    <a:pt x="5872" y="1"/>
                  </a:moveTo>
                  <a:cubicBezTo>
                    <a:pt x="3466" y="1"/>
                    <a:pt x="1877" y="615"/>
                    <a:pt x="1166" y="1829"/>
                  </a:cubicBezTo>
                  <a:cubicBezTo>
                    <a:pt x="1" y="3885"/>
                    <a:pt x="1590" y="7351"/>
                    <a:pt x="5697" y="11591"/>
                  </a:cubicBezTo>
                  <a:cubicBezTo>
                    <a:pt x="9736" y="15788"/>
                    <a:pt x="15719" y="20271"/>
                    <a:pt x="22565" y="24219"/>
                  </a:cubicBezTo>
                  <a:cubicBezTo>
                    <a:pt x="27425" y="27049"/>
                    <a:pt x="32391" y="29386"/>
                    <a:pt x="36895" y="31024"/>
                  </a:cubicBezTo>
                  <a:cubicBezTo>
                    <a:pt x="41309" y="32613"/>
                    <a:pt x="45130" y="33451"/>
                    <a:pt x="47934" y="33451"/>
                  </a:cubicBezTo>
                  <a:cubicBezTo>
                    <a:pt x="50345" y="33451"/>
                    <a:pt x="51935" y="32831"/>
                    <a:pt x="52618" y="31617"/>
                  </a:cubicBezTo>
                  <a:cubicBezTo>
                    <a:pt x="53811" y="29566"/>
                    <a:pt x="52200" y="26100"/>
                    <a:pt x="48114" y="21861"/>
                  </a:cubicBezTo>
                  <a:cubicBezTo>
                    <a:pt x="44070" y="17664"/>
                    <a:pt x="38087" y="13180"/>
                    <a:pt x="31241" y="9227"/>
                  </a:cubicBezTo>
                  <a:cubicBezTo>
                    <a:pt x="26386" y="6402"/>
                    <a:pt x="21416" y="4060"/>
                    <a:pt x="16890" y="2428"/>
                  </a:cubicBezTo>
                  <a:cubicBezTo>
                    <a:pt x="12497" y="838"/>
                    <a:pt x="8676" y="1"/>
                    <a:pt x="5872" y="1"/>
                  </a:cubicBezTo>
                  <a:close/>
                </a:path>
              </a:pathLst>
            </a:custGeom>
            <a:solidFill>
              <a:srgbClr val="057380"/>
            </a:solidFill>
            <a:ln w="19050" cap="flat" cmpd="sng">
              <a:solidFill>
                <a:srgbClr val="0573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15"/>
          <p:cNvSpPr txBox="1">
            <a:spLocks noGrp="1"/>
          </p:cNvSpPr>
          <p:nvPr>
            <p:ph type="ctrTitle"/>
          </p:nvPr>
        </p:nvSpPr>
        <p:spPr>
          <a:xfrm>
            <a:off x="4572000" y="1927375"/>
            <a:ext cx="3479100" cy="175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Fira Sans Extra Condensed"/>
                <a:ea typeface="Fira Sans Extra Condensed"/>
                <a:cs typeface="Fira Sans Extra Condensed"/>
                <a:sym typeface="Fira Sans Extra Condensed"/>
              </a:rPr>
              <a:t>Apriori</a:t>
            </a:r>
            <a:r>
              <a:rPr lang="en" dirty="0"/>
              <a:t> </a:t>
            </a:r>
            <a:r>
              <a:rPr lang="en" dirty="0">
                <a:latin typeface="Fira Sans Extra Condensed"/>
                <a:ea typeface="Fira Sans Extra Condensed"/>
                <a:cs typeface="Fira Sans Extra Condensed"/>
                <a:sym typeface="Fira Sans Extra Condensed"/>
              </a:rPr>
              <a:t>Algorithm</a:t>
            </a:r>
            <a:endParaRPr dirty="0">
              <a:latin typeface="Fira Sans Extra Condensed"/>
              <a:ea typeface="Fira Sans Extra Condensed"/>
              <a:cs typeface="Fira Sans Extra Condensed"/>
              <a:sym typeface="Fira Sans Extra Condensed"/>
            </a:endParaRPr>
          </a:p>
        </p:txBody>
      </p:sp>
      <p:sp>
        <p:nvSpPr>
          <p:cNvPr id="61" name="Google Shape;61;p15"/>
          <p:cNvSpPr txBox="1">
            <a:spLocks noGrp="1"/>
          </p:cNvSpPr>
          <p:nvPr>
            <p:ph type="subTitle" idx="1"/>
          </p:nvPr>
        </p:nvSpPr>
        <p:spPr>
          <a:xfrm>
            <a:off x="4572000" y="3719450"/>
            <a:ext cx="4392000" cy="41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Presenter: Emmanuel Derry</a:t>
            </a:r>
            <a:endParaRPr sz="1600" dirty="0"/>
          </a:p>
        </p:txBody>
      </p:sp>
      <p:grpSp>
        <p:nvGrpSpPr>
          <p:cNvPr id="92" name="Google Shape;92;p15"/>
          <p:cNvGrpSpPr/>
          <p:nvPr/>
        </p:nvGrpSpPr>
        <p:grpSpPr>
          <a:xfrm rot="-1800798">
            <a:off x="7328106" y="1265689"/>
            <a:ext cx="872066" cy="963711"/>
            <a:chOff x="3085258" y="1214650"/>
            <a:chExt cx="3078393" cy="3401901"/>
          </a:xfrm>
        </p:grpSpPr>
        <p:sp>
          <p:nvSpPr>
            <p:cNvPr id="93" name="Google Shape;93;p15"/>
            <p:cNvSpPr/>
            <p:nvPr/>
          </p:nvSpPr>
          <p:spPr>
            <a:xfrm>
              <a:off x="4128458" y="1214650"/>
              <a:ext cx="991749" cy="3401901"/>
            </a:xfrm>
            <a:custGeom>
              <a:avLst/>
              <a:gdLst/>
              <a:ahLst/>
              <a:cxnLst/>
              <a:rect l="l" t="t" r="r" b="b"/>
              <a:pathLst>
                <a:path w="17336" h="59466" extrusionOk="0">
                  <a:moveTo>
                    <a:pt x="8660" y="488"/>
                  </a:moveTo>
                  <a:cubicBezTo>
                    <a:pt x="10780" y="488"/>
                    <a:pt x="12852" y="3557"/>
                    <a:pt x="14399" y="8946"/>
                  </a:cubicBezTo>
                  <a:cubicBezTo>
                    <a:pt x="15989" y="14489"/>
                    <a:pt x="16874" y="21887"/>
                    <a:pt x="16874" y="29746"/>
                  </a:cubicBezTo>
                  <a:cubicBezTo>
                    <a:pt x="16874" y="37584"/>
                    <a:pt x="15989" y="44982"/>
                    <a:pt x="14399" y="50525"/>
                  </a:cubicBezTo>
                  <a:cubicBezTo>
                    <a:pt x="12852" y="55910"/>
                    <a:pt x="10780" y="58983"/>
                    <a:pt x="8660" y="58983"/>
                  </a:cubicBezTo>
                  <a:cubicBezTo>
                    <a:pt x="6562" y="58983"/>
                    <a:pt x="4463" y="55910"/>
                    <a:pt x="2937" y="50525"/>
                  </a:cubicBezTo>
                  <a:cubicBezTo>
                    <a:pt x="1347" y="44982"/>
                    <a:pt x="467" y="37584"/>
                    <a:pt x="467" y="29746"/>
                  </a:cubicBezTo>
                  <a:cubicBezTo>
                    <a:pt x="467" y="21887"/>
                    <a:pt x="1347" y="14489"/>
                    <a:pt x="2937" y="8946"/>
                  </a:cubicBezTo>
                  <a:cubicBezTo>
                    <a:pt x="4463" y="3557"/>
                    <a:pt x="6562" y="488"/>
                    <a:pt x="8660" y="488"/>
                  </a:cubicBezTo>
                  <a:close/>
                  <a:moveTo>
                    <a:pt x="8660" y="1"/>
                  </a:moveTo>
                  <a:cubicBezTo>
                    <a:pt x="6297" y="1"/>
                    <a:pt x="4108" y="3138"/>
                    <a:pt x="2476" y="8814"/>
                  </a:cubicBezTo>
                  <a:cubicBezTo>
                    <a:pt x="886" y="14399"/>
                    <a:pt x="1" y="21840"/>
                    <a:pt x="1" y="29746"/>
                  </a:cubicBezTo>
                  <a:cubicBezTo>
                    <a:pt x="1" y="37627"/>
                    <a:pt x="886" y="45072"/>
                    <a:pt x="2476" y="50658"/>
                  </a:cubicBezTo>
                  <a:cubicBezTo>
                    <a:pt x="4108" y="56334"/>
                    <a:pt x="6297" y="59465"/>
                    <a:pt x="8660" y="59465"/>
                  </a:cubicBezTo>
                  <a:cubicBezTo>
                    <a:pt x="11045" y="59465"/>
                    <a:pt x="13228" y="56334"/>
                    <a:pt x="14860" y="50658"/>
                  </a:cubicBezTo>
                  <a:cubicBezTo>
                    <a:pt x="16450" y="45072"/>
                    <a:pt x="17335" y="37627"/>
                    <a:pt x="17335" y="29746"/>
                  </a:cubicBezTo>
                  <a:cubicBezTo>
                    <a:pt x="17335" y="21840"/>
                    <a:pt x="16450" y="14399"/>
                    <a:pt x="14860" y="8814"/>
                  </a:cubicBezTo>
                  <a:cubicBezTo>
                    <a:pt x="13228" y="3138"/>
                    <a:pt x="11045" y="1"/>
                    <a:pt x="866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085258" y="1958930"/>
              <a:ext cx="3078393" cy="1913648"/>
            </a:xfrm>
            <a:custGeom>
              <a:avLst/>
              <a:gdLst/>
              <a:ahLst/>
              <a:cxnLst/>
              <a:rect l="l" t="t" r="r" b="b"/>
              <a:pathLst>
                <a:path w="53811" h="33451" extrusionOk="0">
                  <a:moveTo>
                    <a:pt x="47934" y="483"/>
                  </a:moveTo>
                  <a:cubicBezTo>
                    <a:pt x="50122" y="483"/>
                    <a:pt x="51622" y="1034"/>
                    <a:pt x="52221" y="2073"/>
                  </a:cubicBezTo>
                  <a:cubicBezTo>
                    <a:pt x="53281" y="3885"/>
                    <a:pt x="51643" y="7240"/>
                    <a:pt x="47759" y="11283"/>
                  </a:cubicBezTo>
                  <a:cubicBezTo>
                    <a:pt x="43763" y="15433"/>
                    <a:pt x="37801" y="19895"/>
                    <a:pt x="31002" y="23822"/>
                  </a:cubicBezTo>
                  <a:cubicBezTo>
                    <a:pt x="21262" y="29476"/>
                    <a:pt x="11612" y="32963"/>
                    <a:pt x="5872" y="32963"/>
                  </a:cubicBezTo>
                  <a:cubicBezTo>
                    <a:pt x="3662" y="32963"/>
                    <a:pt x="2184" y="32412"/>
                    <a:pt x="1590" y="31373"/>
                  </a:cubicBezTo>
                  <a:cubicBezTo>
                    <a:pt x="531" y="29566"/>
                    <a:pt x="2163" y="26206"/>
                    <a:pt x="6047" y="22168"/>
                  </a:cubicBezTo>
                  <a:cubicBezTo>
                    <a:pt x="10043" y="18019"/>
                    <a:pt x="16005" y="13578"/>
                    <a:pt x="22788" y="9624"/>
                  </a:cubicBezTo>
                  <a:cubicBezTo>
                    <a:pt x="32544" y="3996"/>
                    <a:pt x="42173" y="483"/>
                    <a:pt x="47934" y="483"/>
                  </a:cubicBezTo>
                  <a:close/>
                  <a:moveTo>
                    <a:pt x="47934" y="1"/>
                  </a:moveTo>
                  <a:cubicBezTo>
                    <a:pt x="45130" y="1"/>
                    <a:pt x="41309" y="838"/>
                    <a:pt x="36895" y="2428"/>
                  </a:cubicBezTo>
                  <a:cubicBezTo>
                    <a:pt x="32391" y="4060"/>
                    <a:pt x="27425" y="6402"/>
                    <a:pt x="22565" y="9227"/>
                  </a:cubicBezTo>
                  <a:cubicBezTo>
                    <a:pt x="15719" y="13180"/>
                    <a:pt x="9736" y="17664"/>
                    <a:pt x="5697" y="21861"/>
                  </a:cubicBezTo>
                  <a:cubicBezTo>
                    <a:pt x="1590" y="26100"/>
                    <a:pt x="1" y="29566"/>
                    <a:pt x="1166" y="31617"/>
                  </a:cubicBezTo>
                  <a:cubicBezTo>
                    <a:pt x="1877" y="32831"/>
                    <a:pt x="3466" y="33451"/>
                    <a:pt x="5872" y="33451"/>
                  </a:cubicBezTo>
                  <a:cubicBezTo>
                    <a:pt x="8676" y="33451"/>
                    <a:pt x="12497" y="32613"/>
                    <a:pt x="16890" y="31024"/>
                  </a:cubicBezTo>
                  <a:cubicBezTo>
                    <a:pt x="21416" y="29386"/>
                    <a:pt x="26386" y="27049"/>
                    <a:pt x="31241" y="24219"/>
                  </a:cubicBezTo>
                  <a:cubicBezTo>
                    <a:pt x="38087" y="20271"/>
                    <a:pt x="44070" y="15788"/>
                    <a:pt x="48114" y="11591"/>
                  </a:cubicBezTo>
                  <a:cubicBezTo>
                    <a:pt x="52200" y="7351"/>
                    <a:pt x="53811" y="3885"/>
                    <a:pt x="52618" y="1829"/>
                  </a:cubicBezTo>
                  <a:cubicBezTo>
                    <a:pt x="51935" y="615"/>
                    <a:pt x="50345" y="1"/>
                    <a:pt x="4793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085258" y="1958930"/>
              <a:ext cx="3078393" cy="1913648"/>
            </a:xfrm>
            <a:custGeom>
              <a:avLst/>
              <a:gdLst/>
              <a:ahLst/>
              <a:cxnLst/>
              <a:rect l="l" t="t" r="r" b="b"/>
              <a:pathLst>
                <a:path w="53811" h="33451" extrusionOk="0">
                  <a:moveTo>
                    <a:pt x="5872" y="483"/>
                  </a:moveTo>
                  <a:cubicBezTo>
                    <a:pt x="11612" y="483"/>
                    <a:pt x="21262" y="3996"/>
                    <a:pt x="31002" y="9624"/>
                  </a:cubicBezTo>
                  <a:cubicBezTo>
                    <a:pt x="37801" y="13578"/>
                    <a:pt x="43763" y="18019"/>
                    <a:pt x="47759" y="22168"/>
                  </a:cubicBezTo>
                  <a:cubicBezTo>
                    <a:pt x="51643" y="26206"/>
                    <a:pt x="53281" y="29566"/>
                    <a:pt x="52221" y="31373"/>
                  </a:cubicBezTo>
                  <a:cubicBezTo>
                    <a:pt x="51622" y="32412"/>
                    <a:pt x="50122" y="32963"/>
                    <a:pt x="47934" y="32963"/>
                  </a:cubicBezTo>
                  <a:cubicBezTo>
                    <a:pt x="42173" y="32963"/>
                    <a:pt x="32544" y="29476"/>
                    <a:pt x="22788" y="23822"/>
                  </a:cubicBezTo>
                  <a:cubicBezTo>
                    <a:pt x="16005" y="19895"/>
                    <a:pt x="10043" y="15433"/>
                    <a:pt x="6047" y="11283"/>
                  </a:cubicBezTo>
                  <a:cubicBezTo>
                    <a:pt x="2163" y="7240"/>
                    <a:pt x="531" y="3885"/>
                    <a:pt x="1590" y="2073"/>
                  </a:cubicBezTo>
                  <a:cubicBezTo>
                    <a:pt x="2184" y="1034"/>
                    <a:pt x="3662" y="483"/>
                    <a:pt x="5872" y="483"/>
                  </a:cubicBezTo>
                  <a:close/>
                  <a:moveTo>
                    <a:pt x="5872" y="1"/>
                  </a:moveTo>
                  <a:cubicBezTo>
                    <a:pt x="3466" y="1"/>
                    <a:pt x="1877" y="615"/>
                    <a:pt x="1166" y="1829"/>
                  </a:cubicBezTo>
                  <a:cubicBezTo>
                    <a:pt x="1" y="3885"/>
                    <a:pt x="1590" y="7351"/>
                    <a:pt x="5697" y="11591"/>
                  </a:cubicBezTo>
                  <a:cubicBezTo>
                    <a:pt x="9736" y="15788"/>
                    <a:pt x="15719" y="20271"/>
                    <a:pt x="22565" y="24219"/>
                  </a:cubicBezTo>
                  <a:cubicBezTo>
                    <a:pt x="27425" y="27049"/>
                    <a:pt x="32391" y="29386"/>
                    <a:pt x="36895" y="31024"/>
                  </a:cubicBezTo>
                  <a:cubicBezTo>
                    <a:pt x="41309" y="32613"/>
                    <a:pt x="45130" y="33451"/>
                    <a:pt x="47934" y="33451"/>
                  </a:cubicBezTo>
                  <a:cubicBezTo>
                    <a:pt x="50345" y="33451"/>
                    <a:pt x="51935" y="32831"/>
                    <a:pt x="52618" y="31617"/>
                  </a:cubicBezTo>
                  <a:cubicBezTo>
                    <a:pt x="53811" y="29566"/>
                    <a:pt x="52200" y="26100"/>
                    <a:pt x="48114" y="21861"/>
                  </a:cubicBezTo>
                  <a:cubicBezTo>
                    <a:pt x="44070" y="17664"/>
                    <a:pt x="38087" y="13180"/>
                    <a:pt x="31241" y="9227"/>
                  </a:cubicBezTo>
                  <a:cubicBezTo>
                    <a:pt x="26386" y="6402"/>
                    <a:pt x="21416" y="4060"/>
                    <a:pt x="16890" y="2428"/>
                  </a:cubicBezTo>
                  <a:cubicBezTo>
                    <a:pt x="12497" y="838"/>
                    <a:pt x="8676" y="1"/>
                    <a:pt x="5872"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778327E-7255-80BE-2DD8-250FCCB4B809}"/>
              </a:ext>
            </a:extLst>
          </p:cNvPr>
          <p:cNvPicPr>
            <a:picLocks noChangeAspect="1"/>
          </p:cNvPicPr>
          <p:nvPr/>
        </p:nvPicPr>
        <p:blipFill>
          <a:blip r:embed="rId3"/>
          <a:stretch>
            <a:fillRect/>
          </a:stretch>
        </p:blipFill>
        <p:spPr>
          <a:xfrm>
            <a:off x="1213687" y="1612653"/>
            <a:ext cx="3269216" cy="28516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Psuedo Code </a:t>
            </a:r>
            <a:endParaRPr dirty="0"/>
          </a:p>
        </p:txBody>
      </p:sp>
      <p:pic>
        <p:nvPicPr>
          <p:cNvPr id="4" name="Picture 3">
            <a:extLst>
              <a:ext uri="{FF2B5EF4-FFF2-40B4-BE49-F238E27FC236}">
                <a16:creationId xmlns:a16="http://schemas.microsoft.com/office/drawing/2014/main" id="{C11AF6E4-5084-D9E0-DA87-4182644D2602}"/>
              </a:ext>
            </a:extLst>
          </p:cNvPr>
          <p:cNvPicPr>
            <a:picLocks noChangeAspect="1"/>
          </p:cNvPicPr>
          <p:nvPr/>
        </p:nvPicPr>
        <p:blipFill>
          <a:blip r:embed="rId3"/>
          <a:stretch>
            <a:fillRect/>
          </a:stretch>
        </p:blipFill>
        <p:spPr>
          <a:xfrm>
            <a:off x="419451" y="880150"/>
            <a:ext cx="7572502" cy="4263350"/>
          </a:xfrm>
          <a:prstGeom prst="rect">
            <a:avLst/>
          </a:prstGeom>
        </p:spPr>
      </p:pic>
    </p:spTree>
    <p:extLst>
      <p:ext uri="{BB962C8B-B14F-4D97-AF65-F5344CB8AC3E}">
        <p14:creationId xmlns:p14="http://schemas.microsoft.com/office/powerpoint/2010/main" val="415326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grpSp>
        <p:nvGrpSpPr>
          <p:cNvPr id="655" name="Google Shape;655;p26"/>
          <p:cNvGrpSpPr/>
          <p:nvPr/>
        </p:nvGrpSpPr>
        <p:grpSpPr>
          <a:xfrm>
            <a:off x="3176850" y="1427200"/>
            <a:ext cx="3243250" cy="2760600"/>
            <a:chOff x="2950375" y="1684375"/>
            <a:chExt cx="3243250" cy="2760600"/>
          </a:xfrm>
        </p:grpSpPr>
        <p:sp>
          <p:nvSpPr>
            <p:cNvPr id="656" name="Google Shape;656;p26"/>
            <p:cNvSpPr/>
            <p:nvPr/>
          </p:nvSpPr>
          <p:spPr>
            <a:xfrm>
              <a:off x="6152994" y="4370974"/>
              <a:ext cx="40632" cy="39395"/>
            </a:xfrm>
            <a:custGeom>
              <a:avLst/>
              <a:gdLst/>
              <a:ahLst/>
              <a:cxnLst/>
              <a:rect l="l" t="t" r="r" b="b"/>
              <a:pathLst>
                <a:path w="263" h="255" extrusionOk="0">
                  <a:moveTo>
                    <a:pt x="131" y="0"/>
                  </a:moveTo>
                  <a:cubicBezTo>
                    <a:pt x="31" y="0"/>
                    <a:pt x="0" y="62"/>
                    <a:pt x="0" y="131"/>
                  </a:cubicBezTo>
                  <a:cubicBezTo>
                    <a:pt x="0" y="193"/>
                    <a:pt x="31" y="255"/>
                    <a:pt x="131" y="255"/>
                  </a:cubicBezTo>
                  <a:cubicBezTo>
                    <a:pt x="193" y="255"/>
                    <a:pt x="262" y="193"/>
                    <a:pt x="262" y="131"/>
                  </a:cubicBezTo>
                  <a:cubicBezTo>
                    <a:pt x="262" y="62"/>
                    <a:pt x="193" y="0"/>
                    <a:pt x="131" y="0"/>
                  </a:cubicBezTo>
                  <a:close/>
                </a:path>
              </a:pathLst>
            </a:custGeom>
            <a:solidFill>
              <a:srgbClr val="E8716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3083856" y="4162256"/>
              <a:ext cx="40632" cy="44339"/>
            </a:xfrm>
            <a:custGeom>
              <a:avLst/>
              <a:gdLst/>
              <a:ahLst/>
              <a:cxnLst/>
              <a:rect l="l" t="t" r="r" b="b"/>
              <a:pathLst>
                <a:path w="263" h="287" extrusionOk="0">
                  <a:moveTo>
                    <a:pt x="132" y="1"/>
                  </a:moveTo>
                  <a:cubicBezTo>
                    <a:pt x="70" y="1"/>
                    <a:pt x="0" y="63"/>
                    <a:pt x="0" y="163"/>
                  </a:cubicBezTo>
                  <a:cubicBezTo>
                    <a:pt x="0" y="225"/>
                    <a:pt x="70" y="286"/>
                    <a:pt x="132" y="286"/>
                  </a:cubicBezTo>
                  <a:cubicBezTo>
                    <a:pt x="193" y="286"/>
                    <a:pt x="263" y="225"/>
                    <a:pt x="263" y="163"/>
                  </a:cubicBezTo>
                  <a:cubicBezTo>
                    <a:pt x="263" y="63"/>
                    <a:pt x="193" y="1"/>
                    <a:pt x="132" y="1"/>
                  </a:cubicBezTo>
                  <a:close/>
                </a:path>
              </a:pathLst>
            </a:custGeom>
            <a:solidFill>
              <a:srgbClr val="E8716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5487906" y="1769036"/>
              <a:ext cx="39396" cy="39549"/>
            </a:xfrm>
            <a:custGeom>
              <a:avLst/>
              <a:gdLst/>
              <a:ahLst/>
              <a:cxnLst/>
              <a:rect l="l" t="t" r="r" b="b"/>
              <a:pathLst>
                <a:path w="255" h="256" extrusionOk="0">
                  <a:moveTo>
                    <a:pt x="131" y="1"/>
                  </a:moveTo>
                  <a:cubicBezTo>
                    <a:pt x="31" y="1"/>
                    <a:pt x="0" y="62"/>
                    <a:pt x="0" y="124"/>
                  </a:cubicBezTo>
                  <a:cubicBezTo>
                    <a:pt x="0" y="193"/>
                    <a:pt x="31" y="255"/>
                    <a:pt x="131" y="255"/>
                  </a:cubicBezTo>
                  <a:cubicBezTo>
                    <a:pt x="193" y="255"/>
                    <a:pt x="255" y="193"/>
                    <a:pt x="255" y="124"/>
                  </a:cubicBezTo>
                  <a:cubicBezTo>
                    <a:pt x="255" y="62"/>
                    <a:pt x="193" y="1"/>
                    <a:pt x="131" y="1"/>
                  </a:cubicBezTo>
                  <a:close/>
                </a:path>
              </a:pathLst>
            </a:custGeom>
            <a:solidFill>
              <a:srgbClr val="E8716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5850189" y="2230346"/>
              <a:ext cx="20393" cy="25182"/>
            </a:xfrm>
            <a:custGeom>
              <a:avLst/>
              <a:gdLst/>
              <a:ahLst/>
              <a:cxnLst/>
              <a:rect l="l" t="t" r="r" b="b"/>
              <a:pathLst>
                <a:path w="132" h="163" extrusionOk="0">
                  <a:moveTo>
                    <a:pt x="62" y="0"/>
                  </a:moveTo>
                  <a:cubicBezTo>
                    <a:pt x="31" y="0"/>
                    <a:pt x="1" y="31"/>
                    <a:pt x="1" y="101"/>
                  </a:cubicBezTo>
                  <a:cubicBezTo>
                    <a:pt x="1" y="131"/>
                    <a:pt x="31" y="162"/>
                    <a:pt x="62" y="162"/>
                  </a:cubicBezTo>
                  <a:cubicBezTo>
                    <a:pt x="132" y="162"/>
                    <a:pt x="132" y="131"/>
                    <a:pt x="132" y="101"/>
                  </a:cubicBezTo>
                  <a:cubicBezTo>
                    <a:pt x="132" y="31"/>
                    <a:pt x="132" y="0"/>
                    <a:pt x="62" y="0"/>
                  </a:cubicBezTo>
                  <a:close/>
                </a:path>
              </a:pathLst>
            </a:custGeom>
            <a:solidFill>
              <a:srgbClr val="E8716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5412823" y="4425664"/>
              <a:ext cx="20393" cy="19311"/>
            </a:xfrm>
            <a:custGeom>
              <a:avLst/>
              <a:gdLst/>
              <a:ahLst/>
              <a:cxnLst/>
              <a:rect l="l" t="t" r="r" b="b"/>
              <a:pathLst>
                <a:path w="132" h="125" extrusionOk="0">
                  <a:moveTo>
                    <a:pt x="70" y="1"/>
                  </a:moveTo>
                  <a:cubicBezTo>
                    <a:pt x="39" y="1"/>
                    <a:pt x="0" y="32"/>
                    <a:pt x="0" y="63"/>
                  </a:cubicBezTo>
                  <a:cubicBezTo>
                    <a:pt x="0" y="93"/>
                    <a:pt x="39" y="124"/>
                    <a:pt x="70" y="124"/>
                  </a:cubicBezTo>
                  <a:cubicBezTo>
                    <a:pt x="100" y="124"/>
                    <a:pt x="131" y="93"/>
                    <a:pt x="131" y="63"/>
                  </a:cubicBezTo>
                  <a:cubicBezTo>
                    <a:pt x="131" y="32"/>
                    <a:pt x="100" y="1"/>
                    <a:pt x="70" y="1"/>
                  </a:cubicBezTo>
                  <a:close/>
                </a:path>
              </a:pathLst>
            </a:custGeom>
            <a:solidFill>
              <a:srgbClr val="E8716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3734576" y="4425664"/>
              <a:ext cx="25182" cy="19311"/>
            </a:xfrm>
            <a:custGeom>
              <a:avLst/>
              <a:gdLst/>
              <a:ahLst/>
              <a:cxnLst/>
              <a:rect l="l" t="t" r="r" b="b"/>
              <a:pathLst>
                <a:path w="163" h="125" extrusionOk="0">
                  <a:moveTo>
                    <a:pt x="101" y="1"/>
                  </a:moveTo>
                  <a:cubicBezTo>
                    <a:pt x="32" y="1"/>
                    <a:pt x="1" y="32"/>
                    <a:pt x="1" y="63"/>
                  </a:cubicBezTo>
                  <a:cubicBezTo>
                    <a:pt x="1" y="93"/>
                    <a:pt x="32" y="124"/>
                    <a:pt x="101" y="124"/>
                  </a:cubicBezTo>
                  <a:cubicBezTo>
                    <a:pt x="132" y="124"/>
                    <a:pt x="163" y="93"/>
                    <a:pt x="163" y="63"/>
                  </a:cubicBezTo>
                  <a:cubicBezTo>
                    <a:pt x="163" y="32"/>
                    <a:pt x="132" y="1"/>
                    <a:pt x="101" y="1"/>
                  </a:cubicBezTo>
                  <a:close/>
                </a:path>
              </a:pathLst>
            </a:custGeom>
            <a:solidFill>
              <a:srgbClr val="E8716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2950375" y="4176624"/>
              <a:ext cx="25182" cy="20393"/>
            </a:xfrm>
            <a:custGeom>
              <a:avLst/>
              <a:gdLst/>
              <a:ahLst/>
              <a:cxnLst/>
              <a:rect l="l" t="t" r="r" b="b"/>
              <a:pathLst>
                <a:path w="163" h="132" extrusionOk="0">
                  <a:moveTo>
                    <a:pt x="93" y="1"/>
                  </a:moveTo>
                  <a:cubicBezTo>
                    <a:pt x="31" y="1"/>
                    <a:pt x="0" y="39"/>
                    <a:pt x="0" y="70"/>
                  </a:cubicBezTo>
                  <a:cubicBezTo>
                    <a:pt x="0" y="101"/>
                    <a:pt x="31" y="132"/>
                    <a:pt x="93" y="132"/>
                  </a:cubicBezTo>
                  <a:cubicBezTo>
                    <a:pt x="124" y="132"/>
                    <a:pt x="162" y="101"/>
                    <a:pt x="162" y="70"/>
                  </a:cubicBezTo>
                  <a:cubicBezTo>
                    <a:pt x="162" y="39"/>
                    <a:pt x="124" y="1"/>
                    <a:pt x="93" y="1"/>
                  </a:cubicBezTo>
                  <a:close/>
                </a:path>
              </a:pathLst>
            </a:custGeom>
            <a:solidFill>
              <a:srgbClr val="E8716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5561753" y="4077750"/>
              <a:ext cx="20393" cy="20393"/>
            </a:xfrm>
            <a:custGeom>
              <a:avLst/>
              <a:gdLst/>
              <a:ahLst/>
              <a:cxnLst/>
              <a:rect l="l" t="t" r="r" b="b"/>
              <a:pathLst>
                <a:path w="132" h="132" extrusionOk="0">
                  <a:moveTo>
                    <a:pt x="70" y="0"/>
                  </a:moveTo>
                  <a:cubicBezTo>
                    <a:pt x="39" y="0"/>
                    <a:pt x="1" y="31"/>
                    <a:pt x="1" y="62"/>
                  </a:cubicBezTo>
                  <a:cubicBezTo>
                    <a:pt x="1" y="100"/>
                    <a:pt x="39" y="131"/>
                    <a:pt x="70" y="131"/>
                  </a:cubicBezTo>
                  <a:cubicBezTo>
                    <a:pt x="101" y="131"/>
                    <a:pt x="132" y="100"/>
                    <a:pt x="132" y="62"/>
                  </a:cubicBezTo>
                  <a:cubicBezTo>
                    <a:pt x="132" y="31"/>
                    <a:pt x="101" y="0"/>
                    <a:pt x="70" y="0"/>
                  </a:cubicBezTo>
                  <a:close/>
                </a:path>
              </a:pathLst>
            </a:custGeom>
            <a:solidFill>
              <a:srgbClr val="E8716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5859768" y="4281524"/>
              <a:ext cx="25182" cy="25182"/>
            </a:xfrm>
            <a:custGeom>
              <a:avLst/>
              <a:gdLst/>
              <a:ahLst/>
              <a:cxnLst/>
              <a:rect l="l" t="t" r="r" b="b"/>
              <a:pathLst>
                <a:path w="163" h="163" extrusionOk="0">
                  <a:moveTo>
                    <a:pt x="70" y="0"/>
                  </a:moveTo>
                  <a:cubicBezTo>
                    <a:pt x="39" y="0"/>
                    <a:pt x="0" y="31"/>
                    <a:pt x="0" y="62"/>
                  </a:cubicBezTo>
                  <a:cubicBezTo>
                    <a:pt x="0" y="132"/>
                    <a:pt x="39" y="162"/>
                    <a:pt x="70" y="162"/>
                  </a:cubicBezTo>
                  <a:cubicBezTo>
                    <a:pt x="131" y="162"/>
                    <a:pt x="162" y="132"/>
                    <a:pt x="162" y="62"/>
                  </a:cubicBezTo>
                  <a:cubicBezTo>
                    <a:pt x="162" y="31"/>
                    <a:pt x="131" y="0"/>
                    <a:pt x="70" y="0"/>
                  </a:cubicBezTo>
                  <a:close/>
                </a:path>
              </a:pathLst>
            </a:custGeom>
            <a:solidFill>
              <a:srgbClr val="E8716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2950375" y="2145685"/>
              <a:ext cx="25182" cy="20393"/>
            </a:xfrm>
            <a:custGeom>
              <a:avLst/>
              <a:gdLst/>
              <a:ahLst/>
              <a:cxnLst/>
              <a:rect l="l" t="t" r="r" b="b"/>
              <a:pathLst>
                <a:path w="163" h="132" extrusionOk="0">
                  <a:moveTo>
                    <a:pt x="93" y="0"/>
                  </a:moveTo>
                  <a:cubicBezTo>
                    <a:pt x="31" y="0"/>
                    <a:pt x="0" y="31"/>
                    <a:pt x="0" y="70"/>
                  </a:cubicBezTo>
                  <a:cubicBezTo>
                    <a:pt x="0" y="101"/>
                    <a:pt x="31" y="132"/>
                    <a:pt x="93" y="132"/>
                  </a:cubicBezTo>
                  <a:cubicBezTo>
                    <a:pt x="124" y="132"/>
                    <a:pt x="162" y="101"/>
                    <a:pt x="162" y="70"/>
                  </a:cubicBezTo>
                  <a:cubicBezTo>
                    <a:pt x="162" y="31"/>
                    <a:pt x="124" y="0"/>
                    <a:pt x="93" y="0"/>
                  </a:cubicBezTo>
                  <a:close/>
                </a:path>
              </a:pathLst>
            </a:custGeom>
            <a:solidFill>
              <a:srgbClr val="E8716B"/>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2964588" y="1684375"/>
              <a:ext cx="2746259" cy="2751003"/>
            </a:xfrm>
            <a:custGeom>
              <a:avLst/>
              <a:gdLst/>
              <a:ahLst/>
              <a:cxnLst/>
              <a:rect l="l" t="t" r="r" b="b"/>
              <a:pathLst>
                <a:path w="17776" h="17807" extrusionOk="0">
                  <a:moveTo>
                    <a:pt x="8904" y="896"/>
                  </a:moveTo>
                  <a:cubicBezTo>
                    <a:pt x="13309" y="896"/>
                    <a:pt x="16881" y="4499"/>
                    <a:pt x="16881" y="8904"/>
                  </a:cubicBezTo>
                  <a:cubicBezTo>
                    <a:pt x="16881" y="13309"/>
                    <a:pt x="13309" y="16873"/>
                    <a:pt x="8904" y="16873"/>
                  </a:cubicBezTo>
                  <a:cubicBezTo>
                    <a:pt x="4468" y="16873"/>
                    <a:pt x="904" y="13309"/>
                    <a:pt x="904" y="8904"/>
                  </a:cubicBezTo>
                  <a:cubicBezTo>
                    <a:pt x="904" y="4499"/>
                    <a:pt x="4468" y="896"/>
                    <a:pt x="8904" y="896"/>
                  </a:cubicBezTo>
                  <a:close/>
                  <a:moveTo>
                    <a:pt x="8904" y="1"/>
                  </a:moveTo>
                  <a:cubicBezTo>
                    <a:pt x="3989" y="1"/>
                    <a:pt x="1" y="3982"/>
                    <a:pt x="1" y="8904"/>
                  </a:cubicBezTo>
                  <a:cubicBezTo>
                    <a:pt x="1" y="13818"/>
                    <a:pt x="3989" y="17807"/>
                    <a:pt x="8904" y="17807"/>
                  </a:cubicBezTo>
                  <a:cubicBezTo>
                    <a:pt x="13795" y="17807"/>
                    <a:pt x="17776" y="13818"/>
                    <a:pt x="17776" y="8904"/>
                  </a:cubicBezTo>
                  <a:cubicBezTo>
                    <a:pt x="17776" y="3982"/>
                    <a:pt x="13795" y="1"/>
                    <a:pt x="8904" y="1"/>
                  </a:cubicBezTo>
                  <a:close/>
                </a:path>
              </a:pathLst>
            </a:custGeom>
            <a:solidFill>
              <a:srgbClr val="FDE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3104095" y="1822644"/>
              <a:ext cx="2468481" cy="2468596"/>
            </a:xfrm>
            <a:custGeom>
              <a:avLst/>
              <a:gdLst/>
              <a:ahLst/>
              <a:cxnLst/>
              <a:rect l="l" t="t" r="r" b="b"/>
              <a:pathLst>
                <a:path w="15978" h="15979" extrusionOk="0">
                  <a:moveTo>
                    <a:pt x="8001" y="965"/>
                  </a:moveTo>
                  <a:cubicBezTo>
                    <a:pt x="11858" y="965"/>
                    <a:pt x="15014" y="4120"/>
                    <a:pt x="15014" y="8009"/>
                  </a:cubicBezTo>
                  <a:cubicBezTo>
                    <a:pt x="15014" y="11897"/>
                    <a:pt x="11858" y="15045"/>
                    <a:pt x="8001" y="15045"/>
                  </a:cubicBezTo>
                  <a:cubicBezTo>
                    <a:pt x="4113" y="15045"/>
                    <a:pt x="965" y="11897"/>
                    <a:pt x="965" y="8009"/>
                  </a:cubicBezTo>
                  <a:cubicBezTo>
                    <a:pt x="965" y="4120"/>
                    <a:pt x="4113" y="965"/>
                    <a:pt x="8001" y="965"/>
                  </a:cubicBezTo>
                  <a:close/>
                  <a:moveTo>
                    <a:pt x="8001" y="1"/>
                  </a:moveTo>
                  <a:cubicBezTo>
                    <a:pt x="3565" y="1"/>
                    <a:pt x="1" y="3604"/>
                    <a:pt x="1" y="8009"/>
                  </a:cubicBezTo>
                  <a:cubicBezTo>
                    <a:pt x="1" y="12414"/>
                    <a:pt x="3565" y="15978"/>
                    <a:pt x="8001" y="15978"/>
                  </a:cubicBezTo>
                  <a:cubicBezTo>
                    <a:pt x="12406" y="15978"/>
                    <a:pt x="15978" y="12414"/>
                    <a:pt x="15978" y="8009"/>
                  </a:cubicBezTo>
                  <a:cubicBezTo>
                    <a:pt x="15978" y="3604"/>
                    <a:pt x="12406" y="1"/>
                    <a:pt x="8001" y="1"/>
                  </a:cubicBezTo>
                  <a:close/>
                </a:path>
              </a:pathLst>
            </a:custGeom>
            <a:solidFill>
              <a:srgbClr val="FCE0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3253025" y="1971728"/>
              <a:ext cx="2170620" cy="2175219"/>
            </a:xfrm>
            <a:custGeom>
              <a:avLst/>
              <a:gdLst/>
              <a:ahLst/>
              <a:cxnLst/>
              <a:rect l="l" t="t" r="r" b="b"/>
              <a:pathLst>
                <a:path w="14050" h="14080" extrusionOk="0">
                  <a:moveTo>
                    <a:pt x="7037" y="0"/>
                  </a:moveTo>
                  <a:cubicBezTo>
                    <a:pt x="3149" y="0"/>
                    <a:pt x="1" y="3155"/>
                    <a:pt x="1" y="7044"/>
                  </a:cubicBezTo>
                  <a:cubicBezTo>
                    <a:pt x="1" y="10932"/>
                    <a:pt x="3149" y="14080"/>
                    <a:pt x="7037" y="14080"/>
                  </a:cubicBezTo>
                  <a:cubicBezTo>
                    <a:pt x="10894" y="14080"/>
                    <a:pt x="14050" y="10932"/>
                    <a:pt x="14050" y="7044"/>
                  </a:cubicBezTo>
                  <a:cubicBezTo>
                    <a:pt x="14050" y="3155"/>
                    <a:pt x="10894" y="0"/>
                    <a:pt x="7037" y="0"/>
                  </a:cubicBezTo>
                  <a:close/>
                </a:path>
              </a:pathLst>
            </a:custGeom>
            <a:solidFill>
              <a:srgbClr val="FBD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3397320" y="2120658"/>
              <a:ext cx="1882182" cy="1877362"/>
            </a:xfrm>
            <a:custGeom>
              <a:avLst/>
              <a:gdLst/>
              <a:ahLst/>
              <a:cxnLst/>
              <a:rect l="l" t="t" r="r" b="b"/>
              <a:pathLst>
                <a:path w="12183" h="12152" extrusionOk="0">
                  <a:moveTo>
                    <a:pt x="6103" y="0"/>
                  </a:moveTo>
                  <a:cubicBezTo>
                    <a:pt x="2731" y="0"/>
                    <a:pt x="0" y="2701"/>
                    <a:pt x="0" y="6080"/>
                  </a:cubicBezTo>
                  <a:cubicBezTo>
                    <a:pt x="0" y="9420"/>
                    <a:pt x="2731" y="12151"/>
                    <a:pt x="6103" y="12151"/>
                  </a:cubicBezTo>
                  <a:cubicBezTo>
                    <a:pt x="9451" y="12151"/>
                    <a:pt x="12182" y="9420"/>
                    <a:pt x="12182" y="6080"/>
                  </a:cubicBezTo>
                  <a:cubicBezTo>
                    <a:pt x="12182" y="2701"/>
                    <a:pt x="9451" y="0"/>
                    <a:pt x="6103" y="0"/>
                  </a:cubicBezTo>
                  <a:close/>
                </a:path>
              </a:pathLst>
            </a:custGeom>
            <a:solidFill>
              <a:srgbClr val="F7A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3456954" y="2175502"/>
              <a:ext cx="1762914" cy="1762885"/>
            </a:xfrm>
            <a:custGeom>
              <a:avLst/>
              <a:gdLst/>
              <a:ahLst/>
              <a:cxnLst/>
              <a:rect l="l" t="t" r="r" b="b"/>
              <a:pathLst>
                <a:path w="11411" h="11411" extrusionOk="0">
                  <a:moveTo>
                    <a:pt x="5717" y="0"/>
                  </a:moveTo>
                  <a:cubicBezTo>
                    <a:pt x="2569" y="0"/>
                    <a:pt x="0" y="2577"/>
                    <a:pt x="0" y="5725"/>
                  </a:cubicBezTo>
                  <a:cubicBezTo>
                    <a:pt x="0" y="8872"/>
                    <a:pt x="2569" y="11411"/>
                    <a:pt x="5717" y="11411"/>
                  </a:cubicBezTo>
                  <a:cubicBezTo>
                    <a:pt x="8872" y="11411"/>
                    <a:pt x="11410" y="8872"/>
                    <a:pt x="11410" y="5725"/>
                  </a:cubicBezTo>
                  <a:cubicBezTo>
                    <a:pt x="11410" y="2577"/>
                    <a:pt x="8872" y="0"/>
                    <a:pt x="5717" y="0"/>
                  </a:cubicBezTo>
                  <a:close/>
                </a:path>
              </a:pathLst>
            </a:custGeom>
            <a:solidFill>
              <a:srgbClr val="E871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3670308" y="2388854"/>
              <a:ext cx="1336206" cy="1340973"/>
            </a:xfrm>
            <a:custGeom>
              <a:avLst/>
              <a:gdLst/>
              <a:ahLst/>
              <a:cxnLst/>
              <a:rect l="l" t="t" r="r" b="b"/>
              <a:pathLst>
                <a:path w="8649" h="8680" extrusionOk="0">
                  <a:moveTo>
                    <a:pt x="4336" y="0"/>
                  </a:moveTo>
                  <a:cubicBezTo>
                    <a:pt x="1929" y="0"/>
                    <a:pt x="0" y="1929"/>
                    <a:pt x="0" y="4344"/>
                  </a:cubicBezTo>
                  <a:cubicBezTo>
                    <a:pt x="0" y="6720"/>
                    <a:pt x="1929" y="8679"/>
                    <a:pt x="4336" y="8679"/>
                  </a:cubicBezTo>
                  <a:cubicBezTo>
                    <a:pt x="6720" y="8679"/>
                    <a:pt x="8648" y="6720"/>
                    <a:pt x="8648" y="4344"/>
                  </a:cubicBezTo>
                  <a:cubicBezTo>
                    <a:pt x="8648" y="1929"/>
                    <a:pt x="6720" y="0"/>
                    <a:pt x="4336" y="0"/>
                  </a:cubicBezTo>
                  <a:close/>
                </a:path>
              </a:pathLst>
            </a:custGeom>
            <a:solidFill>
              <a:srgbClr val="F7A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4007564" y="2727344"/>
              <a:ext cx="660455" cy="665234"/>
            </a:xfrm>
            <a:custGeom>
              <a:avLst/>
              <a:gdLst/>
              <a:ahLst/>
              <a:cxnLst/>
              <a:rect l="l" t="t" r="r" b="b"/>
              <a:pathLst>
                <a:path w="4275" h="4306" extrusionOk="0">
                  <a:moveTo>
                    <a:pt x="2153" y="0"/>
                  </a:moveTo>
                  <a:cubicBezTo>
                    <a:pt x="965" y="0"/>
                    <a:pt x="0" y="965"/>
                    <a:pt x="0" y="2153"/>
                  </a:cubicBezTo>
                  <a:cubicBezTo>
                    <a:pt x="0" y="3341"/>
                    <a:pt x="965" y="4305"/>
                    <a:pt x="2153" y="4305"/>
                  </a:cubicBezTo>
                  <a:cubicBezTo>
                    <a:pt x="3310" y="4305"/>
                    <a:pt x="4274" y="3341"/>
                    <a:pt x="4274" y="2153"/>
                  </a:cubicBezTo>
                  <a:cubicBezTo>
                    <a:pt x="4274" y="965"/>
                    <a:pt x="3310" y="0"/>
                    <a:pt x="2153" y="0"/>
                  </a:cubicBezTo>
                  <a:close/>
                </a:path>
              </a:pathLst>
            </a:custGeom>
            <a:solidFill>
              <a:srgbClr val="E871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3397320" y="2120658"/>
              <a:ext cx="942868" cy="1877362"/>
            </a:xfrm>
            <a:custGeom>
              <a:avLst/>
              <a:gdLst/>
              <a:ahLst/>
              <a:cxnLst/>
              <a:rect l="l" t="t" r="r" b="b"/>
              <a:pathLst>
                <a:path w="6103" h="12152" extrusionOk="0">
                  <a:moveTo>
                    <a:pt x="6103" y="0"/>
                  </a:moveTo>
                  <a:cubicBezTo>
                    <a:pt x="2731" y="0"/>
                    <a:pt x="0" y="2701"/>
                    <a:pt x="0" y="6080"/>
                  </a:cubicBezTo>
                  <a:cubicBezTo>
                    <a:pt x="0" y="9420"/>
                    <a:pt x="2731" y="12151"/>
                    <a:pt x="6103" y="12151"/>
                  </a:cubicBezTo>
                  <a:lnTo>
                    <a:pt x="61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3481982" y="2173339"/>
              <a:ext cx="834414" cy="1764894"/>
            </a:xfrm>
            <a:custGeom>
              <a:avLst/>
              <a:gdLst/>
              <a:ahLst/>
              <a:cxnLst/>
              <a:rect l="l" t="t" r="r" b="b"/>
              <a:pathLst>
                <a:path w="5401" h="11424" extrusionOk="0">
                  <a:moveTo>
                    <a:pt x="5120" y="0"/>
                  </a:moveTo>
                  <a:cubicBezTo>
                    <a:pt x="4901" y="0"/>
                    <a:pt x="4589" y="189"/>
                    <a:pt x="4436" y="238"/>
                  </a:cubicBezTo>
                  <a:cubicBezTo>
                    <a:pt x="3564" y="624"/>
                    <a:pt x="2700" y="1010"/>
                    <a:pt x="1960" y="1588"/>
                  </a:cubicBezTo>
                  <a:cubicBezTo>
                    <a:pt x="1188" y="2136"/>
                    <a:pt x="540" y="2907"/>
                    <a:pt x="286" y="3810"/>
                  </a:cubicBezTo>
                  <a:cubicBezTo>
                    <a:pt x="154" y="4257"/>
                    <a:pt x="93" y="4744"/>
                    <a:pt x="62" y="5222"/>
                  </a:cubicBezTo>
                  <a:cubicBezTo>
                    <a:pt x="31" y="5577"/>
                    <a:pt x="0" y="5962"/>
                    <a:pt x="31" y="6317"/>
                  </a:cubicBezTo>
                  <a:cubicBezTo>
                    <a:pt x="93" y="7220"/>
                    <a:pt x="478" y="8084"/>
                    <a:pt x="926" y="8856"/>
                  </a:cubicBezTo>
                  <a:cubicBezTo>
                    <a:pt x="1088" y="9149"/>
                    <a:pt x="1219" y="9403"/>
                    <a:pt x="1443" y="9627"/>
                  </a:cubicBezTo>
                  <a:cubicBezTo>
                    <a:pt x="1605" y="9820"/>
                    <a:pt x="1798" y="9982"/>
                    <a:pt x="1991" y="10144"/>
                  </a:cubicBezTo>
                  <a:cubicBezTo>
                    <a:pt x="2438" y="10499"/>
                    <a:pt x="2893" y="10846"/>
                    <a:pt x="3372" y="11077"/>
                  </a:cubicBezTo>
                  <a:cubicBezTo>
                    <a:pt x="3783" y="11280"/>
                    <a:pt x="4233" y="11424"/>
                    <a:pt x="4675" y="11424"/>
                  </a:cubicBezTo>
                  <a:cubicBezTo>
                    <a:pt x="4789" y="11424"/>
                    <a:pt x="4903" y="11414"/>
                    <a:pt x="5015" y="11394"/>
                  </a:cubicBezTo>
                  <a:cubicBezTo>
                    <a:pt x="5046" y="11301"/>
                    <a:pt x="5046" y="11232"/>
                    <a:pt x="5046" y="11139"/>
                  </a:cubicBezTo>
                  <a:cubicBezTo>
                    <a:pt x="4205" y="11039"/>
                    <a:pt x="3472" y="10560"/>
                    <a:pt x="2824" y="10044"/>
                  </a:cubicBezTo>
                  <a:cubicBezTo>
                    <a:pt x="2507" y="9789"/>
                    <a:pt x="2153" y="9465"/>
                    <a:pt x="2021" y="9079"/>
                  </a:cubicBezTo>
                  <a:cubicBezTo>
                    <a:pt x="1929" y="8794"/>
                    <a:pt x="1929" y="8470"/>
                    <a:pt x="1929" y="8184"/>
                  </a:cubicBezTo>
                  <a:cubicBezTo>
                    <a:pt x="1890" y="7891"/>
                    <a:pt x="1829" y="7536"/>
                    <a:pt x="1574" y="7343"/>
                  </a:cubicBezTo>
                  <a:cubicBezTo>
                    <a:pt x="1505" y="7282"/>
                    <a:pt x="1412" y="7251"/>
                    <a:pt x="1350" y="7151"/>
                  </a:cubicBezTo>
                  <a:cubicBezTo>
                    <a:pt x="1312" y="7089"/>
                    <a:pt x="1312" y="6989"/>
                    <a:pt x="1281" y="6927"/>
                  </a:cubicBezTo>
                  <a:cubicBezTo>
                    <a:pt x="1281" y="6703"/>
                    <a:pt x="1281" y="6510"/>
                    <a:pt x="1312" y="6286"/>
                  </a:cubicBezTo>
                  <a:lnTo>
                    <a:pt x="1312" y="5870"/>
                  </a:lnTo>
                  <a:cubicBezTo>
                    <a:pt x="1312" y="5739"/>
                    <a:pt x="1281" y="5608"/>
                    <a:pt x="1281" y="5484"/>
                  </a:cubicBezTo>
                  <a:cubicBezTo>
                    <a:pt x="1250" y="5029"/>
                    <a:pt x="1350" y="4612"/>
                    <a:pt x="1443" y="4196"/>
                  </a:cubicBezTo>
                  <a:cubicBezTo>
                    <a:pt x="1505" y="3941"/>
                    <a:pt x="1574" y="3648"/>
                    <a:pt x="1798" y="3486"/>
                  </a:cubicBezTo>
                  <a:cubicBezTo>
                    <a:pt x="1960" y="3363"/>
                    <a:pt x="2122" y="3324"/>
                    <a:pt x="2315" y="3293"/>
                  </a:cubicBezTo>
                  <a:lnTo>
                    <a:pt x="2315" y="3293"/>
                  </a:lnTo>
                  <a:cubicBezTo>
                    <a:pt x="2276" y="3455"/>
                    <a:pt x="2245" y="3586"/>
                    <a:pt x="2214" y="3748"/>
                  </a:cubicBezTo>
                  <a:cubicBezTo>
                    <a:pt x="2260" y="3815"/>
                    <a:pt x="2324" y="3843"/>
                    <a:pt x="2392" y="3843"/>
                  </a:cubicBezTo>
                  <a:cubicBezTo>
                    <a:pt x="2521" y="3843"/>
                    <a:pt x="2666" y="3743"/>
                    <a:pt x="2731" y="3617"/>
                  </a:cubicBezTo>
                  <a:cubicBezTo>
                    <a:pt x="2824" y="3424"/>
                    <a:pt x="2793" y="3201"/>
                    <a:pt x="2793" y="3008"/>
                  </a:cubicBezTo>
                  <a:cubicBezTo>
                    <a:pt x="2855" y="2591"/>
                    <a:pt x="3179" y="2236"/>
                    <a:pt x="3433" y="1912"/>
                  </a:cubicBezTo>
                  <a:cubicBezTo>
                    <a:pt x="3595" y="1750"/>
                    <a:pt x="3726" y="1627"/>
                    <a:pt x="3919" y="1496"/>
                  </a:cubicBezTo>
                  <a:cubicBezTo>
                    <a:pt x="4112" y="1395"/>
                    <a:pt x="4305" y="1334"/>
                    <a:pt x="4467" y="1272"/>
                  </a:cubicBezTo>
                  <a:cubicBezTo>
                    <a:pt x="4691" y="1172"/>
                    <a:pt x="4853" y="1048"/>
                    <a:pt x="5015" y="917"/>
                  </a:cubicBezTo>
                  <a:cubicBezTo>
                    <a:pt x="5169" y="817"/>
                    <a:pt x="5300" y="693"/>
                    <a:pt x="5331" y="531"/>
                  </a:cubicBezTo>
                  <a:cubicBezTo>
                    <a:pt x="5401" y="369"/>
                    <a:pt x="5401" y="176"/>
                    <a:pt x="5269" y="45"/>
                  </a:cubicBezTo>
                  <a:cubicBezTo>
                    <a:pt x="5229" y="13"/>
                    <a:pt x="5178" y="0"/>
                    <a:pt x="5120" y="0"/>
                  </a:cubicBezTo>
                  <a:close/>
                </a:path>
              </a:pathLst>
            </a:custGeom>
            <a:solidFill>
              <a:srgbClr val="2D8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4042170" y="2457294"/>
              <a:ext cx="238536" cy="303109"/>
            </a:xfrm>
            <a:custGeom>
              <a:avLst/>
              <a:gdLst/>
              <a:ahLst/>
              <a:cxnLst/>
              <a:rect l="l" t="t" r="r" b="b"/>
              <a:pathLst>
                <a:path w="1544" h="1962" extrusionOk="0">
                  <a:moveTo>
                    <a:pt x="1226" y="0"/>
                  </a:moveTo>
                  <a:cubicBezTo>
                    <a:pt x="1148" y="0"/>
                    <a:pt x="1127" y="96"/>
                    <a:pt x="1065" y="205"/>
                  </a:cubicBezTo>
                  <a:cubicBezTo>
                    <a:pt x="934" y="398"/>
                    <a:pt x="741" y="560"/>
                    <a:pt x="579" y="684"/>
                  </a:cubicBezTo>
                  <a:cubicBezTo>
                    <a:pt x="486" y="715"/>
                    <a:pt x="386" y="753"/>
                    <a:pt x="324" y="815"/>
                  </a:cubicBezTo>
                  <a:cubicBezTo>
                    <a:pt x="70" y="1039"/>
                    <a:pt x="39" y="1393"/>
                    <a:pt x="0" y="1748"/>
                  </a:cubicBezTo>
                  <a:cubicBezTo>
                    <a:pt x="0" y="1779"/>
                    <a:pt x="0" y="1872"/>
                    <a:pt x="39" y="1910"/>
                  </a:cubicBezTo>
                  <a:cubicBezTo>
                    <a:pt x="75" y="1946"/>
                    <a:pt x="111" y="1961"/>
                    <a:pt x="149" y="1961"/>
                  </a:cubicBezTo>
                  <a:cubicBezTo>
                    <a:pt x="175" y="1961"/>
                    <a:pt x="203" y="1954"/>
                    <a:pt x="232" y="1941"/>
                  </a:cubicBezTo>
                  <a:cubicBezTo>
                    <a:pt x="324" y="1941"/>
                    <a:pt x="355" y="1872"/>
                    <a:pt x="424" y="1810"/>
                  </a:cubicBezTo>
                  <a:cubicBezTo>
                    <a:pt x="579" y="1648"/>
                    <a:pt x="772" y="1455"/>
                    <a:pt x="934" y="1262"/>
                  </a:cubicBezTo>
                  <a:cubicBezTo>
                    <a:pt x="1034" y="1170"/>
                    <a:pt x="1126" y="1100"/>
                    <a:pt x="1196" y="977"/>
                  </a:cubicBezTo>
                  <a:cubicBezTo>
                    <a:pt x="1319" y="815"/>
                    <a:pt x="1350" y="622"/>
                    <a:pt x="1481" y="429"/>
                  </a:cubicBezTo>
                  <a:cubicBezTo>
                    <a:pt x="1481" y="398"/>
                    <a:pt x="1512" y="367"/>
                    <a:pt x="1512" y="329"/>
                  </a:cubicBezTo>
                  <a:cubicBezTo>
                    <a:pt x="1543" y="236"/>
                    <a:pt x="1451" y="136"/>
                    <a:pt x="1389" y="74"/>
                  </a:cubicBezTo>
                  <a:cubicBezTo>
                    <a:pt x="1314" y="22"/>
                    <a:pt x="1263" y="0"/>
                    <a:pt x="1226" y="0"/>
                  </a:cubicBezTo>
                  <a:close/>
                </a:path>
              </a:pathLst>
            </a:custGeom>
            <a:solidFill>
              <a:srgbClr val="2D8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3759604" y="2797019"/>
              <a:ext cx="312384" cy="424539"/>
            </a:xfrm>
            <a:custGeom>
              <a:avLst/>
              <a:gdLst/>
              <a:ahLst/>
              <a:cxnLst/>
              <a:rect l="l" t="t" r="r" b="b"/>
              <a:pathLst>
                <a:path w="2022" h="2748" extrusionOk="0">
                  <a:moveTo>
                    <a:pt x="1296" y="0"/>
                  </a:moveTo>
                  <a:cubicBezTo>
                    <a:pt x="1240" y="0"/>
                    <a:pt x="1178" y="25"/>
                    <a:pt x="1127" y="58"/>
                  </a:cubicBezTo>
                  <a:cubicBezTo>
                    <a:pt x="325" y="544"/>
                    <a:pt x="1" y="1702"/>
                    <a:pt x="356" y="2566"/>
                  </a:cubicBezTo>
                  <a:cubicBezTo>
                    <a:pt x="380" y="2647"/>
                    <a:pt x="470" y="2747"/>
                    <a:pt x="537" y="2747"/>
                  </a:cubicBezTo>
                  <a:cubicBezTo>
                    <a:pt x="553" y="2747"/>
                    <a:pt x="567" y="2741"/>
                    <a:pt x="579" y="2728"/>
                  </a:cubicBezTo>
                  <a:cubicBezTo>
                    <a:pt x="710" y="2604"/>
                    <a:pt x="741" y="2373"/>
                    <a:pt x="710" y="2180"/>
                  </a:cubicBezTo>
                  <a:cubicBezTo>
                    <a:pt x="710" y="2026"/>
                    <a:pt x="672" y="1833"/>
                    <a:pt x="741" y="1640"/>
                  </a:cubicBezTo>
                  <a:cubicBezTo>
                    <a:pt x="799" y="1490"/>
                    <a:pt x="942" y="1313"/>
                    <a:pt x="1117" y="1313"/>
                  </a:cubicBezTo>
                  <a:cubicBezTo>
                    <a:pt x="1130" y="1313"/>
                    <a:pt x="1144" y="1314"/>
                    <a:pt x="1158" y="1316"/>
                  </a:cubicBezTo>
                  <a:cubicBezTo>
                    <a:pt x="1320" y="1347"/>
                    <a:pt x="1413" y="1540"/>
                    <a:pt x="1575" y="1640"/>
                  </a:cubicBezTo>
                  <a:cubicBezTo>
                    <a:pt x="1597" y="1685"/>
                    <a:pt x="1657" y="1714"/>
                    <a:pt x="1712" y="1714"/>
                  </a:cubicBezTo>
                  <a:cubicBezTo>
                    <a:pt x="1732" y="1714"/>
                    <a:pt x="1751" y="1710"/>
                    <a:pt x="1767" y="1702"/>
                  </a:cubicBezTo>
                  <a:cubicBezTo>
                    <a:pt x="1798" y="1671"/>
                    <a:pt x="1829" y="1640"/>
                    <a:pt x="1829" y="1601"/>
                  </a:cubicBezTo>
                  <a:cubicBezTo>
                    <a:pt x="1960" y="1447"/>
                    <a:pt x="1991" y="1216"/>
                    <a:pt x="2022" y="1023"/>
                  </a:cubicBezTo>
                  <a:lnTo>
                    <a:pt x="1636" y="1023"/>
                  </a:lnTo>
                  <a:cubicBezTo>
                    <a:pt x="1605" y="1023"/>
                    <a:pt x="1544" y="1023"/>
                    <a:pt x="1513" y="992"/>
                  </a:cubicBezTo>
                  <a:cubicBezTo>
                    <a:pt x="1482" y="961"/>
                    <a:pt x="1482" y="930"/>
                    <a:pt x="1482" y="869"/>
                  </a:cubicBezTo>
                  <a:cubicBezTo>
                    <a:pt x="1482" y="637"/>
                    <a:pt x="1443" y="382"/>
                    <a:pt x="1443" y="159"/>
                  </a:cubicBezTo>
                  <a:cubicBezTo>
                    <a:pt x="1413" y="128"/>
                    <a:pt x="1413" y="97"/>
                    <a:pt x="1413" y="58"/>
                  </a:cubicBezTo>
                  <a:cubicBezTo>
                    <a:pt x="1385" y="17"/>
                    <a:pt x="1343" y="0"/>
                    <a:pt x="1296" y="0"/>
                  </a:cubicBezTo>
                  <a:close/>
                </a:path>
              </a:pathLst>
            </a:custGeom>
            <a:solidFill>
              <a:srgbClr val="2D8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3858633" y="3114653"/>
              <a:ext cx="417284" cy="670023"/>
            </a:xfrm>
            <a:custGeom>
              <a:avLst/>
              <a:gdLst/>
              <a:ahLst/>
              <a:cxnLst/>
              <a:rect l="l" t="t" r="r" b="b"/>
              <a:pathLst>
                <a:path w="2701" h="4337" extrusionOk="0">
                  <a:moveTo>
                    <a:pt x="455" y="1"/>
                  </a:moveTo>
                  <a:cubicBezTo>
                    <a:pt x="293" y="163"/>
                    <a:pt x="355" y="417"/>
                    <a:pt x="355" y="610"/>
                  </a:cubicBezTo>
                  <a:cubicBezTo>
                    <a:pt x="355" y="865"/>
                    <a:pt x="293" y="1088"/>
                    <a:pt x="162" y="1320"/>
                  </a:cubicBezTo>
                  <a:cubicBezTo>
                    <a:pt x="0" y="1574"/>
                    <a:pt x="0" y="1667"/>
                    <a:pt x="100" y="1991"/>
                  </a:cubicBezTo>
                  <a:cubicBezTo>
                    <a:pt x="193" y="2508"/>
                    <a:pt x="455" y="2986"/>
                    <a:pt x="802" y="3372"/>
                  </a:cubicBezTo>
                  <a:cubicBezTo>
                    <a:pt x="1258" y="3889"/>
                    <a:pt x="1898" y="4213"/>
                    <a:pt x="2577" y="4336"/>
                  </a:cubicBezTo>
                  <a:lnTo>
                    <a:pt x="2669" y="4336"/>
                  </a:lnTo>
                  <a:lnTo>
                    <a:pt x="2669" y="4275"/>
                  </a:lnTo>
                  <a:cubicBezTo>
                    <a:pt x="2700" y="4020"/>
                    <a:pt x="2700" y="3758"/>
                    <a:pt x="2669" y="3503"/>
                  </a:cubicBezTo>
                  <a:cubicBezTo>
                    <a:pt x="2669" y="3441"/>
                    <a:pt x="2669" y="3403"/>
                    <a:pt x="2639" y="3372"/>
                  </a:cubicBezTo>
                  <a:cubicBezTo>
                    <a:pt x="2608" y="3341"/>
                    <a:pt x="2567" y="3333"/>
                    <a:pt x="2527" y="3333"/>
                  </a:cubicBezTo>
                  <a:cubicBezTo>
                    <a:pt x="2486" y="3333"/>
                    <a:pt x="2446" y="3341"/>
                    <a:pt x="2415" y="3341"/>
                  </a:cubicBezTo>
                  <a:cubicBezTo>
                    <a:pt x="2389" y="3343"/>
                    <a:pt x="2364" y="3344"/>
                    <a:pt x="2339" y="3344"/>
                  </a:cubicBezTo>
                  <a:cubicBezTo>
                    <a:pt x="2013" y="3344"/>
                    <a:pt x="1713" y="3167"/>
                    <a:pt x="1420" y="3017"/>
                  </a:cubicBezTo>
                  <a:cubicBezTo>
                    <a:pt x="1288" y="2925"/>
                    <a:pt x="1126" y="2863"/>
                    <a:pt x="1034" y="2732"/>
                  </a:cubicBezTo>
                  <a:cubicBezTo>
                    <a:pt x="934" y="2631"/>
                    <a:pt x="872" y="2508"/>
                    <a:pt x="802" y="2377"/>
                  </a:cubicBezTo>
                  <a:cubicBezTo>
                    <a:pt x="741" y="2215"/>
                    <a:pt x="648" y="2053"/>
                    <a:pt x="679" y="1898"/>
                  </a:cubicBezTo>
                  <a:cubicBezTo>
                    <a:pt x="679" y="1798"/>
                    <a:pt x="710" y="1706"/>
                    <a:pt x="710" y="1605"/>
                  </a:cubicBezTo>
                  <a:cubicBezTo>
                    <a:pt x="802" y="1250"/>
                    <a:pt x="841" y="934"/>
                    <a:pt x="772" y="579"/>
                  </a:cubicBezTo>
                  <a:cubicBezTo>
                    <a:pt x="741" y="355"/>
                    <a:pt x="648" y="93"/>
                    <a:pt x="455" y="1"/>
                  </a:cubicBezTo>
                  <a:close/>
                </a:path>
              </a:pathLst>
            </a:custGeom>
            <a:solidFill>
              <a:srgbClr val="2D8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4067197" y="2860824"/>
              <a:ext cx="233747" cy="621050"/>
            </a:xfrm>
            <a:custGeom>
              <a:avLst/>
              <a:gdLst/>
              <a:ahLst/>
              <a:cxnLst/>
              <a:rect l="l" t="t" r="r" b="b"/>
              <a:pathLst>
                <a:path w="1513" h="4020" extrusionOk="0">
                  <a:moveTo>
                    <a:pt x="1065" y="0"/>
                  </a:moveTo>
                  <a:cubicBezTo>
                    <a:pt x="995" y="0"/>
                    <a:pt x="934" y="31"/>
                    <a:pt x="903" y="70"/>
                  </a:cubicBezTo>
                  <a:cubicBezTo>
                    <a:pt x="679" y="324"/>
                    <a:pt x="679" y="772"/>
                    <a:pt x="579" y="1065"/>
                  </a:cubicBezTo>
                  <a:cubicBezTo>
                    <a:pt x="455" y="1512"/>
                    <a:pt x="293" y="1929"/>
                    <a:pt x="162" y="2384"/>
                  </a:cubicBezTo>
                  <a:cubicBezTo>
                    <a:pt x="100" y="2639"/>
                    <a:pt x="0" y="2893"/>
                    <a:pt x="70" y="3156"/>
                  </a:cubicBezTo>
                  <a:cubicBezTo>
                    <a:pt x="162" y="3541"/>
                    <a:pt x="548" y="3796"/>
                    <a:pt x="903" y="4020"/>
                  </a:cubicBezTo>
                  <a:cubicBezTo>
                    <a:pt x="995" y="3734"/>
                    <a:pt x="1126" y="3441"/>
                    <a:pt x="1157" y="3156"/>
                  </a:cubicBezTo>
                  <a:cubicBezTo>
                    <a:pt x="1227" y="2893"/>
                    <a:pt x="1188" y="2639"/>
                    <a:pt x="1188" y="2384"/>
                  </a:cubicBezTo>
                  <a:cubicBezTo>
                    <a:pt x="1227" y="1644"/>
                    <a:pt x="1512" y="803"/>
                    <a:pt x="1188" y="131"/>
                  </a:cubicBezTo>
                  <a:cubicBezTo>
                    <a:pt x="1157" y="70"/>
                    <a:pt x="1126" y="31"/>
                    <a:pt x="1065" y="0"/>
                  </a:cubicBezTo>
                  <a:close/>
                </a:path>
              </a:pathLst>
            </a:custGeom>
            <a:solidFill>
              <a:srgbClr val="2D8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26"/>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Prove of Termination</a:t>
            </a:r>
            <a:endParaRPr dirty="0"/>
          </a:p>
        </p:txBody>
      </p:sp>
      <p:sp>
        <p:nvSpPr>
          <p:cNvPr id="683" name="Google Shape;683;p26"/>
          <p:cNvSpPr/>
          <p:nvPr/>
        </p:nvSpPr>
        <p:spPr>
          <a:xfrm>
            <a:off x="6274578" y="2033818"/>
            <a:ext cx="2805122" cy="1647240"/>
          </a:xfrm>
          <a:custGeom>
            <a:avLst/>
            <a:gdLst/>
            <a:ahLst/>
            <a:cxnLst/>
            <a:rect l="l" t="t" r="r" b="b"/>
            <a:pathLst>
              <a:path w="12016" h="3388" extrusionOk="0">
                <a:moveTo>
                  <a:pt x="1702" y="1"/>
                </a:moveTo>
                <a:cubicBezTo>
                  <a:pt x="761" y="1"/>
                  <a:pt x="0" y="761"/>
                  <a:pt x="0" y="1689"/>
                </a:cubicBezTo>
                <a:cubicBezTo>
                  <a:pt x="0" y="2626"/>
                  <a:pt x="761" y="3387"/>
                  <a:pt x="1702" y="3387"/>
                </a:cubicBezTo>
                <a:lnTo>
                  <a:pt x="10327" y="3387"/>
                </a:lnTo>
                <a:cubicBezTo>
                  <a:pt x="11267" y="3387"/>
                  <a:pt x="12015" y="2626"/>
                  <a:pt x="12015" y="1689"/>
                </a:cubicBezTo>
                <a:cubicBezTo>
                  <a:pt x="12015" y="761"/>
                  <a:pt x="11267" y="1"/>
                  <a:pt x="10327" y="1"/>
                </a:cubicBezTo>
                <a:close/>
              </a:path>
            </a:pathLst>
          </a:custGeom>
          <a:solidFill>
            <a:srgbClr val="EFEFE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685" name="Google Shape;685;p26"/>
          <p:cNvSpPr/>
          <p:nvPr/>
        </p:nvSpPr>
        <p:spPr>
          <a:xfrm>
            <a:off x="64301" y="3621425"/>
            <a:ext cx="2963618" cy="1260695"/>
          </a:xfrm>
          <a:custGeom>
            <a:avLst/>
            <a:gdLst/>
            <a:ahLst/>
            <a:cxnLst/>
            <a:rect l="l" t="t" r="r" b="b"/>
            <a:pathLst>
              <a:path w="12016" h="3388" extrusionOk="0">
                <a:moveTo>
                  <a:pt x="1702" y="1"/>
                </a:moveTo>
                <a:cubicBezTo>
                  <a:pt x="761" y="1"/>
                  <a:pt x="0" y="761"/>
                  <a:pt x="0" y="1689"/>
                </a:cubicBezTo>
                <a:cubicBezTo>
                  <a:pt x="0" y="2626"/>
                  <a:pt x="761" y="3387"/>
                  <a:pt x="1702" y="3387"/>
                </a:cubicBezTo>
                <a:lnTo>
                  <a:pt x="10327" y="3387"/>
                </a:lnTo>
                <a:cubicBezTo>
                  <a:pt x="11267" y="3387"/>
                  <a:pt x="12015" y="2626"/>
                  <a:pt x="12015" y="1689"/>
                </a:cubicBezTo>
                <a:cubicBezTo>
                  <a:pt x="12015" y="761"/>
                  <a:pt x="11267" y="1"/>
                  <a:pt x="1032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64300" y="1092455"/>
            <a:ext cx="2929005" cy="1260696"/>
          </a:xfrm>
          <a:custGeom>
            <a:avLst/>
            <a:gdLst/>
            <a:ahLst/>
            <a:cxnLst/>
            <a:rect l="l" t="t" r="r" b="b"/>
            <a:pathLst>
              <a:path w="12016" h="3388" extrusionOk="0">
                <a:moveTo>
                  <a:pt x="1702" y="1"/>
                </a:moveTo>
                <a:cubicBezTo>
                  <a:pt x="761" y="1"/>
                  <a:pt x="0" y="761"/>
                  <a:pt x="0" y="1689"/>
                </a:cubicBezTo>
                <a:cubicBezTo>
                  <a:pt x="0" y="2626"/>
                  <a:pt x="761" y="3387"/>
                  <a:pt x="1702" y="3387"/>
                </a:cubicBezTo>
                <a:lnTo>
                  <a:pt x="10327" y="3387"/>
                </a:lnTo>
                <a:cubicBezTo>
                  <a:pt x="11267" y="3387"/>
                  <a:pt x="12015" y="2626"/>
                  <a:pt x="12015" y="1689"/>
                </a:cubicBezTo>
                <a:cubicBezTo>
                  <a:pt x="12015" y="761"/>
                  <a:pt x="11267" y="1"/>
                  <a:pt x="1032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txBox="1"/>
          <p:nvPr/>
        </p:nvSpPr>
        <p:spPr>
          <a:xfrm>
            <a:off x="469725" y="3621445"/>
            <a:ext cx="2203444"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Support-based Pruning</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88" name="Google Shape;688;p26"/>
          <p:cNvSpPr txBox="1"/>
          <p:nvPr/>
        </p:nvSpPr>
        <p:spPr>
          <a:xfrm>
            <a:off x="3847038" y="2278684"/>
            <a:ext cx="2040300" cy="99114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bg1"/>
                </a:solidFill>
                <a:latin typeface="Fira Sans"/>
                <a:ea typeface="Fira Sans"/>
                <a:cs typeface="Fira Sans"/>
                <a:sym typeface="Fira Sans"/>
              </a:rPr>
              <a:t>Apriori Algorithm</a:t>
            </a:r>
            <a:endParaRPr sz="2400" b="1" dirty="0">
              <a:solidFill>
                <a:schemeClr val="bg1"/>
              </a:solidFill>
              <a:latin typeface="Fira Sans"/>
              <a:ea typeface="Fira Sans"/>
              <a:cs typeface="Fira Sans"/>
              <a:sym typeface="Fira Sans"/>
            </a:endParaRPr>
          </a:p>
        </p:txBody>
      </p:sp>
      <p:sp>
        <p:nvSpPr>
          <p:cNvPr id="689" name="Google Shape;689;p26"/>
          <p:cNvSpPr txBox="1"/>
          <p:nvPr/>
        </p:nvSpPr>
        <p:spPr>
          <a:xfrm>
            <a:off x="313991" y="1077162"/>
            <a:ext cx="2359178"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dk2"/>
                </a:solidFill>
                <a:latin typeface="Fira Sans Extra Condensed Medium"/>
                <a:ea typeface="Fira Sans Extra Condensed Medium"/>
                <a:cs typeface="Fira Sans Extra Condensed Medium"/>
                <a:sym typeface="Fira Sans Extra Condensed Medium"/>
              </a:rPr>
              <a:t>Monotonicity of Items</a:t>
            </a:r>
            <a:endParaRPr sz="1700"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690" name="Google Shape;690;p26"/>
          <p:cNvSpPr txBox="1"/>
          <p:nvPr/>
        </p:nvSpPr>
        <p:spPr>
          <a:xfrm>
            <a:off x="371082" y="1178972"/>
            <a:ext cx="2313983" cy="10452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Fira Sans"/>
                <a:ea typeface="Fira Sans"/>
                <a:cs typeface="Fira Sans"/>
                <a:sym typeface="Fira Sans"/>
              </a:rPr>
              <a:t>That’s if an itemset is infrequent all of it supersets will be infrequent.</a:t>
            </a:r>
            <a:endParaRPr sz="1200" dirty="0">
              <a:latin typeface="Fira Sans"/>
              <a:ea typeface="Fira Sans"/>
              <a:cs typeface="Fira Sans"/>
              <a:sym typeface="Fira Sans"/>
            </a:endParaRPr>
          </a:p>
        </p:txBody>
      </p:sp>
      <p:sp>
        <p:nvSpPr>
          <p:cNvPr id="692" name="Google Shape;692;p26"/>
          <p:cNvSpPr txBox="1"/>
          <p:nvPr/>
        </p:nvSpPr>
        <p:spPr>
          <a:xfrm>
            <a:off x="109484" y="3799258"/>
            <a:ext cx="2972899" cy="10873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Fira Sans" panose="020B0503050000020004" pitchFamily="34" charset="0"/>
                <a:ea typeface="Calibri" panose="020F0502020204030204" pitchFamily="34" charset="0"/>
              </a:rPr>
              <a:t>A</a:t>
            </a:r>
            <a:r>
              <a:rPr lang="en-US" sz="1200" kern="0" dirty="0">
                <a:effectLst/>
                <a:latin typeface="Fira Sans" panose="020B0503050000020004" pitchFamily="34" charset="0"/>
                <a:ea typeface="Calibri" panose="020F0502020204030204" pitchFamily="34" charset="0"/>
              </a:rPr>
              <a:t> minimum support threshold is set, and any itemset that falls below this threshold is considered infrequent and discarded.</a:t>
            </a:r>
            <a:endParaRPr sz="1200" dirty="0">
              <a:latin typeface="Fira Sans" panose="020B0503050000020004" pitchFamily="34" charset="0"/>
              <a:ea typeface="Fira Sans"/>
              <a:cs typeface="Fira Sans"/>
              <a:sym typeface="Fira Sans"/>
            </a:endParaRPr>
          </a:p>
        </p:txBody>
      </p:sp>
      <p:sp>
        <p:nvSpPr>
          <p:cNvPr id="693" name="Google Shape;693;p26"/>
          <p:cNvSpPr txBox="1"/>
          <p:nvPr/>
        </p:nvSpPr>
        <p:spPr>
          <a:xfrm>
            <a:off x="6170913" y="2204338"/>
            <a:ext cx="2978931" cy="120619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latin typeface="Fira Sans"/>
                <a:ea typeface="Fira Sans"/>
                <a:cs typeface="Fira Sans"/>
                <a:sym typeface="Fira Sans"/>
              </a:rPr>
              <a:t>The </a:t>
            </a:r>
            <a:r>
              <a:rPr lang="en-US" sz="1200" dirty="0" err="1">
                <a:latin typeface="Fira Sans"/>
                <a:ea typeface="Fira Sans"/>
                <a:cs typeface="Fira Sans"/>
                <a:sym typeface="Fira Sans"/>
              </a:rPr>
              <a:t>Apriori</a:t>
            </a:r>
            <a:r>
              <a:rPr lang="en-US" sz="1200" dirty="0">
                <a:latin typeface="Fira Sans"/>
                <a:ea typeface="Fira Sans"/>
                <a:cs typeface="Fira Sans"/>
                <a:sym typeface="Fira Sans"/>
              </a:rPr>
              <a:t> algorithm employs a level-wise search strategy, where it generates candidate </a:t>
            </a:r>
            <a:r>
              <a:rPr lang="en-US" sz="1200" dirty="0" err="1">
                <a:latin typeface="Fira Sans"/>
                <a:ea typeface="Fira Sans"/>
                <a:cs typeface="Fira Sans"/>
                <a:sym typeface="Fira Sans"/>
              </a:rPr>
              <a:t>itemsets</a:t>
            </a:r>
            <a:r>
              <a:rPr lang="en-US" sz="1200" dirty="0">
                <a:latin typeface="Fira Sans"/>
                <a:ea typeface="Fira Sans"/>
                <a:cs typeface="Fira Sans"/>
                <a:sym typeface="Fira Sans"/>
              </a:rPr>
              <a:t> of a specific size (k) based on frequent </a:t>
            </a:r>
            <a:r>
              <a:rPr lang="en-US" sz="1200" dirty="0" err="1">
                <a:latin typeface="Fira Sans"/>
                <a:ea typeface="Fira Sans"/>
                <a:cs typeface="Fira Sans"/>
                <a:sym typeface="Fira Sans"/>
              </a:rPr>
              <a:t>itemsets</a:t>
            </a:r>
            <a:r>
              <a:rPr lang="en-US" sz="1200" dirty="0">
                <a:latin typeface="Fira Sans"/>
                <a:ea typeface="Fira Sans"/>
                <a:cs typeface="Fira Sans"/>
                <a:sym typeface="Fira Sans"/>
              </a:rPr>
              <a:t> of size k-1</a:t>
            </a:r>
          </a:p>
        </p:txBody>
      </p:sp>
      <p:sp>
        <p:nvSpPr>
          <p:cNvPr id="694" name="Google Shape;694;p26"/>
          <p:cNvSpPr txBox="1"/>
          <p:nvPr/>
        </p:nvSpPr>
        <p:spPr>
          <a:xfrm>
            <a:off x="6742901" y="1973171"/>
            <a:ext cx="1950735"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chemeClr val="accent2"/>
                </a:solidFill>
                <a:latin typeface="Fira Sans Extra Condensed Medium"/>
                <a:ea typeface="Fira Sans Extra Condensed Medium"/>
                <a:cs typeface="Fira Sans Extra Condensed Medium"/>
                <a:sym typeface="Fira Sans Extra Condensed Medium"/>
              </a:rPr>
              <a:t>Level-wise Approach</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cxnSp>
        <p:nvCxnSpPr>
          <p:cNvPr id="699" name="Google Shape;699;p26"/>
          <p:cNvCxnSpPr>
            <a:cxnSpLocks/>
          </p:cNvCxnSpPr>
          <p:nvPr/>
        </p:nvCxnSpPr>
        <p:spPr>
          <a:xfrm>
            <a:off x="3023857" y="1703775"/>
            <a:ext cx="855243" cy="0"/>
          </a:xfrm>
          <a:prstGeom prst="straightConnector1">
            <a:avLst/>
          </a:prstGeom>
          <a:noFill/>
          <a:ln w="19050" cap="flat" cmpd="sng">
            <a:solidFill>
              <a:srgbClr val="057380"/>
            </a:solidFill>
            <a:prstDash val="solid"/>
            <a:round/>
            <a:headEnd type="none" w="med" len="med"/>
            <a:tailEnd type="oval" w="med" len="med"/>
          </a:ln>
        </p:spPr>
      </p:cxnSp>
      <p:cxnSp>
        <p:nvCxnSpPr>
          <p:cNvPr id="701" name="Google Shape;701;p26"/>
          <p:cNvCxnSpPr>
            <a:cxnSpLocks/>
          </p:cNvCxnSpPr>
          <p:nvPr/>
        </p:nvCxnSpPr>
        <p:spPr>
          <a:xfrm rot="10800000" flipV="1">
            <a:off x="5455248" y="2528407"/>
            <a:ext cx="853936" cy="255283"/>
          </a:xfrm>
          <a:prstGeom prst="bentConnector3">
            <a:avLst>
              <a:gd name="adj1" fmla="val 50000"/>
            </a:avLst>
          </a:prstGeom>
          <a:noFill/>
          <a:ln w="19050" cap="flat" cmpd="sng">
            <a:solidFill>
              <a:srgbClr val="057380"/>
            </a:solidFill>
            <a:prstDash val="solid"/>
            <a:round/>
            <a:headEnd type="none" w="med" len="med"/>
            <a:tailEnd type="oval" w="med" len="med"/>
          </a:ln>
        </p:spPr>
      </p:cxnSp>
      <p:cxnSp>
        <p:nvCxnSpPr>
          <p:cNvPr id="702" name="Google Shape;702;p26"/>
          <p:cNvCxnSpPr>
            <a:cxnSpLocks/>
          </p:cNvCxnSpPr>
          <p:nvPr/>
        </p:nvCxnSpPr>
        <p:spPr>
          <a:xfrm flipV="1">
            <a:off x="3023857" y="3568325"/>
            <a:ext cx="1723143" cy="429600"/>
          </a:xfrm>
          <a:prstGeom prst="bentConnector3">
            <a:avLst>
              <a:gd name="adj1" fmla="val 50000"/>
            </a:avLst>
          </a:prstGeom>
          <a:noFill/>
          <a:ln w="19050" cap="flat" cmpd="sng">
            <a:solidFill>
              <a:srgbClr val="057380"/>
            </a:solidFill>
            <a:prstDash val="solid"/>
            <a:round/>
            <a:headEnd type="none" w="med" len="med"/>
            <a:tailEnd type="oval"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0"/>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Prove of Apriori using example.</a:t>
            </a:r>
            <a:endParaRPr dirty="0"/>
          </a:p>
        </p:txBody>
      </p:sp>
      <p:sp>
        <p:nvSpPr>
          <p:cNvPr id="344" name="Google Shape;344;p20"/>
          <p:cNvSpPr txBox="1"/>
          <p:nvPr/>
        </p:nvSpPr>
        <p:spPr>
          <a:xfrm>
            <a:off x="721453" y="1199627"/>
            <a:ext cx="7701093" cy="1853966"/>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algorithm uses </a:t>
            </a:r>
            <a:r>
              <a:rPr lang="en-US" sz="18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L3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Join </a:t>
            </a:r>
            <a:r>
              <a:rPr lang="en-US" sz="18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L3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generate a candidate set of 4-itemsets, C4. Although the join results in {{I1, I2, I3, I5}}, this itemset is pruned since its subset {{I2, I3, I5}} is not frequent.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Thus, C4 = φ , and algorithm terminates, having found all of the frequent items. This completes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Apriori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0"/>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Prove of Apriori Algorithm termination.</a:t>
            </a:r>
            <a:endParaRPr dirty="0"/>
          </a:p>
        </p:txBody>
      </p:sp>
      <p:sp>
        <p:nvSpPr>
          <p:cNvPr id="344" name="Google Shape;344;p20"/>
          <p:cNvSpPr txBox="1"/>
          <p:nvPr/>
        </p:nvSpPr>
        <p:spPr>
          <a:xfrm>
            <a:off x="1551964" y="1175247"/>
            <a:ext cx="6518304" cy="1048800"/>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r>
              <a:rPr lang="en-US" sz="1200" dirty="0">
                <a:effectLst/>
                <a:latin typeface="Fira Sans" panose="020B0503050000020004" pitchFamily="34" charset="0"/>
                <a:ea typeface="Calibri" panose="020F0502020204030204" pitchFamily="34" charset="0"/>
                <a:cs typeface="Times New Roman" panose="02020603050405020304" pitchFamily="18" charset="0"/>
              </a:rPr>
              <a:t>The termination occurs because the algorithm either exhausts the search space or prunes all the infrequent </a:t>
            </a:r>
            <a:r>
              <a:rPr lang="en-US" sz="1200" dirty="0" err="1">
                <a:effectLst/>
                <a:latin typeface="Fira Sans" panose="020B0503050000020004" pitchFamily="34" charset="0"/>
                <a:ea typeface="Calibri" panose="020F0502020204030204" pitchFamily="34" charset="0"/>
                <a:cs typeface="Times New Roman" panose="02020603050405020304" pitchFamily="18" charset="0"/>
              </a:rPr>
              <a:t>itemsets</a:t>
            </a:r>
            <a:r>
              <a:rPr lang="en-US" sz="1200" dirty="0">
                <a:effectLst/>
                <a:latin typeface="Fira Sans" panose="020B0503050000020004" pitchFamily="34" charset="0"/>
                <a:ea typeface="Calibri" panose="020F0502020204030204" pitchFamily="34" charset="0"/>
                <a:cs typeface="Times New Roman" panose="02020603050405020304" pitchFamily="18" charset="0"/>
              </a:rPr>
              <a:t>, leading to the discovery of all the frequent </a:t>
            </a:r>
            <a:r>
              <a:rPr lang="en-US" sz="1200" dirty="0" err="1">
                <a:effectLst/>
                <a:latin typeface="Fira Sans" panose="020B0503050000020004" pitchFamily="34" charset="0"/>
                <a:ea typeface="Calibri" panose="020F0502020204030204" pitchFamily="34" charset="0"/>
                <a:cs typeface="Times New Roman" panose="02020603050405020304" pitchFamily="18" charset="0"/>
              </a:rPr>
              <a:t>itemsets</a:t>
            </a:r>
            <a:r>
              <a:rPr lang="en-US" sz="1200" dirty="0">
                <a:effectLst/>
                <a:latin typeface="Fira Sans" panose="020B0503050000020004" pitchFamily="34" charset="0"/>
                <a:ea typeface="Calibri" panose="020F0502020204030204" pitchFamily="34" charset="0"/>
                <a:cs typeface="Times New Roman" panose="02020603050405020304" pitchFamily="18" charset="0"/>
              </a:rPr>
              <a:t> within the specified support threshold.</a:t>
            </a:r>
          </a:p>
        </p:txBody>
      </p:sp>
      <p:sp>
        <p:nvSpPr>
          <p:cNvPr id="2" name="Google Shape;344;p20">
            <a:extLst>
              <a:ext uri="{FF2B5EF4-FFF2-40B4-BE49-F238E27FC236}">
                <a16:creationId xmlns:a16="http://schemas.microsoft.com/office/drawing/2014/main" id="{395A61A8-9C8B-EA08-1074-A1052F894FD6}"/>
              </a:ext>
            </a:extLst>
          </p:cNvPr>
          <p:cNvSpPr txBox="1"/>
          <p:nvPr/>
        </p:nvSpPr>
        <p:spPr>
          <a:xfrm>
            <a:off x="1551964" y="2115247"/>
            <a:ext cx="6904139" cy="1222521"/>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r>
              <a:rPr lang="en-US" sz="1200" dirty="0">
                <a:solidFill>
                  <a:schemeClr val="tx1"/>
                </a:solidFill>
                <a:latin typeface="Fira Sans" panose="020B0503050000020004" pitchFamily="34" charset="0"/>
                <a:ea typeface="Calibri" panose="020F0502020204030204" pitchFamily="34" charset="0"/>
              </a:rPr>
              <a:t>T</a:t>
            </a:r>
            <a:r>
              <a:rPr lang="en-US" sz="1200" kern="0" dirty="0">
                <a:solidFill>
                  <a:schemeClr val="tx1"/>
                </a:solidFill>
                <a:effectLst/>
                <a:latin typeface="Fira Sans" panose="020B0503050000020004" pitchFamily="34" charset="0"/>
                <a:ea typeface="Calibri" panose="020F0502020204030204" pitchFamily="34" charset="0"/>
              </a:rPr>
              <a:t>he termination of the </a:t>
            </a:r>
            <a:r>
              <a:rPr lang="en-US" sz="1200" kern="0" dirty="0" err="1">
                <a:solidFill>
                  <a:schemeClr val="tx1"/>
                </a:solidFill>
                <a:effectLst/>
                <a:latin typeface="Fira Sans" panose="020B0503050000020004" pitchFamily="34" charset="0"/>
                <a:ea typeface="Calibri" panose="020F0502020204030204" pitchFamily="34" charset="0"/>
              </a:rPr>
              <a:t>Apriori</a:t>
            </a:r>
            <a:r>
              <a:rPr lang="en-US" sz="1200" kern="0" dirty="0">
                <a:solidFill>
                  <a:schemeClr val="tx1"/>
                </a:solidFill>
                <a:effectLst/>
                <a:latin typeface="Fira Sans" panose="020B0503050000020004" pitchFamily="34" charset="0"/>
                <a:ea typeface="Calibri" panose="020F0502020204030204" pitchFamily="34" charset="0"/>
              </a:rPr>
              <a:t> algorithm does not guarantee an optimal or efficient solution in all cases, as the algorithm's performance heavily depends on the characteristics of the dataset and the chosen support threshold</a:t>
            </a:r>
            <a:endParaRPr lang="en-US" sz="1200" dirty="0">
              <a:solidFill>
                <a:schemeClr val="tx1"/>
              </a:solidFill>
              <a:effectLst/>
              <a:latin typeface="Fira Sans" panose="020B05030500000200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706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25"/>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Apriori Algorithm Complexities</a:t>
            </a:r>
            <a:endParaRPr dirty="0"/>
          </a:p>
        </p:txBody>
      </p:sp>
      <p:grpSp>
        <p:nvGrpSpPr>
          <p:cNvPr id="632" name="Google Shape;632;p25"/>
          <p:cNvGrpSpPr/>
          <p:nvPr/>
        </p:nvGrpSpPr>
        <p:grpSpPr>
          <a:xfrm>
            <a:off x="2261881" y="1440076"/>
            <a:ext cx="1437194" cy="2701772"/>
            <a:chOff x="3447781" y="1440076"/>
            <a:chExt cx="1437194" cy="2701772"/>
          </a:xfrm>
        </p:grpSpPr>
        <p:grpSp>
          <p:nvGrpSpPr>
            <p:cNvPr id="633" name="Google Shape;633;p25"/>
            <p:cNvGrpSpPr/>
            <p:nvPr/>
          </p:nvGrpSpPr>
          <p:grpSpPr>
            <a:xfrm>
              <a:off x="3609975" y="1634925"/>
              <a:ext cx="1275000" cy="2313700"/>
              <a:chOff x="3609975" y="1634925"/>
              <a:chExt cx="1275000" cy="2313700"/>
            </a:xfrm>
          </p:grpSpPr>
          <p:cxnSp>
            <p:nvCxnSpPr>
              <p:cNvPr id="634" name="Google Shape;634;p25"/>
              <p:cNvCxnSpPr/>
              <p:nvPr/>
            </p:nvCxnSpPr>
            <p:spPr>
              <a:xfrm rot="10800000" flipH="1">
                <a:off x="3609975" y="1634925"/>
                <a:ext cx="1275000" cy="3300"/>
              </a:xfrm>
              <a:prstGeom prst="straightConnector1">
                <a:avLst/>
              </a:prstGeom>
              <a:noFill/>
              <a:ln w="19050" cap="flat" cmpd="sng">
                <a:solidFill>
                  <a:schemeClr val="accent5"/>
                </a:solidFill>
                <a:prstDash val="solid"/>
                <a:round/>
                <a:headEnd type="none" w="med" len="med"/>
                <a:tailEnd type="oval" w="med" len="med"/>
              </a:ln>
            </p:spPr>
          </p:cxnSp>
          <p:cxnSp>
            <p:nvCxnSpPr>
              <p:cNvPr id="637" name="Google Shape;637;p25"/>
              <p:cNvCxnSpPr/>
              <p:nvPr/>
            </p:nvCxnSpPr>
            <p:spPr>
              <a:xfrm rot="10800000" flipH="1">
                <a:off x="3609975" y="3945325"/>
                <a:ext cx="1275000" cy="3300"/>
              </a:xfrm>
              <a:prstGeom prst="straightConnector1">
                <a:avLst/>
              </a:prstGeom>
              <a:noFill/>
              <a:ln w="19050" cap="flat" cmpd="sng">
                <a:solidFill>
                  <a:schemeClr val="accent3"/>
                </a:solidFill>
                <a:prstDash val="solid"/>
                <a:round/>
                <a:headEnd type="none" w="med" len="med"/>
                <a:tailEnd type="oval" w="med" len="med"/>
              </a:ln>
            </p:spPr>
          </p:cxnSp>
        </p:grpSp>
        <p:sp>
          <p:nvSpPr>
            <p:cNvPr id="639" name="Google Shape;639;p25"/>
            <p:cNvSpPr/>
            <p:nvPr/>
          </p:nvSpPr>
          <p:spPr>
            <a:xfrm flipH="1">
              <a:off x="3447781" y="1440076"/>
              <a:ext cx="390675" cy="388732"/>
            </a:xfrm>
            <a:custGeom>
              <a:avLst/>
              <a:gdLst/>
              <a:ahLst/>
              <a:cxnLst/>
              <a:rect l="l" t="t" r="r" b="b"/>
              <a:pathLst>
                <a:path w="2614" h="2601" extrusionOk="0">
                  <a:moveTo>
                    <a:pt x="1307" y="0"/>
                  </a:moveTo>
                  <a:cubicBezTo>
                    <a:pt x="585" y="0"/>
                    <a:pt x="1" y="572"/>
                    <a:pt x="1" y="1294"/>
                  </a:cubicBezTo>
                  <a:cubicBezTo>
                    <a:pt x="1" y="2015"/>
                    <a:pt x="585" y="2600"/>
                    <a:pt x="1307" y="2600"/>
                  </a:cubicBezTo>
                  <a:cubicBezTo>
                    <a:pt x="2025" y="2600"/>
                    <a:pt x="2613" y="2015"/>
                    <a:pt x="2613" y="1294"/>
                  </a:cubicBezTo>
                  <a:cubicBezTo>
                    <a:pt x="2613" y="572"/>
                    <a:pt x="2025" y="0"/>
                    <a:pt x="1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ira Sans"/>
                  <a:ea typeface="Fira Sans"/>
                  <a:cs typeface="Fira Sans"/>
                  <a:sym typeface="Fira Sans"/>
                </a:rPr>
                <a:t>01</a:t>
              </a:r>
              <a:endParaRPr>
                <a:solidFill>
                  <a:srgbClr val="FFFFFF"/>
                </a:solidFill>
                <a:latin typeface="Fira Sans"/>
                <a:ea typeface="Fira Sans"/>
                <a:cs typeface="Fira Sans"/>
                <a:sym typeface="Fira Sans"/>
              </a:endParaRPr>
            </a:p>
          </p:txBody>
        </p:sp>
        <p:sp>
          <p:nvSpPr>
            <p:cNvPr id="641" name="Google Shape;641;p25"/>
            <p:cNvSpPr/>
            <p:nvPr/>
          </p:nvSpPr>
          <p:spPr>
            <a:xfrm flipH="1">
              <a:off x="3447781" y="3751173"/>
              <a:ext cx="390675" cy="390675"/>
            </a:xfrm>
            <a:custGeom>
              <a:avLst/>
              <a:gdLst/>
              <a:ahLst/>
              <a:cxnLst/>
              <a:rect l="l" t="t" r="r" b="b"/>
              <a:pathLst>
                <a:path w="2614" h="2614" extrusionOk="0">
                  <a:moveTo>
                    <a:pt x="1307" y="1"/>
                  </a:moveTo>
                  <a:cubicBezTo>
                    <a:pt x="585" y="1"/>
                    <a:pt x="1" y="585"/>
                    <a:pt x="1" y="1307"/>
                  </a:cubicBezTo>
                  <a:cubicBezTo>
                    <a:pt x="1" y="2029"/>
                    <a:pt x="585" y="2614"/>
                    <a:pt x="1307" y="2614"/>
                  </a:cubicBezTo>
                  <a:cubicBezTo>
                    <a:pt x="2025" y="2614"/>
                    <a:pt x="2613" y="2029"/>
                    <a:pt x="2613" y="1307"/>
                  </a:cubicBezTo>
                  <a:cubicBezTo>
                    <a:pt x="2613" y="585"/>
                    <a:pt x="2025" y="1"/>
                    <a:pt x="13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Fira Sans"/>
                  <a:ea typeface="Fira Sans"/>
                  <a:cs typeface="Fira Sans"/>
                  <a:sym typeface="Fira Sans"/>
                </a:rPr>
                <a:t>01</a:t>
              </a:r>
              <a:endParaRPr dirty="0">
                <a:solidFill>
                  <a:srgbClr val="FFFFFF"/>
                </a:solidFill>
                <a:latin typeface="Fira Sans"/>
                <a:ea typeface="Fira Sans"/>
                <a:cs typeface="Fira Sans"/>
                <a:sym typeface="Fira Sans"/>
              </a:endParaRPr>
            </a:p>
          </p:txBody>
        </p:sp>
      </p:grpSp>
      <p:sp>
        <p:nvSpPr>
          <p:cNvPr id="642" name="Google Shape;642;p25"/>
          <p:cNvSpPr/>
          <p:nvPr/>
        </p:nvSpPr>
        <p:spPr>
          <a:xfrm>
            <a:off x="980624" y="1405226"/>
            <a:ext cx="742869" cy="2771484"/>
          </a:xfrm>
          <a:custGeom>
            <a:avLst/>
            <a:gdLst/>
            <a:ahLst/>
            <a:cxnLst/>
            <a:rect l="l" t="t" r="r" b="b"/>
            <a:pathLst>
              <a:path w="5594" h="20870" extrusionOk="0">
                <a:moveTo>
                  <a:pt x="5046" y="1127"/>
                </a:moveTo>
                <a:cubicBezTo>
                  <a:pt x="5076" y="1420"/>
                  <a:pt x="5046" y="1775"/>
                  <a:pt x="4945" y="2192"/>
                </a:cubicBezTo>
                <a:lnTo>
                  <a:pt x="640" y="2192"/>
                </a:lnTo>
                <a:cubicBezTo>
                  <a:pt x="548" y="1775"/>
                  <a:pt x="509" y="1420"/>
                  <a:pt x="548" y="1127"/>
                </a:cubicBezTo>
                <a:close/>
                <a:moveTo>
                  <a:pt x="4822" y="2709"/>
                </a:moveTo>
                <a:cubicBezTo>
                  <a:pt x="4691" y="3025"/>
                  <a:pt x="4529" y="3380"/>
                  <a:pt x="4305" y="3766"/>
                </a:cubicBezTo>
                <a:lnTo>
                  <a:pt x="1281" y="3766"/>
                </a:lnTo>
                <a:cubicBezTo>
                  <a:pt x="1057" y="3380"/>
                  <a:pt x="895" y="3025"/>
                  <a:pt x="772" y="2709"/>
                </a:cubicBezTo>
                <a:close/>
                <a:moveTo>
                  <a:pt x="3919" y="4283"/>
                </a:moveTo>
                <a:cubicBezTo>
                  <a:pt x="3634" y="4638"/>
                  <a:pt x="3248" y="4985"/>
                  <a:pt x="2793" y="5309"/>
                </a:cubicBezTo>
                <a:cubicBezTo>
                  <a:pt x="2345" y="4985"/>
                  <a:pt x="1960" y="4638"/>
                  <a:pt x="1667" y="4283"/>
                </a:cubicBezTo>
                <a:close/>
                <a:moveTo>
                  <a:pt x="2793" y="5949"/>
                </a:moveTo>
                <a:cubicBezTo>
                  <a:pt x="3279" y="6273"/>
                  <a:pt x="3634" y="6628"/>
                  <a:pt x="3919" y="6983"/>
                </a:cubicBezTo>
                <a:lnTo>
                  <a:pt x="1667" y="6983"/>
                </a:lnTo>
                <a:cubicBezTo>
                  <a:pt x="1960" y="6628"/>
                  <a:pt x="2345" y="6273"/>
                  <a:pt x="2793" y="5949"/>
                </a:cubicBezTo>
                <a:close/>
                <a:moveTo>
                  <a:pt x="4305" y="7492"/>
                </a:moveTo>
                <a:cubicBezTo>
                  <a:pt x="4529" y="7878"/>
                  <a:pt x="4691" y="8233"/>
                  <a:pt x="4822" y="8557"/>
                </a:cubicBezTo>
                <a:lnTo>
                  <a:pt x="772" y="8557"/>
                </a:lnTo>
                <a:cubicBezTo>
                  <a:pt x="895" y="8233"/>
                  <a:pt x="1057" y="7878"/>
                  <a:pt x="1281" y="7492"/>
                </a:cubicBezTo>
                <a:close/>
                <a:moveTo>
                  <a:pt x="4945" y="9074"/>
                </a:moveTo>
                <a:cubicBezTo>
                  <a:pt x="5046" y="9490"/>
                  <a:pt x="5046" y="9845"/>
                  <a:pt x="5046" y="10130"/>
                </a:cubicBezTo>
                <a:lnTo>
                  <a:pt x="548" y="10130"/>
                </a:lnTo>
                <a:cubicBezTo>
                  <a:pt x="548" y="9845"/>
                  <a:pt x="548" y="9490"/>
                  <a:pt x="640" y="9074"/>
                </a:cubicBezTo>
                <a:close/>
                <a:moveTo>
                  <a:pt x="5046" y="10647"/>
                </a:moveTo>
                <a:cubicBezTo>
                  <a:pt x="5076" y="10964"/>
                  <a:pt x="5046" y="11349"/>
                  <a:pt x="4945" y="11805"/>
                </a:cubicBezTo>
                <a:lnTo>
                  <a:pt x="640" y="11805"/>
                </a:lnTo>
                <a:cubicBezTo>
                  <a:pt x="548" y="11349"/>
                  <a:pt x="548" y="10964"/>
                  <a:pt x="548" y="10647"/>
                </a:cubicBezTo>
                <a:close/>
                <a:moveTo>
                  <a:pt x="4822" y="12314"/>
                </a:moveTo>
                <a:cubicBezTo>
                  <a:pt x="4691" y="12638"/>
                  <a:pt x="4529" y="12993"/>
                  <a:pt x="4305" y="13378"/>
                </a:cubicBezTo>
                <a:lnTo>
                  <a:pt x="1281" y="13378"/>
                </a:lnTo>
                <a:cubicBezTo>
                  <a:pt x="1057" y="12993"/>
                  <a:pt x="895" y="12638"/>
                  <a:pt x="772" y="12314"/>
                </a:cubicBezTo>
                <a:close/>
                <a:moveTo>
                  <a:pt x="3919" y="13895"/>
                </a:moveTo>
                <a:cubicBezTo>
                  <a:pt x="3634" y="14242"/>
                  <a:pt x="3279" y="14597"/>
                  <a:pt x="2793" y="14921"/>
                </a:cubicBezTo>
                <a:cubicBezTo>
                  <a:pt x="2345" y="14597"/>
                  <a:pt x="1960" y="14242"/>
                  <a:pt x="1667" y="13895"/>
                </a:cubicBezTo>
                <a:close/>
                <a:moveTo>
                  <a:pt x="2793" y="15562"/>
                </a:moveTo>
                <a:cubicBezTo>
                  <a:pt x="3248" y="15886"/>
                  <a:pt x="3634" y="16241"/>
                  <a:pt x="3919" y="16596"/>
                </a:cubicBezTo>
                <a:lnTo>
                  <a:pt x="1667" y="16596"/>
                </a:lnTo>
                <a:cubicBezTo>
                  <a:pt x="1960" y="16241"/>
                  <a:pt x="2345" y="15886"/>
                  <a:pt x="2793" y="15562"/>
                </a:cubicBezTo>
                <a:close/>
                <a:moveTo>
                  <a:pt x="4305" y="17105"/>
                </a:moveTo>
                <a:cubicBezTo>
                  <a:pt x="4529" y="17490"/>
                  <a:pt x="4691" y="17845"/>
                  <a:pt x="4822" y="18169"/>
                </a:cubicBezTo>
                <a:lnTo>
                  <a:pt x="772" y="18169"/>
                </a:lnTo>
                <a:cubicBezTo>
                  <a:pt x="895" y="17845"/>
                  <a:pt x="1057" y="17490"/>
                  <a:pt x="1281" y="17105"/>
                </a:cubicBezTo>
                <a:close/>
                <a:moveTo>
                  <a:pt x="4945" y="18679"/>
                </a:moveTo>
                <a:cubicBezTo>
                  <a:pt x="5046" y="19103"/>
                  <a:pt x="5076" y="19450"/>
                  <a:pt x="5046" y="19743"/>
                </a:cubicBezTo>
                <a:lnTo>
                  <a:pt x="548" y="19743"/>
                </a:lnTo>
                <a:cubicBezTo>
                  <a:pt x="509" y="19450"/>
                  <a:pt x="548" y="19103"/>
                  <a:pt x="640" y="18679"/>
                </a:cubicBezTo>
                <a:close/>
                <a:moveTo>
                  <a:pt x="379" y="0"/>
                </a:moveTo>
                <a:cubicBezTo>
                  <a:pt x="251" y="0"/>
                  <a:pt x="156" y="90"/>
                  <a:pt x="124" y="202"/>
                </a:cubicBezTo>
                <a:cubicBezTo>
                  <a:pt x="124" y="202"/>
                  <a:pt x="62" y="425"/>
                  <a:pt x="31" y="780"/>
                </a:cubicBezTo>
                <a:lnTo>
                  <a:pt x="31" y="873"/>
                </a:lnTo>
                <a:lnTo>
                  <a:pt x="31" y="904"/>
                </a:lnTo>
                <a:cubicBezTo>
                  <a:pt x="0" y="1644"/>
                  <a:pt x="93" y="2902"/>
                  <a:pt x="895" y="4121"/>
                </a:cubicBezTo>
                <a:lnTo>
                  <a:pt x="964" y="4182"/>
                </a:lnTo>
                <a:cubicBezTo>
                  <a:pt x="1319" y="4699"/>
                  <a:pt x="1767" y="5178"/>
                  <a:pt x="2345" y="5633"/>
                </a:cubicBezTo>
                <a:cubicBezTo>
                  <a:pt x="1736" y="6080"/>
                  <a:pt x="1281" y="6597"/>
                  <a:pt x="964" y="7106"/>
                </a:cubicBezTo>
                <a:lnTo>
                  <a:pt x="934" y="7106"/>
                </a:lnTo>
                <a:cubicBezTo>
                  <a:pt x="62" y="8426"/>
                  <a:pt x="0" y="9745"/>
                  <a:pt x="31" y="10424"/>
                </a:cubicBezTo>
                <a:cubicBezTo>
                  <a:pt x="0" y="11095"/>
                  <a:pt x="62" y="12414"/>
                  <a:pt x="934" y="13733"/>
                </a:cubicBezTo>
                <a:cubicBezTo>
                  <a:pt x="934" y="13764"/>
                  <a:pt x="934" y="13764"/>
                  <a:pt x="964" y="13795"/>
                </a:cubicBezTo>
                <a:cubicBezTo>
                  <a:pt x="1319" y="14281"/>
                  <a:pt x="1767" y="14790"/>
                  <a:pt x="2345" y="15245"/>
                </a:cubicBezTo>
                <a:cubicBezTo>
                  <a:pt x="1736" y="15693"/>
                  <a:pt x="1281" y="16210"/>
                  <a:pt x="964" y="16688"/>
                </a:cubicBezTo>
                <a:cubicBezTo>
                  <a:pt x="934" y="16719"/>
                  <a:pt x="934" y="16719"/>
                  <a:pt x="934" y="16750"/>
                </a:cubicBezTo>
                <a:cubicBezTo>
                  <a:pt x="93" y="17976"/>
                  <a:pt x="0" y="19226"/>
                  <a:pt x="31" y="19967"/>
                </a:cubicBezTo>
                <a:lnTo>
                  <a:pt x="31" y="19998"/>
                </a:lnTo>
                <a:lnTo>
                  <a:pt x="31" y="20067"/>
                </a:lnTo>
                <a:cubicBezTo>
                  <a:pt x="62" y="20453"/>
                  <a:pt x="124" y="20677"/>
                  <a:pt x="124" y="20677"/>
                </a:cubicBezTo>
                <a:cubicBezTo>
                  <a:pt x="162" y="20769"/>
                  <a:pt x="255" y="20870"/>
                  <a:pt x="386" y="20870"/>
                </a:cubicBezTo>
                <a:lnTo>
                  <a:pt x="448" y="20870"/>
                </a:lnTo>
                <a:cubicBezTo>
                  <a:pt x="579" y="20839"/>
                  <a:pt x="640" y="20677"/>
                  <a:pt x="610" y="20545"/>
                </a:cubicBezTo>
                <a:cubicBezTo>
                  <a:pt x="610" y="20515"/>
                  <a:pt x="579" y="20414"/>
                  <a:pt x="579" y="20260"/>
                </a:cubicBezTo>
                <a:lnTo>
                  <a:pt x="5015" y="20260"/>
                </a:lnTo>
                <a:cubicBezTo>
                  <a:pt x="5015" y="20414"/>
                  <a:pt x="4984" y="20515"/>
                  <a:pt x="4984" y="20545"/>
                </a:cubicBezTo>
                <a:cubicBezTo>
                  <a:pt x="4945" y="20677"/>
                  <a:pt x="5015" y="20839"/>
                  <a:pt x="5177" y="20870"/>
                </a:cubicBezTo>
                <a:lnTo>
                  <a:pt x="5239" y="20870"/>
                </a:lnTo>
                <a:cubicBezTo>
                  <a:pt x="5331" y="20870"/>
                  <a:pt x="5431" y="20769"/>
                  <a:pt x="5462" y="20677"/>
                </a:cubicBezTo>
                <a:cubicBezTo>
                  <a:pt x="5462" y="20677"/>
                  <a:pt x="5524" y="20453"/>
                  <a:pt x="5563" y="20098"/>
                </a:cubicBezTo>
                <a:lnTo>
                  <a:pt x="5563" y="19998"/>
                </a:lnTo>
                <a:lnTo>
                  <a:pt x="5563" y="19967"/>
                </a:lnTo>
                <a:cubicBezTo>
                  <a:pt x="5593" y="19226"/>
                  <a:pt x="5493" y="17976"/>
                  <a:pt x="4691" y="16750"/>
                </a:cubicBezTo>
                <a:cubicBezTo>
                  <a:pt x="4660" y="16719"/>
                  <a:pt x="4660" y="16688"/>
                  <a:pt x="4629" y="16688"/>
                </a:cubicBezTo>
                <a:cubicBezTo>
                  <a:pt x="4274" y="16171"/>
                  <a:pt x="3827" y="15693"/>
                  <a:pt x="3248" y="15245"/>
                </a:cubicBezTo>
                <a:cubicBezTo>
                  <a:pt x="3858" y="14759"/>
                  <a:pt x="4305" y="14281"/>
                  <a:pt x="4629" y="13764"/>
                </a:cubicBezTo>
                <a:lnTo>
                  <a:pt x="4660" y="13764"/>
                </a:lnTo>
                <a:cubicBezTo>
                  <a:pt x="5524" y="12445"/>
                  <a:pt x="5593" y="11126"/>
                  <a:pt x="5563" y="10455"/>
                </a:cubicBezTo>
                <a:lnTo>
                  <a:pt x="5563" y="10385"/>
                </a:lnTo>
                <a:cubicBezTo>
                  <a:pt x="5593" y="9714"/>
                  <a:pt x="5524" y="8426"/>
                  <a:pt x="4691" y="7145"/>
                </a:cubicBezTo>
                <a:cubicBezTo>
                  <a:pt x="4660" y="7106"/>
                  <a:pt x="4660" y="7075"/>
                  <a:pt x="4629" y="7075"/>
                </a:cubicBezTo>
                <a:cubicBezTo>
                  <a:pt x="4305" y="6597"/>
                  <a:pt x="3858" y="6080"/>
                  <a:pt x="3248" y="5633"/>
                </a:cubicBezTo>
                <a:cubicBezTo>
                  <a:pt x="3858" y="5178"/>
                  <a:pt x="4305" y="4668"/>
                  <a:pt x="4629" y="4182"/>
                </a:cubicBezTo>
                <a:cubicBezTo>
                  <a:pt x="4660" y="4152"/>
                  <a:pt x="4660" y="4152"/>
                  <a:pt x="4660" y="4121"/>
                </a:cubicBezTo>
                <a:cubicBezTo>
                  <a:pt x="5493" y="2902"/>
                  <a:pt x="5593" y="1644"/>
                  <a:pt x="5563" y="904"/>
                </a:cubicBezTo>
                <a:lnTo>
                  <a:pt x="5563" y="873"/>
                </a:lnTo>
                <a:lnTo>
                  <a:pt x="5563" y="811"/>
                </a:lnTo>
                <a:cubicBezTo>
                  <a:pt x="5524" y="425"/>
                  <a:pt x="5462" y="202"/>
                  <a:pt x="5462" y="202"/>
                </a:cubicBezTo>
                <a:cubicBezTo>
                  <a:pt x="5436" y="90"/>
                  <a:pt x="5337" y="0"/>
                  <a:pt x="5231" y="0"/>
                </a:cubicBezTo>
                <a:cubicBezTo>
                  <a:pt x="5213" y="0"/>
                  <a:pt x="5195" y="3"/>
                  <a:pt x="5177" y="9"/>
                </a:cubicBezTo>
                <a:cubicBezTo>
                  <a:pt x="5015" y="40"/>
                  <a:pt x="4945" y="202"/>
                  <a:pt x="4984" y="325"/>
                </a:cubicBezTo>
                <a:cubicBezTo>
                  <a:pt x="4984" y="356"/>
                  <a:pt x="5015" y="456"/>
                  <a:pt x="5015" y="618"/>
                </a:cubicBezTo>
                <a:lnTo>
                  <a:pt x="579" y="618"/>
                </a:lnTo>
                <a:cubicBezTo>
                  <a:pt x="579" y="456"/>
                  <a:pt x="610" y="356"/>
                  <a:pt x="610" y="325"/>
                </a:cubicBezTo>
                <a:cubicBezTo>
                  <a:pt x="640" y="202"/>
                  <a:pt x="579" y="40"/>
                  <a:pt x="448" y="9"/>
                </a:cubicBezTo>
                <a:cubicBezTo>
                  <a:pt x="424" y="3"/>
                  <a:pt x="401" y="0"/>
                  <a:pt x="379" y="0"/>
                </a:cubicBezTo>
                <a:close/>
              </a:path>
            </a:pathLst>
          </a:custGeom>
          <a:solidFill>
            <a:srgbClr val="087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txBox="1"/>
          <p:nvPr/>
        </p:nvSpPr>
        <p:spPr>
          <a:xfrm>
            <a:off x="3477130" y="3439208"/>
            <a:ext cx="5486869" cy="1642700"/>
          </a:xfrm>
          <a:prstGeom prst="rect">
            <a:avLst/>
          </a:prstGeom>
          <a:solidFill>
            <a:srgbClr val="EFEFEF"/>
          </a:solidFill>
          <a:ln>
            <a:noFill/>
          </a:ln>
        </p:spPr>
        <p:txBody>
          <a:bodyPr spcFirstLastPara="1" wrap="square" lIns="91425" tIns="91425" rIns="91425" bIns="91425" anchor="ctr" anchorCtr="0">
            <a:noAutofit/>
          </a:bodyPr>
          <a:lstStyle/>
          <a:p>
            <a:r>
              <a:rPr lang="en-US" sz="1200" dirty="0">
                <a:effectLst/>
                <a:latin typeface="Fira Sans" panose="020B0503050000020004" pitchFamily="34" charset="0"/>
                <a:ea typeface="Calibri" panose="020F0502020204030204" pitchFamily="34" charset="0"/>
                <a:cs typeface="Times New Roman" panose="02020603050405020304" pitchFamily="18" charset="0"/>
              </a:rPr>
              <a:t>The space complexity of the </a:t>
            </a:r>
            <a:r>
              <a:rPr lang="en-US" sz="1200" dirty="0" err="1">
                <a:effectLst/>
                <a:latin typeface="Fira Sans" panose="020B0503050000020004" pitchFamily="34" charset="0"/>
                <a:ea typeface="Calibri" panose="020F0502020204030204" pitchFamily="34" charset="0"/>
                <a:cs typeface="Times New Roman" panose="02020603050405020304" pitchFamily="18" charset="0"/>
              </a:rPr>
              <a:t>Apriori</a:t>
            </a:r>
            <a:r>
              <a:rPr lang="en-US" sz="1200" dirty="0">
                <a:effectLst/>
                <a:latin typeface="Fira Sans" panose="020B0503050000020004" pitchFamily="34" charset="0"/>
                <a:ea typeface="Calibri" panose="020F0502020204030204" pitchFamily="34" charset="0"/>
                <a:cs typeface="Times New Roman" panose="02020603050405020304" pitchFamily="18" charset="0"/>
              </a:rPr>
              <a:t> algorithm primarily depends on the number of candidate </a:t>
            </a:r>
            <a:r>
              <a:rPr lang="en-US" sz="1200" dirty="0" err="1">
                <a:effectLst/>
                <a:latin typeface="Fira Sans" panose="020B0503050000020004" pitchFamily="34" charset="0"/>
                <a:ea typeface="Calibri" panose="020F0502020204030204" pitchFamily="34" charset="0"/>
                <a:cs typeface="Times New Roman" panose="02020603050405020304" pitchFamily="18" charset="0"/>
              </a:rPr>
              <a:t>itemsets</a:t>
            </a:r>
            <a:r>
              <a:rPr lang="en-US" sz="1200" dirty="0">
                <a:effectLst/>
                <a:latin typeface="Fira Sans" panose="020B0503050000020004" pitchFamily="34" charset="0"/>
                <a:ea typeface="Calibri" panose="020F0502020204030204" pitchFamily="34" charset="0"/>
                <a:cs typeface="Times New Roman" panose="02020603050405020304" pitchFamily="18" charset="0"/>
              </a:rPr>
              <a:t> generated in each iteration and the size of the dataset.</a:t>
            </a:r>
          </a:p>
          <a:p>
            <a:endParaRPr lang="en-US" sz="1200" dirty="0">
              <a:effectLst/>
              <a:latin typeface="Fira Sans" panose="020B0503050000020004" pitchFamily="34" charset="0"/>
              <a:ea typeface="Calibri" panose="020F0502020204030204" pitchFamily="34" charset="0"/>
              <a:cs typeface="Times New Roman" panose="02020603050405020304" pitchFamily="18" charset="0"/>
            </a:endParaRPr>
          </a:p>
          <a:p>
            <a:r>
              <a:rPr lang="en-US" sz="1200" kern="0" dirty="0">
                <a:effectLst/>
                <a:latin typeface="Fira Sans" panose="020B0503050000020004" pitchFamily="34" charset="0"/>
                <a:ea typeface="Calibri" panose="020F0502020204030204" pitchFamily="34" charset="0"/>
              </a:rPr>
              <a:t>Therefore, the space complexity can be represented as O(m * </a:t>
            </a:r>
            <a:r>
              <a:rPr lang="en-US" sz="1200" kern="0" dirty="0" err="1">
                <a:effectLst/>
                <a:latin typeface="Fira Sans" panose="020B0503050000020004" pitchFamily="34" charset="0"/>
                <a:ea typeface="Calibri" panose="020F0502020204030204" pitchFamily="34" charset="0"/>
              </a:rPr>
              <a:t>max_length</a:t>
            </a:r>
            <a:r>
              <a:rPr lang="en-US" sz="1200" kern="0" dirty="0">
                <a:effectLst/>
                <a:latin typeface="Fira Sans" panose="020B0503050000020004" pitchFamily="34" charset="0"/>
                <a:ea typeface="Calibri" panose="020F0502020204030204" pitchFamily="34" charset="0"/>
              </a:rPr>
              <a:t>), where m is the number of candidate </a:t>
            </a:r>
            <a:r>
              <a:rPr lang="en-US" sz="1200" kern="0" dirty="0" err="1">
                <a:effectLst/>
                <a:latin typeface="Fira Sans" panose="020B0503050000020004" pitchFamily="34" charset="0"/>
                <a:ea typeface="Calibri" panose="020F0502020204030204" pitchFamily="34" charset="0"/>
              </a:rPr>
              <a:t>itemsets</a:t>
            </a:r>
            <a:r>
              <a:rPr lang="en-US" sz="1200" kern="0" dirty="0">
                <a:effectLst/>
                <a:latin typeface="Fira Sans" panose="020B0503050000020004" pitchFamily="34" charset="0"/>
                <a:ea typeface="Calibri" panose="020F0502020204030204" pitchFamily="34" charset="0"/>
              </a:rPr>
              <a:t> </a:t>
            </a:r>
            <a:endParaRPr lang="en-US" sz="1200" dirty="0">
              <a:effectLst/>
              <a:latin typeface="Fira Sans" panose="020B0503050000020004" pitchFamily="34" charset="0"/>
              <a:ea typeface="Calibri" panose="020F0502020204030204" pitchFamily="34" charset="0"/>
              <a:cs typeface="Times New Roman" panose="02020603050405020304" pitchFamily="18" charset="0"/>
            </a:endParaRPr>
          </a:p>
          <a:p>
            <a:pPr marL="0" marR="0" lvl="0" indent="0" algn="l" rtl="0">
              <a:spcBef>
                <a:spcPts val="0"/>
              </a:spcBef>
              <a:spcAft>
                <a:spcPts val="0"/>
              </a:spcAft>
              <a:buNone/>
            </a:pPr>
            <a:endParaRPr sz="1200" dirty="0">
              <a:latin typeface="Fira Sans"/>
              <a:ea typeface="Fira Sans"/>
              <a:cs typeface="Fira Sans"/>
              <a:sym typeface="Fira Sans"/>
            </a:endParaRPr>
          </a:p>
        </p:txBody>
      </p:sp>
      <p:sp>
        <p:nvSpPr>
          <p:cNvPr id="645" name="Google Shape;645;p25"/>
          <p:cNvSpPr txBox="1"/>
          <p:nvPr/>
        </p:nvSpPr>
        <p:spPr>
          <a:xfrm>
            <a:off x="3477130" y="1124079"/>
            <a:ext cx="5486870" cy="1510064"/>
          </a:xfrm>
          <a:prstGeom prst="rect">
            <a:avLst/>
          </a:prstGeom>
          <a:solidFill>
            <a:srgbClr val="EFEFEF"/>
          </a:solidFill>
          <a:ln>
            <a:noFill/>
          </a:ln>
        </p:spPr>
        <p:txBody>
          <a:bodyPr spcFirstLastPara="1" wrap="square" lIns="91425" tIns="91425" rIns="91425" bIns="91425" anchor="ctr" anchorCtr="0">
            <a:no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dirty="0">
                <a:effectLst/>
                <a:latin typeface="Fira Sans" panose="020B0503050000020004" pitchFamily="34" charset="0"/>
                <a:ea typeface="Calibri" panose="020F0502020204030204" pitchFamily="34" charset="0"/>
                <a:cs typeface="Times New Roman" panose="02020603050405020304" pitchFamily="18" charset="0"/>
              </a:rPr>
              <a:t>Candidate Generation: O(k * n) k length of itemset n=no. frequent itemset</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dirty="0">
                <a:effectLst/>
                <a:latin typeface="Fira Sans" panose="020B0503050000020004" pitchFamily="34" charset="0"/>
                <a:ea typeface="Calibri" panose="020F0502020204030204" pitchFamily="34" charset="0"/>
                <a:cs typeface="Times New Roman" panose="02020603050405020304" pitchFamily="18" charset="0"/>
              </a:rPr>
              <a:t>Support Counting: O(m * t), where m is the number of candidate </a:t>
            </a:r>
            <a:r>
              <a:rPr lang="en-US" sz="1200" dirty="0" err="1">
                <a:effectLst/>
                <a:latin typeface="Fira Sans" panose="020B0503050000020004" pitchFamily="34" charset="0"/>
                <a:ea typeface="Calibri" panose="020F0502020204030204" pitchFamily="34" charset="0"/>
                <a:cs typeface="Times New Roman" panose="02020603050405020304" pitchFamily="18" charset="0"/>
              </a:rPr>
              <a:t>itemsets</a:t>
            </a:r>
            <a:r>
              <a:rPr lang="en-US" sz="1200" dirty="0">
                <a:effectLst/>
                <a:latin typeface="Fira Sans" panose="020B0503050000020004" pitchFamily="34" charset="0"/>
                <a:ea typeface="Calibri" panose="020F0502020204030204" pitchFamily="34" charset="0"/>
                <a:cs typeface="Times New Roman" panose="02020603050405020304" pitchFamily="18" charset="0"/>
              </a:rPr>
              <a:t> and t is the number of transactions in the dataset.</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dirty="0">
                <a:effectLst/>
                <a:latin typeface="Fira Sans" panose="020B0503050000020004" pitchFamily="34" charset="0"/>
                <a:ea typeface="Calibri" panose="020F0502020204030204" pitchFamily="34" charset="0"/>
                <a:cs typeface="Times New Roman" panose="02020603050405020304" pitchFamily="18" charset="0"/>
              </a:rPr>
              <a:t>Iterations: O(</a:t>
            </a:r>
            <a:r>
              <a:rPr lang="en-US" sz="1200" dirty="0" err="1">
                <a:effectLst/>
                <a:latin typeface="Fira Sans" panose="020B0503050000020004" pitchFamily="34" charset="0"/>
                <a:ea typeface="Calibri" panose="020F0502020204030204" pitchFamily="34" charset="0"/>
                <a:cs typeface="Times New Roman" panose="02020603050405020304" pitchFamily="18" charset="0"/>
              </a:rPr>
              <a:t>max_length</a:t>
            </a:r>
            <a:r>
              <a:rPr lang="en-US" sz="1200" dirty="0">
                <a:effectLst/>
                <a:latin typeface="Fira Sans" panose="020B0503050000020004" pitchFamily="34" charset="0"/>
                <a:ea typeface="Calibri" panose="020F0502020204030204" pitchFamily="34" charset="0"/>
                <a:cs typeface="Times New Roman" panose="02020603050405020304" pitchFamily="18" charset="0"/>
              </a:rPr>
              <a:t> * iterations).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200" dirty="0">
              <a:effectLst/>
              <a:latin typeface="Fira Sans" panose="020B05030500000200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dirty="0">
                <a:latin typeface="Fira Sans" panose="020B0503050000020004" pitchFamily="34" charset="0"/>
                <a:ea typeface="Calibri" panose="020F0502020204030204" pitchFamily="34" charset="0"/>
                <a:cs typeface="Times New Roman" panose="02020603050405020304" pitchFamily="18" charset="0"/>
              </a:rPr>
              <a:t>O((k*n*m*t*) * (</a:t>
            </a:r>
            <a:r>
              <a:rPr lang="en-US" sz="1200" dirty="0" err="1">
                <a:latin typeface="Fira Sans" panose="020B0503050000020004" pitchFamily="34" charset="0"/>
                <a:ea typeface="Calibri" panose="020F0502020204030204" pitchFamily="34" charset="0"/>
                <a:cs typeface="Times New Roman" panose="02020603050405020304" pitchFamily="18" charset="0"/>
              </a:rPr>
              <a:t>max_length</a:t>
            </a:r>
            <a:r>
              <a:rPr lang="en-US" sz="1200">
                <a:latin typeface="Fira Sans" panose="020B0503050000020004" pitchFamily="34" charset="0"/>
                <a:ea typeface="Calibri" panose="020F0502020204030204" pitchFamily="34" charset="0"/>
                <a:cs typeface="Times New Roman" panose="02020603050405020304" pitchFamily="18" charset="0"/>
              </a:rPr>
              <a:t>* iterations))</a:t>
            </a:r>
            <a:endParaRPr lang="en-US" sz="1200" dirty="0">
              <a:effectLst/>
              <a:latin typeface="Fira Sans" panose="020B0503050000020004" pitchFamily="34" charset="0"/>
              <a:ea typeface="Calibri" panose="020F0502020204030204" pitchFamily="34" charset="0"/>
              <a:cs typeface="Times New Roman" panose="02020603050405020304" pitchFamily="18" charset="0"/>
            </a:endParaRPr>
          </a:p>
        </p:txBody>
      </p:sp>
      <p:sp>
        <p:nvSpPr>
          <p:cNvPr id="647" name="Google Shape;647;p25"/>
          <p:cNvSpPr/>
          <p:nvPr/>
        </p:nvSpPr>
        <p:spPr>
          <a:xfrm flipH="1">
            <a:off x="1613554" y="1541963"/>
            <a:ext cx="186849" cy="185926"/>
          </a:xfrm>
          <a:custGeom>
            <a:avLst/>
            <a:gdLst/>
            <a:ahLst/>
            <a:cxnLst/>
            <a:rect l="l" t="t" r="r" b="b"/>
            <a:pathLst>
              <a:path w="2614" h="2601" extrusionOk="0">
                <a:moveTo>
                  <a:pt x="1307" y="0"/>
                </a:moveTo>
                <a:cubicBezTo>
                  <a:pt x="585" y="0"/>
                  <a:pt x="1" y="572"/>
                  <a:pt x="1" y="1294"/>
                </a:cubicBezTo>
                <a:cubicBezTo>
                  <a:pt x="1" y="2015"/>
                  <a:pt x="585" y="2600"/>
                  <a:pt x="1307" y="2600"/>
                </a:cubicBezTo>
                <a:cubicBezTo>
                  <a:pt x="2025" y="2600"/>
                  <a:pt x="2613" y="2015"/>
                  <a:pt x="2613" y="1294"/>
                </a:cubicBezTo>
                <a:cubicBezTo>
                  <a:pt x="2613" y="572"/>
                  <a:pt x="2025" y="0"/>
                  <a:pt x="1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Fira Sans"/>
              <a:ea typeface="Fira Sans"/>
              <a:cs typeface="Fira Sans"/>
              <a:sym typeface="Fira Sans"/>
            </a:endParaRPr>
          </a:p>
        </p:txBody>
      </p:sp>
      <p:sp>
        <p:nvSpPr>
          <p:cNvPr id="650" name="Google Shape;650;p25"/>
          <p:cNvSpPr/>
          <p:nvPr/>
        </p:nvSpPr>
        <p:spPr>
          <a:xfrm flipH="1">
            <a:off x="1565704" y="3854038"/>
            <a:ext cx="186849" cy="185926"/>
          </a:xfrm>
          <a:custGeom>
            <a:avLst/>
            <a:gdLst/>
            <a:ahLst/>
            <a:cxnLst/>
            <a:rect l="l" t="t" r="r" b="b"/>
            <a:pathLst>
              <a:path w="2614" h="2601" extrusionOk="0">
                <a:moveTo>
                  <a:pt x="1307" y="0"/>
                </a:moveTo>
                <a:cubicBezTo>
                  <a:pt x="585" y="0"/>
                  <a:pt x="1" y="572"/>
                  <a:pt x="1" y="1294"/>
                </a:cubicBezTo>
                <a:cubicBezTo>
                  <a:pt x="1" y="2015"/>
                  <a:pt x="585" y="2600"/>
                  <a:pt x="1307" y="2600"/>
                </a:cubicBezTo>
                <a:cubicBezTo>
                  <a:pt x="2025" y="2600"/>
                  <a:pt x="2613" y="2015"/>
                  <a:pt x="2613" y="1294"/>
                </a:cubicBezTo>
                <a:cubicBezTo>
                  <a:pt x="2613" y="572"/>
                  <a:pt x="2025" y="0"/>
                  <a:pt x="13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Fira Sans"/>
              <a:ea typeface="Fira Sans"/>
              <a:cs typeface="Fira Sans"/>
              <a:sym typeface="Fira Sans"/>
            </a:endParaRPr>
          </a:p>
        </p:txBody>
      </p:sp>
      <p:sp>
        <p:nvSpPr>
          <p:cNvPr id="5" name="Google Shape;694;p26">
            <a:extLst>
              <a:ext uri="{FF2B5EF4-FFF2-40B4-BE49-F238E27FC236}">
                <a16:creationId xmlns:a16="http://schemas.microsoft.com/office/drawing/2014/main" id="{CA53F06C-C1F4-8EDE-544B-DBB11C174FDD}"/>
              </a:ext>
            </a:extLst>
          </p:cNvPr>
          <p:cNvSpPr txBox="1"/>
          <p:nvPr/>
        </p:nvSpPr>
        <p:spPr>
          <a:xfrm>
            <a:off x="3741020" y="781053"/>
            <a:ext cx="1562596"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chemeClr val="accent5">
                    <a:lumMod val="60000"/>
                    <a:lumOff val="40000"/>
                  </a:schemeClr>
                </a:solidFill>
                <a:latin typeface="Fira Sans Extra Condensed Medium"/>
                <a:ea typeface="Fira Sans Extra Condensed Medium"/>
                <a:cs typeface="Fira Sans Extra Condensed Medium"/>
                <a:sym typeface="Fira Sans Extra Condensed Medium"/>
              </a:rPr>
              <a:t>Time complexity</a:t>
            </a:r>
            <a:endParaRPr sz="1700" dirty="0">
              <a:solidFill>
                <a:schemeClr val="accent5">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6" name="Google Shape;694;p26">
            <a:extLst>
              <a:ext uri="{FF2B5EF4-FFF2-40B4-BE49-F238E27FC236}">
                <a16:creationId xmlns:a16="http://schemas.microsoft.com/office/drawing/2014/main" id="{DD4D6663-B278-FC94-747F-795AE02F408E}"/>
              </a:ext>
            </a:extLst>
          </p:cNvPr>
          <p:cNvSpPr txBox="1"/>
          <p:nvPr/>
        </p:nvSpPr>
        <p:spPr>
          <a:xfrm>
            <a:off x="3657130" y="3123975"/>
            <a:ext cx="1646486"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chemeClr val="accent3"/>
                </a:solidFill>
                <a:latin typeface="Fira Sans Extra Condensed Medium"/>
                <a:ea typeface="Fira Sans Extra Condensed Medium"/>
                <a:cs typeface="Fira Sans Extra Condensed Medium"/>
                <a:sym typeface="Fira Sans Extra Condensed Medium"/>
              </a:rPr>
              <a:t>Space Complexity</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0"/>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 case of Apriori Algorithm</a:t>
            </a:r>
            <a:endParaRPr dirty="0"/>
          </a:p>
        </p:txBody>
      </p:sp>
      <p:sp>
        <p:nvSpPr>
          <p:cNvPr id="344" name="Google Shape;344;p20"/>
          <p:cNvSpPr txBox="1"/>
          <p:nvPr/>
        </p:nvSpPr>
        <p:spPr>
          <a:xfrm>
            <a:off x="1627406" y="1367405"/>
            <a:ext cx="6518304" cy="3112315"/>
          </a:xfrm>
          <a:prstGeom prst="rect">
            <a:avLst/>
          </a:prstGeom>
          <a:noFill/>
          <a:ln>
            <a:noFill/>
          </a:ln>
        </p:spPr>
        <p:txBody>
          <a:bodyPr spcFirstLastPara="1" wrap="square" lIns="91425" tIns="91425" rIns="91425" bIns="91425" anchor="ctr" anchorCtr="0">
            <a:noAutofit/>
          </a:bodyPr>
          <a:lstStyle/>
          <a:p>
            <a:pPr marR="0" lvl="0">
              <a:lnSpc>
                <a:spcPct val="107000"/>
              </a:lnSpc>
              <a:spcBef>
                <a:spcPts val="0"/>
              </a:spcBef>
              <a:spcAft>
                <a:spcPts val="0"/>
              </a:spcAft>
            </a:pPr>
            <a:r>
              <a:rPr lang="en-US" dirty="0">
                <a:solidFill>
                  <a:schemeClr val="accent3"/>
                </a:solidFill>
                <a:effectLst/>
                <a:latin typeface="Fira Sans" panose="020B0503050000020004" pitchFamily="34" charset="0"/>
                <a:ea typeface="Calibri" panose="020F0502020204030204" pitchFamily="34" charset="0"/>
                <a:cs typeface="Times New Roman" panose="02020603050405020304" pitchFamily="18" charset="0"/>
              </a:rPr>
              <a:t>DNA Sequencing:</a:t>
            </a:r>
          </a:p>
          <a:p>
            <a:pPr marR="0" lvl="0">
              <a:lnSpc>
                <a:spcPct val="107000"/>
              </a:lnSpc>
              <a:spcBef>
                <a:spcPts val="0"/>
              </a:spcBef>
              <a:spcAft>
                <a:spcPts val="0"/>
              </a:spcAft>
            </a:pPr>
            <a:r>
              <a:rPr lang="en-US" sz="1200" dirty="0">
                <a:effectLst/>
                <a:latin typeface="Fira Sans" panose="020B0503050000020004" pitchFamily="34" charset="0"/>
                <a:ea typeface="Calibri" panose="020F0502020204030204" pitchFamily="34" charset="0"/>
                <a:cs typeface="Times New Roman" panose="02020603050405020304" pitchFamily="18" charset="0"/>
              </a:rPr>
              <a:t> In bioinformatics, the </a:t>
            </a:r>
            <a:r>
              <a:rPr lang="en-US" sz="1200" dirty="0" err="1">
                <a:effectLst/>
                <a:latin typeface="Fira Sans" panose="020B0503050000020004" pitchFamily="34" charset="0"/>
                <a:ea typeface="Calibri" panose="020F0502020204030204" pitchFamily="34" charset="0"/>
                <a:cs typeface="Times New Roman" panose="02020603050405020304" pitchFamily="18" charset="0"/>
              </a:rPr>
              <a:t>Apriori</a:t>
            </a:r>
            <a:r>
              <a:rPr lang="en-US" sz="1200" dirty="0">
                <a:effectLst/>
                <a:latin typeface="Fira Sans" panose="020B0503050000020004" pitchFamily="34" charset="0"/>
                <a:ea typeface="Calibri" panose="020F0502020204030204" pitchFamily="34" charset="0"/>
                <a:cs typeface="Times New Roman" panose="02020603050405020304" pitchFamily="18" charset="0"/>
              </a:rPr>
              <a:t> algorithm can be employed to analyze DNA sequences and identify frequent subsequences. This information is valuable for understanding genetic patterns, discovering motifs, and detecting genetic variations or mutations.</a:t>
            </a:r>
          </a:p>
          <a:p>
            <a:pPr marL="228600" marR="0">
              <a:lnSpc>
                <a:spcPct val="107000"/>
              </a:lnSpc>
              <a:spcBef>
                <a:spcPts val="0"/>
              </a:spcBef>
              <a:spcAft>
                <a:spcPts val="0"/>
              </a:spcAft>
            </a:pPr>
            <a:r>
              <a:rPr lang="en-US" sz="1200" dirty="0">
                <a:effectLst/>
                <a:latin typeface="Fira Sans" panose="020B05030500000200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0"/>
              </a:spcAft>
            </a:pPr>
            <a:r>
              <a:rPr lang="en-US" dirty="0">
                <a:solidFill>
                  <a:schemeClr val="accent3"/>
                </a:solidFill>
                <a:effectLst/>
                <a:latin typeface="Fira Sans" panose="020B0503050000020004" pitchFamily="34" charset="0"/>
                <a:ea typeface="Calibri" panose="020F0502020204030204" pitchFamily="34" charset="0"/>
                <a:cs typeface="Times New Roman" panose="02020603050405020304" pitchFamily="18" charset="0"/>
              </a:rPr>
              <a:t>Web Usage Mining: </a:t>
            </a:r>
          </a:p>
          <a:p>
            <a:pPr marR="0" lvl="0">
              <a:lnSpc>
                <a:spcPct val="107000"/>
              </a:lnSpc>
              <a:spcBef>
                <a:spcPts val="0"/>
              </a:spcBef>
              <a:spcAft>
                <a:spcPts val="0"/>
              </a:spcAft>
            </a:pPr>
            <a:r>
              <a:rPr lang="en-US" sz="1200" dirty="0">
                <a:effectLst/>
                <a:latin typeface="Fira Sans" panose="020B0503050000020004" pitchFamily="34" charset="0"/>
                <a:ea typeface="Calibri" panose="020F0502020204030204" pitchFamily="34" charset="0"/>
                <a:cs typeface="Times New Roman" panose="02020603050405020304" pitchFamily="18" charset="0"/>
              </a:rPr>
              <a:t>In web usage mining, the </a:t>
            </a:r>
            <a:r>
              <a:rPr lang="en-US" sz="1200" dirty="0" err="1">
                <a:effectLst/>
                <a:latin typeface="Fira Sans" panose="020B0503050000020004" pitchFamily="34" charset="0"/>
                <a:ea typeface="Calibri" panose="020F0502020204030204" pitchFamily="34" charset="0"/>
                <a:cs typeface="Times New Roman" panose="02020603050405020304" pitchFamily="18" charset="0"/>
              </a:rPr>
              <a:t>Apriori</a:t>
            </a:r>
            <a:r>
              <a:rPr lang="en-US" sz="1200" dirty="0">
                <a:effectLst/>
                <a:latin typeface="Fira Sans" panose="020B0503050000020004" pitchFamily="34" charset="0"/>
                <a:ea typeface="Calibri" panose="020F0502020204030204" pitchFamily="34" charset="0"/>
                <a:cs typeface="Times New Roman" panose="02020603050405020304" pitchFamily="18" charset="0"/>
              </a:rPr>
              <a:t> algorithm can be employed to discover patterns in user navigation behavior on websites. It helps identify frequent sequences of pages visited by users, which can be utilized for improving website design, optimizing user flow, and personalizing content delivery.</a:t>
            </a:r>
          </a:p>
          <a:p>
            <a:pPr marR="0" lvl="0">
              <a:lnSpc>
                <a:spcPct val="107000"/>
              </a:lnSpc>
              <a:spcBef>
                <a:spcPts val="0"/>
              </a:spcBef>
              <a:spcAft>
                <a:spcPts val="0"/>
              </a:spcAft>
            </a:pPr>
            <a:endParaRPr lang="en-US" sz="1200" dirty="0">
              <a:latin typeface="Fira Sans" panose="020B05030500000200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200" dirty="0">
                <a:effectLst/>
                <a:latin typeface="Fira Sans" panose="020B0503050000020004" pitchFamily="34" charset="0"/>
                <a:ea typeface="Calibri" panose="020F0502020204030204" pitchFamily="34" charset="0"/>
                <a:cs typeface="Times New Roman" panose="02020603050405020304" pitchFamily="18" charset="0"/>
              </a:rPr>
              <a:t>Used in domains such as customer behavior analysis, and recommendation systems.</a:t>
            </a:r>
          </a:p>
          <a:p>
            <a:pPr marL="0" marR="0">
              <a:lnSpc>
                <a:spcPct val="107000"/>
              </a:lnSpc>
              <a:spcBef>
                <a:spcPts val="0"/>
              </a:spcBef>
              <a:spcAft>
                <a:spcPts val="800"/>
              </a:spcAft>
            </a:pPr>
            <a:endParaRPr lang="en-US" sz="1000" dirty="0">
              <a:effectLst/>
              <a:latin typeface="Fira Sans" panose="020B05030500000200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024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Candidate Generation Step </a:t>
            </a:r>
            <a:endParaRPr dirty="0"/>
          </a:p>
        </p:txBody>
      </p:sp>
      <p:sp>
        <p:nvSpPr>
          <p:cNvPr id="620" name="Google Shape;620;p24"/>
          <p:cNvSpPr txBox="1"/>
          <p:nvPr/>
        </p:nvSpPr>
        <p:spPr>
          <a:xfrm>
            <a:off x="667973" y="880150"/>
            <a:ext cx="7975833" cy="2066431"/>
          </a:xfrm>
          <a:prstGeom prst="rect">
            <a:avLst/>
          </a:prstGeom>
          <a:noFill/>
          <a:ln>
            <a:noFill/>
          </a:ln>
        </p:spPr>
        <p:txBody>
          <a:bodyPr spcFirstLastPara="1" wrap="square" lIns="91425" tIns="91425" rIns="91425" bIns="91425" anchor="ctr" anchorCtr="0">
            <a:noAutofit/>
          </a:bodyPr>
          <a:lstStyle/>
          <a:p>
            <a:pPr>
              <a:lnSpc>
                <a:spcPct val="107000"/>
              </a:lnSpc>
            </a:pPr>
            <a:r>
              <a:rPr lang="en-US" sz="2000" b="0" i="0" dirty="0">
                <a:solidFill>
                  <a:srgbClr val="1F1F1F"/>
                </a:solidFill>
                <a:effectLst/>
                <a:latin typeface="Times New Roman" panose="02020603050405020304" pitchFamily="18" charset="0"/>
                <a:cs typeface="Times New Roman" panose="02020603050405020304" pitchFamily="18" charset="0"/>
              </a:rPr>
              <a:t>This is responsible for generating all possible candidate </a:t>
            </a:r>
            <a:r>
              <a:rPr lang="en-US" sz="2000" b="0" i="0" dirty="0" err="1">
                <a:solidFill>
                  <a:srgbClr val="1F1F1F"/>
                </a:solidFill>
                <a:effectLst/>
                <a:latin typeface="Times New Roman" panose="02020603050405020304" pitchFamily="18" charset="0"/>
                <a:cs typeface="Times New Roman" panose="02020603050405020304" pitchFamily="18" charset="0"/>
              </a:rPr>
              <a:t>itemsets</a:t>
            </a:r>
            <a:r>
              <a:rPr lang="en-US" sz="2000" b="0" i="0" dirty="0">
                <a:solidFill>
                  <a:srgbClr val="1F1F1F"/>
                </a:solidFill>
                <a:effectLst/>
                <a:latin typeface="Times New Roman" panose="02020603050405020304" pitchFamily="18" charset="0"/>
                <a:cs typeface="Times New Roman" panose="02020603050405020304" pitchFamily="18" charset="0"/>
              </a:rPr>
              <a:t> of a given size. </a:t>
            </a:r>
          </a:p>
          <a:p>
            <a:pPr>
              <a:lnSpc>
                <a:spcPct val="107000"/>
              </a:lnSpc>
            </a:pPr>
            <a:r>
              <a:rPr lang="en-US" sz="2000" b="0" i="0" dirty="0">
                <a:solidFill>
                  <a:srgbClr val="1F1F1F"/>
                </a:solidFill>
                <a:effectLst/>
                <a:latin typeface="Times New Roman" panose="02020603050405020304" pitchFamily="18" charset="0"/>
                <a:cs typeface="Times New Roman" panose="02020603050405020304" pitchFamily="18" charset="0"/>
              </a:rPr>
              <a:t>The candidate generation step is typically the most computationally expensive step.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generation Process</a:t>
            </a:r>
            <a:endParaRPr dirty="0"/>
          </a:p>
        </p:txBody>
      </p:sp>
      <p:sp>
        <p:nvSpPr>
          <p:cNvPr id="620" name="Google Shape;620;p24"/>
          <p:cNvSpPr txBox="1"/>
          <p:nvPr/>
        </p:nvSpPr>
        <p:spPr>
          <a:xfrm>
            <a:off x="293616" y="880150"/>
            <a:ext cx="8430934" cy="3893186"/>
          </a:xfrm>
          <a:prstGeom prst="rect">
            <a:avLst/>
          </a:prstGeom>
          <a:noFill/>
          <a:ln>
            <a:noFill/>
          </a:ln>
        </p:spPr>
        <p:txBody>
          <a:bodyPr spcFirstLastPara="1" wrap="square" lIns="91425" tIns="91425" rIns="91425" bIns="91425" anchor="ctr" anchorCtr="0">
            <a:noAutofit/>
          </a:bodyPr>
          <a:lstStyle/>
          <a:p>
            <a:pPr marL="457200" marR="0">
              <a:lnSpc>
                <a:spcPct val="150000"/>
              </a:lnSpc>
              <a:spcBef>
                <a:spcPts val="0"/>
              </a:spcBef>
              <a:spcAft>
                <a:spcPts val="0"/>
              </a:spcAft>
            </a:pPr>
            <a:r>
              <a:rPr lang="en-US" sz="1800" dirty="0">
                <a:solidFill>
                  <a:srgbClr val="1F1F1F"/>
                </a:solidFill>
                <a:effectLst/>
                <a:latin typeface="Times New Roman" panose="02020603050405020304" pitchFamily="18" charset="0"/>
                <a:ea typeface="Calibri" panose="020F0502020204030204" pitchFamily="34" charset="0"/>
              </a:rPr>
              <a:t>This works by iteratively generating candidate </a:t>
            </a:r>
            <a:r>
              <a:rPr lang="en-US" sz="1800" dirty="0" err="1">
                <a:solidFill>
                  <a:srgbClr val="1F1F1F"/>
                </a:solidFill>
                <a:effectLst/>
                <a:latin typeface="Times New Roman" panose="02020603050405020304" pitchFamily="18" charset="0"/>
                <a:ea typeface="Calibri" panose="020F0502020204030204" pitchFamily="34" charset="0"/>
              </a:rPr>
              <a:t>itemsets</a:t>
            </a:r>
            <a:r>
              <a:rPr lang="en-US" sz="1800" dirty="0">
                <a:solidFill>
                  <a:srgbClr val="1F1F1F"/>
                </a:solidFill>
                <a:effectLst/>
                <a:latin typeface="Times New Roman" panose="02020603050405020304" pitchFamily="18" charset="0"/>
                <a:ea typeface="Calibri" panose="020F0502020204030204" pitchFamily="34" charset="0"/>
              </a:rPr>
              <a:t> of increasing size.</a:t>
            </a:r>
          </a:p>
          <a:p>
            <a:pPr marL="285750" marR="0" indent="-285750">
              <a:lnSpc>
                <a:spcPct val="107000"/>
              </a:lnSpc>
              <a:spcBef>
                <a:spcPts val="0"/>
              </a:spcBef>
              <a:spcAft>
                <a:spcPts val="800"/>
              </a:spcAft>
              <a:buFont typeface="Wingdings" panose="05000000000000000000" pitchFamily="2" charset="2"/>
              <a:buChar char="ü"/>
            </a:pPr>
            <a:r>
              <a:rPr lang="en-US" sz="1800" dirty="0">
                <a:solidFill>
                  <a:srgbClr val="1F1F1F"/>
                </a:solidFill>
                <a:effectLst/>
                <a:latin typeface="Times New Roman" panose="02020603050405020304" pitchFamily="18" charset="0"/>
                <a:ea typeface="Calibri" panose="020F0502020204030204" pitchFamily="34" charset="0"/>
              </a:rPr>
              <a:t> </a:t>
            </a:r>
            <a:r>
              <a:rPr lang="en-US"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In the first iteration, generates all possible 1-itemsets.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ü"/>
            </a:pPr>
            <a:r>
              <a:rPr lang="en-US"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In the second iteration, generates all possible 2-itemsets that are formed by combining two 1-itemsets that appear in the same transaction.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ü"/>
            </a:pPr>
            <a:r>
              <a:rPr lang="en-US"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In the third iteration, generates all possible 3-itemsets that are formed by combining three 2-itemsets. This goes on till the generation of the </a:t>
            </a:r>
            <a:r>
              <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K-</a:t>
            </a:r>
            <a:r>
              <a:rPr lang="en-US" sz="1800" kern="1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itemsets</a:t>
            </a:r>
            <a:endParaRPr lang="en-US" sz="1800" dirty="0">
              <a:solidFill>
                <a:srgbClr val="FF0000"/>
              </a:solidFill>
              <a:effectLst/>
              <a:latin typeface="Fira Sans" panose="020B05030500000200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325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Sample Dataset</a:t>
            </a:r>
            <a:endParaRPr dirty="0"/>
          </a:p>
        </p:txBody>
      </p:sp>
      <p:pic>
        <p:nvPicPr>
          <p:cNvPr id="3" name="Picture 2">
            <a:extLst>
              <a:ext uri="{FF2B5EF4-FFF2-40B4-BE49-F238E27FC236}">
                <a16:creationId xmlns:a16="http://schemas.microsoft.com/office/drawing/2014/main" id="{349CEBBE-0D38-4B0A-CC19-888FD42E62F8}"/>
              </a:ext>
            </a:extLst>
          </p:cNvPr>
          <p:cNvPicPr>
            <a:picLocks noChangeAspect="1"/>
          </p:cNvPicPr>
          <p:nvPr/>
        </p:nvPicPr>
        <p:blipFill>
          <a:blip r:embed="rId3"/>
          <a:stretch>
            <a:fillRect/>
          </a:stretch>
        </p:blipFill>
        <p:spPr>
          <a:xfrm>
            <a:off x="1332329" y="1128511"/>
            <a:ext cx="5506218" cy="2886478"/>
          </a:xfrm>
          <a:prstGeom prst="rect">
            <a:avLst/>
          </a:prstGeom>
        </p:spPr>
      </p:pic>
    </p:spTree>
    <p:extLst>
      <p:ext uri="{BB962C8B-B14F-4D97-AF65-F5344CB8AC3E}">
        <p14:creationId xmlns:p14="http://schemas.microsoft.com/office/powerpoint/2010/main" val="58590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Apriori</a:t>
            </a:r>
            <a:r>
              <a:rPr lang="en-US" dirty="0"/>
              <a:t>  Property</a:t>
            </a:r>
            <a:endParaRPr dirty="0"/>
          </a:p>
        </p:txBody>
      </p:sp>
      <p:sp>
        <p:nvSpPr>
          <p:cNvPr id="620" name="Google Shape;620;p24"/>
          <p:cNvSpPr txBox="1"/>
          <p:nvPr/>
        </p:nvSpPr>
        <p:spPr>
          <a:xfrm>
            <a:off x="713066" y="880150"/>
            <a:ext cx="8430934" cy="2188833"/>
          </a:xfrm>
          <a:prstGeom prst="rect">
            <a:avLst/>
          </a:prstGeom>
          <a:noFill/>
          <a:ln>
            <a:noFill/>
          </a:ln>
        </p:spPr>
        <p:txBody>
          <a:bodyPr spcFirstLastPara="1" wrap="square" lIns="91425" tIns="91425" rIns="91425" bIns="91425" anchor="ctr" anchorCtr="0">
            <a:noAutofit/>
          </a:bodyPr>
          <a:lstStyle/>
          <a:p>
            <a:pPr marL="457200" marR="0">
              <a:lnSpc>
                <a:spcPct val="150000"/>
              </a:lnSpc>
              <a:spcBef>
                <a:spcPts val="0"/>
              </a:spcBef>
              <a:spcAft>
                <a:spcPts val="0"/>
              </a:spcAft>
            </a:pPr>
            <a:r>
              <a:rPr lang="en-US" sz="1200" b="0" i="0" dirty="0">
                <a:solidFill>
                  <a:srgbClr val="1F1F1F"/>
                </a:solidFill>
                <a:effectLst/>
                <a:latin typeface="Fira Sans" panose="020B0503050000020004" pitchFamily="34" charset="0"/>
              </a:rPr>
              <a:t>The candidate generation step uses a property called the </a:t>
            </a:r>
            <a:r>
              <a:rPr lang="en-US" sz="1200" b="0" i="0" dirty="0" err="1">
                <a:solidFill>
                  <a:srgbClr val="1F1F1F"/>
                </a:solidFill>
                <a:effectLst/>
                <a:latin typeface="Fira Sans" panose="020B0503050000020004" pitchFamily="34" charset="0"/>
              </a:rPr>
              <a:t>Apriori</a:t>
            </a:r>
            <a:r>
              <a:rPr lang="en-US" sz="1200" b="0" i="0" dirty="0">
                <a:solidFill>
                  <a:srgbClr val="1F1F1F"/>
                </a:solidFill>
                <a:effectLst/>
                <a:latin typeface="Fira Sans" panose="020B0503050000020004" pitchFamily="34" charset="0"/>
              </a:rPr>
              <a:t> property to prune the search space. </a:t>
            </a:r>
          </a:p>
          <a:p>
            <a:pPr marL="457200" marR="0">
              <a:lnSpc>
                <a:spcPct val="150000"/>
              </a:lnSpc>
              <a:spcBef>
                <a:spcPts val="0"/>
              </a:spcBef>
              <a:spcAft>
                <a:spcPts val="0"/>
              </a:spcAft>
            </a:pPr>
            <a:r>
              <a:rPr lang="en-US" sz="1200" dirty="0">
                <a:solidFill>
                  <a:srgbClr val="1F1F1F"/>
                </a:solidFill>
                <a:latin typeface="Fira Sans" panose="020B0503050000020004" pitchFamily="34" charset="0"/>
              </a:rPr>
              <a:t>T</a:t>
            </a:r>
            <a:r>
              <a:rPr lang="en-US" sz="1200" b="0" i="0" dirty="0">
                <a:solidFill>
                  <a:srgbClr val="1F1F1F"/>
                </a:solidFill>
                <a:effectLst/>
                <a:latin typeface="Fira Sans" panose="020B0503050000020004" pitchFamily="34" charset="0"/>
              </a:rPr>
              <a:t>hat is if an itemset is not frequent, then none of its supersets can be frequent.</a:t>
            </a:r>
            <a:endParaRPr lang="en-US" sz="1200" dirty="0">
              <a:solidFill>
                <a:srgbClr val="1F1F1F"/>
              </a:solidFill>
              <a:latin typeface="Fira Sans" panose="020B05030500000200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1200" dirty="0">
                <a:latin typeface="Fira Sans" panose="020B0503050000020004" pitchFamily="34" charset="0"/>
                <a:ea typeface="Calibri" panose="020F0502020204030204" pitchFamily="34" charset="0"/>
                <a:cs typeface="Times New Roman" panose="02020603050405020304" pitchFamily="18" charset="0"/>
              </a:rPr>
              <a:t>A</a:t>
            </a:r>
            <a:r>
              <a:rPr lang="en-US" sz="1200" dirty="0">
                <a:effectLst/>
                <a:latin typeface="Fira Sans" panose="020B0503050000020004" pitchFamily="34" charset="0"/>
                <a:ea typeface="Calibri" panose="020F0502020204030204" pitchFamily="34" charset="0"/>
                <a:cs typeface="Times New Roman" panose="02020603050405020304" pitchFamily="18" charset="0"/>
              </a:rPr>
              <a:t>llows the </a:t>
            </a:r>
            <a:r>
              <a:rPr lang="en-US" sz="1200" dirty="0" err="1">
                <a:effectLst/>
                <a:latin typeface="Fira Sans" panose="020B0503050000020004" pitchFamily="34" charset="0"/>
                <a:ea typeface="Calibri" panose="020F0502020204030204" pitchFamily="34" charset="0"/>
                <a:cs typeface="Times New Roman" panose="02020603050405020304" pitchFamily="18" charset="0"/>
              </a:rPr>
              <a:t>Apriori</a:t>
            </a:r>
            <a:r>
              <a:rPr lang="en-US" sz="1200" dirty="0">
                <a:effectLst/>
                <a:latin typeface="Fira Sans" panose="020B0503050000020004" pitchFamily="34" charset="0"/>
                <a:ea typeface="Calibri" panose="020F0502020204030204" pitchFamily="34" charset="0"/>
                <a:cs typeface="Times New Roman" panose="02020603050405020304" pitchFamily="18" charset="0"/>
              </a:rPr>
              <a:t> algorithm to avoid generating and counting candidate </a:t>
            </a:r>
            <a:r>
              <a:rPr lang="en-US" sz="1200" dirty="0" err="1">
                <a:effectLst/>
                <a:latin typeface="Fira Sans" panose="020B0503050000020004" pitchFamily="34" charset="0"/>
                <a:ea typeface="Calibri" panose="020F0502020204030204" pitchFamily="34" charset="0"/>
                <a:cs typeface="Times New Roman" panose="02020603050405020304" pitchFamily="18" charset="0"/>
              </a:rPr>
              <a:t>itemsets</a:t>
            </a:r>
            <a:r>
              <a:rPr lang="en-US" sz="1200" dirty="0">
                <a:effectLst/>
                <a:latin typeface="Fira Sans" panose="020B0503050000020004" pitchFamily="34" charset="0"/>
                <a:ea typeface="Calibri" panose="020F0502020204030204" pitchFamily="34" charset="0"/>
                <a:cs typeface="Times New Roman" panose="02020603050405020304" pitchFamily="18" charset="0"/>
              </a:rPr>
              <a:t> that are not likely to be frequent</a:t>
            </a:r>
          </a:p>
        </p:txBody>
      </p:sp>
    </p:spTree>
    <p:extLst>
      <p:ext uri="{BB962C8B-B14F-4D97-AF65-F5344CB8AC3E}">
        <p14:creationId xmlns:p14="http://schemas.microsoft.com/office/powerpoint/2010/main" val="279426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620" name="Google Shape;620;p24"/>
          <p:cNvSpPr txBox="1"/>
          <p:nvPr/>
        </p:nvSpPr>
        <p:spPr>
          <a:xfrm>
            <a:off x="710966" y="880150"/>
            <a:ext cx="7722067" cy="3288485"/>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Apriori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algorithm is a classical data mining algorithm used for discovering frequent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itemsets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large datasets.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Apriori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algorithm aims to find all frequent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itemsets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a transactional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Apriori</a:t>
            </a:r>
            <a:r>
              <a:rPr lang="en-US" dirty="0"/>
              <a:t> Property Example</a:t>
            </a:r>
            <a:endParaRPr dirty="0"/>
          </a:p>
        </p:txBody>
      </p:sp>
      <p:pic>
        <p:nvPicPr>
          <p:cNvPr id="3" name="Picture 2">
            <a:extLst>
              <a:ext uri="{FF2B5EF4-FFF2-40B4-BE49-F238E27FC236}">
                <a16:creationId xmlns:a16="http://schemas.microsoft.com/office/drawing/2014/main" id="{E0A4AB21-D9D0-C2B6-1E00-06A20D3D9730}"/>
              </a:ext>
            </a:extLst>
          </p:cNvPr>
          <p:cNvPicPr>
            <a:picLocks noChangeAspect="1"/>
          </p:cNvPicPr>
          <p:nvPr/>
        </p:nvPicPr>
        <p:blipFill>
          <a:blip r:embed="rId3"/>
          <a:stretch>
            <a:fillRect/>
          </a:stretch>
        </p:blipFill>
        <p:spPr>
          <a:xfrm>
            <a:off x="805343" y="902613"/>
            <a:ext cx="7365534" cy="3933437"/>
          </a:xfrm>
          <a:prstGeom prst="rect">
            <a:avLst/>
          </a:prstGeom>
        </p:spPr>
      </p:pic>
    </p:spTree>
    <p:extLst>
      <p:ext uri="{BB962C8B-B14F-4D97-AF65-F5344CB8AC3E}">
        <p14:creationId xmlns:p14="http://schemas.microsoft.com/office/powerpoint/2010/main" val="3350108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C329-1EE0-8467-6279-D9B8FD7E6F69}"/>
              </a:ext>
            </a:extLst>
          </p:cNvPr>
          <p:cNvSpPr>
            <a:spLocks noGrp="1"/>
          </p:cNvSpPr>
          <p:nvPr>
            <p:ph type="title"/>
          </p:nvPr>
        </p:nvSpPr>
        <p:spPr>
          <a:xfrm>
            <a:off x="360000" y="1999050"/>
            <a:ext cx="8784000" cy="572700"/>
          </a:xfrm>
        </p:spPr>
        <p:txBody>
          <a:bodyPr/>
          <a:lstStyle/>
          <a:p>
            <a:r>
              <a:rPr lang="en-US" dirty="0"/>
              <a:t>Ways to Improve the </a:t>
            </a:r>
            <a:r>
              <a:rPr lang="en-US" dirty="0" err="1"/>
              <a:t>Apriori</a:t>
            </a:r>
            <a:r>
              <a:rPr lang="en-US" dirty="0"/>
              <a:t> Algorithm</a:t>
            </a:r>
          </a:p>
        </p:txBody>
      </p:sp>
    </p:spTree>
    <p:extLst>
      <p:ext uri="{BB962C8B-B14F-4D97-AF65-F5344CB8AC3E}">
        <p14:creationId xmlns:p14="http://schemas.microsoft.com/office/powerpoint/2010/main" val="220778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3"/>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Candidate generation Implementation</a:t>
            </a:r>
            <a:endParaRPr dirty="0"/>
          </a:p>
        </p:txBody>
      </p:sp>
      <p:sp>
        <p:nvSpPr>
          <p:cNvPr id="576" name="Google Shape;576;p23"/>
          <p:cNvSpPr txBox="1"/>
          <p:nvPr/>
        </p:nvSpPr>
        <p:spPr>
          <a:xfrm>
            <a:off x="536895" y="1255995"/>
            <a:ext cx="7608815" cy="3156613"/>
          </a:xfrm>
          <a:prstGeom prst="rect">
            <a:avLst/>
          </a:prstGeom>
          <a:noFill/>
          <a:ln>
            <a:noFill/>
          </a:ln>
        </p:spPr>
        <p:txBody>
          <a:bodyPr spcFirstLastPara="1" wrap="square" lIns="91425" tIns="91425" rIns="91425" bIns="91425" anchor="ctr" anchorCtr="0">
            <a:noAutofit/>
          </a:bodyPr>
          <a:lstStyle/>
          <a:p>
            <a:pPr marL="742950" marR="0" indent="-285750">
              <a:lnSpc>
                <a:spcPct val="150000"/>
              </a:lnSpc>
              <a:spcBef>
                <a:spcPts val="0"/>
              </a:spcBef>
              <a:spcAft>
                <a:spcPts val="0"/>
              </a:spcAft>
              <a:buFont typeface="Wingdings" panose="05000000000000000000" pitchFamily="2" charset="2"/>
              <a:buChar char="ü"/>
            </a:pPr>
            <a:r>
              <a:rPr lang="en-US" sz="1600" dirty="0">
                <a:solidFill>
                  <a:schemeClr val="accent1"/>
                </a:solidFill>
                <a:latin typeface="Google Sans"/>
                <a:cs typeface="Times New Roman" panose="02020603050405020304" pitchFamily="18" charset="0"/>
              </a:rPr>
              <a:t>Using a hash table </a:t>
            </a:r>
            <a:r>
              <a:rPr lang="en-US" sz="1600" b="0" i="0" dirty="0">
                <a:solidFill>
                  <a:srgbClr val="1F1F1F"/>
                </a:solidFill>
                <a:effectLst/>
                <a:latin typeface="Google Sans"/>
              </a:rPr>
              <a:t>to store the </a:t>
            </a:r>
            <a:r>
              <a:rPr lang="en-US" sz="1600" b="0" i="0" dirty="0" err="1">
                <a:solidFill>
                  <a:srgbClr val="1F1F1F"/>
                </a:solidFill>
                <a:effectLst/>
                <a:latin typeface="Google Sans"/>
              </a:rPr>
              <a:t>itemsets</a:t>
            </a:r>
            <a:r>
              <a:rPr lang="en-US" sz="1600" b="0" i="0" dirty="0">
                <a:solidFill>
                  <a:srgbClr val="1F1F1F"/>
                </a:solidFill>
                <a:effectLst/>
                <a:latin typeface="Google Sans"/>
              </a:rPr>
              <a:t> that have already been generated. </a:t>
            </a:r>
          </a:p>
          <a:p>
            <a:pPr marL="457200" marR="0">
              <a:lnSpc>
                <a:spcPct val="150000"/>
              </a:lnSpc>
              <a:spcBef>
                <a:spcPts val="0"/>
              </a:spcBef>
              <a:spcAft>
                <a:spcPts val="0"/>
              </a:spcAft>
            </a:pPr>
            <a:r>
              <a:rPr lang="en-US" sz="1600" b="0" i="0" dirty="0">
                <a:solidFill>
                  <a:srgbClr val="1F1F1F"/>
                </a:solidFill>
                <a:effectLst/>
                <a:latin typeface="Google Sans"/>
              </a:rPr>
              <a:t>This allows the candidate generation step to quickly check if a candidate itemset has already been generated.</a:t>
            </a:r>
          </a:p>
          <a:p>
            <a:pPr marL="742950" marR="0" indent="-285750">
              <a:lnSpc>
                <a:spcPct val="150000"/>
              </a:lnSpc>
              <a:spcBef>
                <a:spcPts val="0"/>
              </a:spcBef>
              <a:spcAft>
                <a:spcPts val="0"/>
              </a:spcAft>
              <a:buFont typeface="Wingdings" panose="05000000000000000000" pitchFamily="2" charset="2"/>
              <a:buChar char="ü"/>
            </a:pPr>
            <a:r>
              <a:rPr lang="en-US" sz="1600" dirty="0">
                <a:solidFill>
                  <a:schemeClr val="accent1"/>
                </a:solidFill>
                <a:latin typeface="Google Sans"/>
                <a:ea typeface="Calibri" panose="020F0502020204030204" pitchFamily="34" charset="0"/>
                <a:cs typeface="Times New Roman" panose="02020603050405020304" pitchFamily="18" charset="0"/>
              </a:rPr>
              <a:t>Using Backtracking algorithm</a:t>
            </a:r>
            <a:r>
              <a:rPr lang="en-US" sz="1600" dirty="0">
                <a:solidFill>
                  <a:srgbClr val="1F1F1F"/>
                </a:solidFill>
                <a:latin typeface="Google Sans"/>
                <a:ea typeface="Calibri" panose="020F0502020204030204" pitchFamily="34" charset="0"/>
                <a:cs typeface="Times New Roman" panose="02020603050405020304" pitchFamily="18" charset="0"/>
              </a:rPr>
              <a:t>: </a:t>
            </a:r>
            <a:r>
              <a:rPr lang="en-US" sz="1600" b="0" i="0" dirty="0">
                <a:solidFill>
                  <a:srgbClr val="1F1F1F"/>
                </a:solidFill>
                <a:effectLst/>
                <a:latin typeface="Google Sans"/>
              </a:rPr>
              <a:t>The backtracking algorithm starts with a set of 1-itemsets and then recursively generates all possible candidate </a:t>
            </a:r>
            <a:r>
              <a:rPr lang="en-US" sz="1600" b="0" i="0" dirty="0" err="1">
                <a:solidFill>
                  <a:srgbClr val="1F1F1F"/>
                </a:solidFill>
                <a:effectLst/>
                <a:latin typeface="Google Sans"/>
              </a:rPr>
              <a:t>itemsets</a:t>
            </a:r>
            <a:r>
              <a:rPr lang="en-US" sz="1600" b="0" i="0" dirty="0">
                <a:solidFill>
                  <a:srgbClr val="1F1F1F"/>
                </a:solidFill>
                <a:effectLst/>
                <a:latin typeface="Google Sans"/>
              </a:rPr>
              <a:t> of increasing size.</a:t>
            </a:r>
          </a:p>
          <a:p>
            <a:pPr marL="457200">
              <a:lnSpc>
                <a:spcPct val="150000"/>
              </a:lnSpc>
            </a:pPr>
            <a:r>
              <a:rPr lang="en-US" sz="1050" b="1" i="1" dirty="0"/>
              <a:t>The  Backtracking is more efficient, however very difficult to implement</a:t>
            </a:r>
          </a:p>
          <a:p>
            <a:pPr marL="457200" marR="0">
              <a:lnSpc>
                <a:spcPct val="150000"/>
              </a:lnSpc>
              <a:spcBef>
                <a:spcPts val="0"/>
              </a:spcBef>
              <a:spcAft>
                <a:spcPts val="0"/>
              </a:spcAft>
            </a:pPr>
            <a:endParaRPr lang="en-US" sz="1200" dirty="0">
              <a:effectLst/>
              <a:latin typeface="Fira Sans" panose="020B05030500000200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Counting Step </a:t>
            </a:r>
            <a:endParaRPr dirty="0"/>
          </a:p>
        </p:txBody>
      </p:sp>
      <p:sp>
        <p:nvSpPr>
          <p:cNvPr id="620" name="Google Shape;620;p24"/>
          <p:cNvSpPr txBox="1"/>
          <p:nvPr/>
        </p:nvSpPr>
        <p:spPr>
          <a:xfrm>
            <a:off x="667973" y="880150"/>
            <a:ext cx="7975833" cy="2066431"/>
          </a:xfrm>
          <a:prstGeom prst="rect">
            <a:avLst/>
          </a:prstGeom>
          <a:noFill/>
          <a:ln>
            <a:noFill/>
          </a:ln>
        </p:spPr>
        <p:txBody>
          <a:bodyPr spcFirstLastPara="1" wrap="square" lIns="91425" tIns="91425" rIns="91425" bIns="91425" anchor="ctr" anchorCtr="0">
            <a:noAutofit/>
          </a:bodyPr>
          <a:lstStyle/>
          <a:p>
            <a:pPr>
              <a:lnSpc>
                <a:spcPct val="107000"/>
              </a:lnSpc>
            </a:pPr>
            <a:r>
              <a:rPr lang="en-US" sz="2000" b="0" i="0" dirty="0">
                <a:solidFill>
                  <a:srgbClr val="1F1F1F"/>
                </a:solidFill>
                <a:effectLst/>
                <a:latin typeface="Times New Roman" panose="02020603050405020304" pitchFamily="18" charset="0"/>
                <a:cs typeface="Times New Roman" panose="02020603050405020304" pitchFamily="18" charset="0"/>
              </a:rPr>
              <a:t>It is responsible for counting the number of times each candidate itemset appears in the dataset.</a:t>
            </a:r>
          </a:p>
          <a:p>
            <a:pPr>
              <a:lnSpc>
                <a:spcPct val="107000"/>
              </a:lnSpc>
            </a:pPr>
            <a:r>
              <a:rPr lang="en-US" sz="2000" b="0" i="0" dirty="0">
                <a:solidFill>
                  <a:srgbClr val="1F1F1F"/>
                </a:solidFill>
                <a:effectLst/>
                <a:latin typeface="Times New Roman" panose="02020603050405020304" pitchFamily="18" charset="0"/>
                <a:cs typeface="Times New Roman" panose="02020603050405020304" pitchFamily="18" charset="0"/>
              </a:rPr>
              <a:t>The counting step is typically much faster than the candidate generation step.</a:t>
            </a:r>
          </a:p>
        </p:txBody>
      </p:sp>
    </p:spTree>
    <p:extLst>
      <p:ext uri="{BB962C8B-B14F-4D97-AF65-F5344CB8AC3E}">
        <p14:creationId xmlns:p14="http://schemas.microsoft.com/office/powerpoint/2010/main" val="579703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3"/>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Counting steps Implementation</a:t>
            </a:r>
            <a:endParaRPr dirty="0"/>
          </a:p>
        </p:txBody>
      </p:sp>
      <p:sp>
        <p:nvSpPr>
          <p:cNvPr id="576" name="Google Shape;576;p23"/>
          <p:cNvSpPr txBox="1"/>
          <p:nvPr/>
        </p:nvSpPr>
        <p:spPr>
          <a:xfrm>
            <a:off x="767592" y="693932"/>
            <a:ext cx="7608815" cy="3265671"/>
          </a:xfrm>
          <a:prstGeom prst="rect">
            <a:avLst/>
          </a:prstGeom>
          <a:noFill/>
          <a:ln>
            <a:noFill/>
          </a:ln>
        </p:spPr>
        <p:txBody>
          <a:bodyPr spcFirstLastPara="1" wrap="square" lIns="91425" tIns="91425" rIns="91425" bIns="91425" anchor="ctr" anchorCtr="0">
            <a:noAutofit/>
          </a:bodyPr>
          <a:lstStyle/>
          <a:p>
            <a:pPr marL="742950" marR="0" indent="-285750">
              <a:lnSpc>
                <a:spcPct val="150000"/>
              </a:lnSpc>
              <a:spcBef>
                <a:spcPts val="0"/>
              </a:spcBef>
              <a:spcAft>
                <a:spcPts val="0"/>
              </a:spcAft>
              <a:buFont typeface="Wingdings" panose="05000000000000000000" pitchFamily="2" charset="2"/>
              <a:buChar char="ü"/>
            </a:pPr>
            <a:r>
              <a:rPr lang="en-US" sz="1600" dirty="0">
                <a:solidFill>
                  <a:schemeClr val="accent1"/>
                </a:solidFill>
                <a:latin typeface="Times New Roman" panose="02020603050405020304" pitchFamily="18" charset="0"/>
                <a:cs typeface="Times New Roman" panose="02020603050405020304" pitchFamily="18" charset="0"/>
              </a:rPr>
              <a:t>Using a hash table: </a:t>
            </a:r>
            <a:r>
              <a:rPr lang="en-US" sz="1600" b="1" dirty="0">
                <a:solidFill>
                  <a:schemeClr val="tx1"/>
                </a:solidFill>
                <a:latin typeface="Times New Roman" panose="02020603050405020304" pitchFamily="18" charset="0"/>
                <a:cs typeface="Times New Roman" panose="02020603050405020304" pitchFamily="18" charset="0"/>
              </a:rPr>
              <a:t>S</a:t>
            </a:r>
            <a:r>
              <a:rPr lang="en-US" sz="1600" i="0" dirty="0">
                <a:solidFill>
                  <a:schemeClr val="tx1"/>
                </a:solidFill>
                <a:effectLst/>
                <a:latin typeface="Times New Roman" panose="02020603050405020304" pitchFamily="18" charset="0"/>
                <a:cs typeface="Times New Roman" panose="02020603050405020304" pitchFamily="18" charset="0"/>
              </a:rPr>
              <a:t>tore</a:t>
            </a:r>
            <a:r>
              <a:rPr lang="en-US" sz="1600" b="0" i="0" dirty="0">
                <a:solidFill>
                  <a:srgbClr val="1F1F1F"/>
                </a:solidFill>
                <a:effectLst/>
                <a:latin typeface="Times New Roman" panose="02020603050405020304" pitchFamily="18" charset="0"/>
                <a:cs typeface="Times New Roman" panose="02020603050405020304" pitchFamily="18" charset="0"/>
              </a:rPr>
              <a:t> the transactions that contain each candidate itemset. The items can be accessed quickly in the counting step.</a:t>
            </a:r>
          </a:p>
          <a:p>
            <a:pPr marL="742950" marR="0" indent="-285750">
              <a:lnSpc>
                <a:spcPct val="150000"/>
              </a:lnSpc>
              <a:spcBef>
                <a:spcPts val="0"/>
              </a:spcBef>
              <a:spcAft>
                <a:spcPts val="0"/>
              </a:spcAft>
              <a:buFont typeface="Wingdings" panose="05000000000000000000" pitchFamily="2" charset="2"/>
              <a:buChar char="ü"/>
            </a:pPr>
            <a:r>
              <a:rPr lang="en-US" sz="1600" dirty="0">
                <a:solidFill>
                  <a:schemeClr val="accent1"/>
                </a:solidFill>
                <a:latin typeface="Times New Roman" panose="02020603050405020304" pitchFamily="18" charset="0"/>
                <a:cs typeface="Times New Roman" panose="02020603050405020304" pitchFamily="18" charset="0"/>
              </a:rPr>
              <a:t>MapReduce algorithm</a:t>
            </a:r>
            <a:r>
              <a:rPr lang="en-US" sz="1600"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0" i="0" dirty="0">
                <a:solidFill>
                  <a:srgbClr val="1F1F1F"/>
                </a:solidFill>
                <a:effectLst/>
                <a:latin typeface="Times New Roman" panose="02020603050405020304" pitchFamily="18" charset="0"/>
                <a:cs typeface="Times New Roman" panose="02020603050405020304" pitchFamily="18" charset="0"/>
              </a:rPr>
              <a:t>The MapReduce algorithm will divide the dataset into a number of smaller partitions. Each partition is then assigned to a different mapper. The mappers count the number of times each candidate itemset appears in their respective partitions.</a:t>
            </a:r>
          </a:p>
          <a:p>
            <a:pPr marL="457200" marR="0">
              <a:lnSpc>
                <a:spcPct val="150000"/>
              </a:lnSpc>
              <a:spcBef>
                <a:spcPts val="0"/>
              </a:spcBef>
              <a:spcAft>
                <a:spcPts val="0"/>
              </a:spcAft>
            </a:pPr>
            <a:r>
              <a:rPr lang="en-US" sz="1050" b="1" i="1" dirty="0"/>
              <a:t>The result from the mappers are combined  to produce the final count</a:t>
            </a:r>
            <a:endParaRPr lang="en-US" sz="1200" dirty="0">
              <a:effectLst/>
              <a:latin typeface="Fira Sans" panose="020B05030500000200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495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BF73-C261-929F-0405-59AFE3E9FD23}"/>
              </a:ext>
            </a:extLst>
          </p:cNvPr>
          <p:cNvSpPr>
            <a:spLocks noGrp="1"/>
          </p:cNvSpPr>
          <p:nvPr>
            <p:ph type="title"/>
          </p:nvPr>
        </p:nvSpPr>
        <p:spPr/>
        <p:txBody>
          <a:bodyPr/>
          <a:lstStyle/>
          <a:p>
            <a:r>
              <a:rPr lang="en-US" sz="1800" b="1" u="sng" kern="100" dirty="0" err="1">
                <a:solidFill>
                  <a:srgbClr val="ED7D31"/>
                </a:solidFill>
                <a:effectLst/>
                <a:latin typeface="Times New Roman" panose="02020603050405020304" pitchFamily="18" charset="0"/>
                <a:ea typeface="Calibri" panose="020F0502020204030204" pitchFamily="34" charset="0"/>
                <a:cs typeface="Times New Roman" panose="02020603050405020304" pitchFamily="18" charset="0"/>
              </a:rPr>
              <a:t>Trie</a:t>
            </a:r>
            <a:r>
              <a:rPr lang="en-US" sz="1800" b="1" u="sng" kern="100" dirty="0">
                <a:solidFill>
                  <a:srgbClr val="ED7D31"/>
                </a:solidFill>
                <a:effectLst/>
                <a:latin typeface="Times New Roman" panose="02020603050405020304" pitchFamily="18" charset="0"/>
                <a:ea typeface="Calibri" panose="020F0502020204030204" pitchFamily="34" charset="0"/>
                <a:cs typeface="Times New Roman" panose="02020603050405020304" pitchFamily="18" charset="0"/>
              </a:rPr>
              <a:t>-Based </a:t>
            </a:r>
            <a:r>
              <a:rPr lang="en-US" sz="1800" b="1" u="sng" kern="100" dirty="0" err="1">
                <a:solidFill>
                  <a:srgbClr val="ED7D31"/>
                </a:solidFill>
                <a:effectLst/>
                <a:latin typeface="Times New Roman" panose="02020603050405020304" pitchFamily="18" charset="0"/>
                <a:ea typeface="Calibri" panose="020F0502020204030204" pitchFamily="34" charset="0"/>
                <a:cs typeface="Times New Roman" panose="02020603050405020304" pitchFamily="18" charset="0"/>
              </a:rPr>
              <a:t>Apriori</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9B20FC0-A2B1-AF0E-5811-204EDF5A7E3A}"/>
              </a:ext>
            </a:extLst>
          </p:cNvPr>
          <p:cNvSpPr>
            <a:spLocks noGrp="1"/>
          </p:cNvSpPr>
          <p:nvPr>
            <p:ph type="body" idx="1"/>
          </p:nvPr>
        </p:nvSpPr>
        <p:spPr/>
        <p:txBody>
          <a:bodyPr/>
          <a:lstStyle/>
          <a:p>
            <a:r>
              <a:rPr lang="en-US" sz="1800" kern="100" dirty="0">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A tree-like data structure called a </a:t>
            </a:r>
            <a:r>
              <a:rPr lang="en-US" sz="1800" kern="100" dirty="0" err="1">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Trie</a:t>
            </a:r>
            <a:r>
              <a:rPr lang="en-US" sz="1800" kern="100" dirty="0">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 which stands for "</a:t>
            </a:r>
            <a:r>
              <a:rPr lang="en-US" sz="1800" kern="100" dirty="0" err="1">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reTRIEval</a:t>
            </a:r>
            <a:r>
              <a:rPr lang="en-US" sz="1800" kern="100" dirty="0">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 is used to hold a dynamic set of strings. </a:t>
            </a:r>
          </a:p>
          <a:p>
            <a:r>
              <a:rPr lang="en-US" sz="1800" kern="100" dirty="0">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Each string serves as an itemset in the context of the </a:t>
            </a:r>
            <a:r>
              <a:rPr lang="en-US" sz="1800" kern="100" dirty="0" err="1">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Apriori</a:t>
            </a:r>
            <a:r>
              <a:rPr lang="en-US" sz="1800" kern="100" dirty="0">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 algorithm, and the </a:t>
            </a:r>
            <a:r>
              <a:rPr lang="en-US" sz="1800" kern="100" dirty="0" err="1">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Trie</a:t>
            </a:r>
            <a:r>
              <a:rPr lang="en-US" sz="1800" kern="100" dirty="0">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 structure facilitates efficient organization and search of these </a:t>
            </a:r>
            <a:r>
              <a:rPr lang="en-US" sz="1800" kern="100" dirty="0" err="1">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itemsets</a:t>
            </a:r>
            <a:r>
              <a:rPr lang="en-US" sz="1800" kern="100" dirty="0">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sz="1800" dirty="0">
                <a:solidFill>
                  <a:srgbClr val="833C0B"/>
                </a:solidFill>
                <a:effectLst/>
                <a:latin typeface="Times New Roman" panose="02020603050405020304" pitchFamily="18" charset="0"/>
                <a:ea typeface="Calibri" panose="020F0502020204030204" pitchFamily="34" charset="0"/>
              </a:rPr>
              <a:t>The root is deﬁned to be at depth 0 and a node at depth d can point to nodes at depth d + 1</a:t>
            </a:r>
            <a:endParaRPr lang="en-US" sz="1800" kern="100" dirty="0">
              <a:solidFill>
                <a:srgbClr val="833C0B"/>
              </a:solidFill>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solidFill>
                  <a:srgbClr val="833C0B"/>
                </a:solidFill>
                <a:effectLst/>
                <a:latin typeface="Times New Roman" panose="02020603050405020304" pitchFamily="18" charset="0"/>
                <a:ea typeface="Calibri" panose="020F0502020204030204" pitchFamily="34" charset="0"/>
              </a:rPr>
              <a:t>Each node represents an item sequence which is the concatenation of labels of the edges that are on the path from the root to the node so that a path from the root to each node represents an itemset </a:t>
            </a:r>
          </a:p>
          <a:p>
            <a:r>
              <a:rPr lang="en-US" sz="1800" dirty="0">
                <a:solidFill>
                  <a:srgbClr val="833C0B"/>
                </a:solidFill>
                <a:effectLst/>
                <a:latin typeface="Times New Roman" panose="02020603050405020304" pitchFamily="18" charset="0"/>
                <a:ea typeface="Calibri" panose="020F0502020204030204" pitchFamily="34" charset="0"/>
              </a:rPr>
              <a:t>the value of each node is the support count for the itemset it represents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7029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50822-3919-5952-FB48-9A9A9369D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835" y="1093470"/>
            <a:ext cx="5942330" cy="2956560"/>
          </a:xfrm>
          <a:prstGeom prst="rect">
            <a:avLst/>
          </a:prstGeom>
        </p:spPr>
      </p:pic>
    </p:spTree>
    <p:extLst>
      <p:ext uri="{BB962C8B-B14F-4D97-AF65-F5344CB8AC3E}">
        <p14:creationId xmlns:p14="http://schemas.microsoft.com/office/powerpoint/2010/main" val="320168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9099-8946-621A-6D37-8848FA217796}"/>
              </a:ext>
            </a:extLst>
          </p:cNvPr>
          <p:cNvSpPr>
            <a:spLocks noGrp="1"/>
          </p:cNvSpPr>
          <p:nvPr>
            <p:ph type="title"/>
          </p:nvPr>
        </p:nvSpPr>
        <p:spPr/>
        <p:txBody>
          <a:bodyPr/>
          <a:lstStyle/>
          <a:p>
            <a:r>
              <a:rPr lang="en-US" dirty="0"/>
              <a:t>How </a:t>
            </a:r>
            <a:r>
              <a:rPr lang="en-US" dirty="0" err="1"/>
              <a:t>trie</a:t>
            </a:r>
            <a:r>
              <a:rPr lang="en-US" dirty="0"/>
              <a:t> Optimize the algorithm</a:t>
            </a:r>
          </a:p>
        </p:txBody>
      </p:sp>
      <p:sp>
        <p:nvSpPr>
          <p:cNvPr id="3" name="Text Placeholder 2">
            <a:extLst>
              <a:ext uri="{FF2B5EF4-FFF2-40B4-BE49-F238E27FC236}">
                <a16:creationId xmlns:a16="http://schemas.microsoft.com/office/drawing/2014/main" id="{3D87CE3D-4E5E-5DE1-2D01-9386CA424814}"/>
              </a:ext>
            </a:extLst>
          </p:cNvPr>
          <p:cNvSpPr>
            <a:spLocks noGrp="1"/>
          </p:cNvSpPr>
          <p:nvPr>
            <p:ph type="body" idx="1"/>
          </p:nvPr>
        </p:nvSpPr>
        <p:spPr/>
        <p:txBody>
          <a:bodyPr/>
          <a:lstStyle/>
          <a:p>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Reduce Redundant Scans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Efficient Candidate generation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Quick superset/Subset Checks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64913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73C8-E7D1-8EA6-F580-9F7B17AD6C37}"/>
              </a:ext>
            </a:extLst>
          </p:cNvPr>
          <p:cNvSpPr>
            <a:spLocks noGrp="1"/>
          </p:cNvSpPr>
          <p:nvPr>
            <p:ph type="title"/>
          </p:nvPr>
        </p:nvSpPr>
        <p:spPr/>
        <p:txBody>
          <a:bodyPr/>
          <a:lstStyle/>
          <a:p>
            <a:r>
              <a:rPr lang="en-US" dirty="0"/>
              <a:t>Complexities</a:t>
            </a:r>
          </a:p>
        </p:txBody>
      </p:sp>
      <p:sp>
        <p:nvSpPr>
          <p:cNvPr id="3" name="Text Placeholder 2">
            <a:extLst>
              <a:ext uri="{FF2B5EF4-FFF2-40B4-BE49-F238E27FC236}">
                <a16:creationId xmlns:a16="http://schemas.microsoft.com/office/drawing/2014/main" id="{DCFBCD62-0F9D-F86A-FD95-105F70F5C8B9}"/>
              </a:ext>
            </a:extLst>
          </p:cNvPr>
          <p:cNvSpPr>
            <a:spLocks noGrp="1"/>
          </p:cNvSpPr>
          <p:nvPr>
            <p:ph type="body" idx="1"/>
          </p:nvPr>
        </p:nvSpPr>
        <p:spPr/>
        <p:txBody>
          <a:bodyPr/>
          <a:lstStyle/>
          <a:p>
            <a:pPr>
              <a:spcBef>
                <a:spcPts val="0"/>
              </a:spcBef>
              <a:spcAft>
                <a:spcPts val="0"/>
              </a:spcAft>
            </a:pPr>
            <a:endParaRPr lang="en-US" sz="1800" dirty="0">
              <a:effectLst/>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overall time complexity of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Apriori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algorithm with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Trie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structures is dominated by support counting, which is linear in the number of transactions (O(n)). The constant-time complexities for candidate generation and pruning significantly reduce the computational load compared to the non-</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Trie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version of the algorithm.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2940078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70F6-9051-A50E-74A3-A6098EC863AE}"/>
              </a:ext>
            </a:extLst>
          </p:cNvPr>
          <p:cNvSpPr>
            <a:spLocks noGrp="1"/>
          </p:cNvSpPr>
          <p:nvPr>
            <p:ph type="title"/>
          </p:nvPr>
        </p:nvSpPr>
        <p:spPr/>
        <p:txBody>
          <a:bodyPr/>
          <a:lstStyle/>
          <a:p>
            <a:r>
              <a:rPr lang="en-US" dirty="0"/>
              <a:t>Parallel Processing (MapReduce)</a:t>
            </a:r>
          </a:p>
        </p:txBody>
      </p:sp>
      <p:sp>
        <p:nvSpPr>
          <p:cNvPr id="3" name="Text Placeholder 2">
            <a:extLst>
              <a:ext uri="{FF2B5EF4-FFF2-40B4-BE49-F238E27FC236}">
                <a16:creationId xmlns:a16="http://schemas.microsoft.com/office/drawing/2014/main" id="{EC688798-C05D-0D1F-8E62-F3FB1BFF69F0}"/>
              </a:ext>
            </a:extLst>
          </p:cNvPr>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Candidate itemset generation and frequent itemset generation are the two key iterative steps that make up the </a:t>
            </a:r>
            <a:r>
              <a:rPr lang="en-US" sz="1800" dirty="0" err="1">
                <a:effectLst/>
                <a:latin typeface="Times New Roman" panose="02020603050405020304" pitchFamily="18" charset="0"/>
                <a:ea typeface="Calibri" panose="020F0502020204030204" pitchFamily="34" charset="0"/>
              </a:rPr>
              <a:t>Apriori</a:t>
            </a:r>
            <a:r>
              <a:rPr lang="en-US" sz="1800" dirty="0">
                <a:effectLst/>
                <a:latin typeface="Times New Roman" panose="02020603050405020304" pitchFamily="18" charset="0"/>
                <a:ea typeface="Calibri" panose="020F0502020204030204" pitchFamily="34" charset="0"/>
              </a:rPr>
              <a:t> algorithm </a:t>
            </a:r>
          </a:p>
          <a:p>
            <a:r>
              <a:rPr lang="en-US" sz="1800" dirty="0">
                <a:effectLst/>
                <a:latin typeface="Times New Roman" panose="02020603050405020304" pitchFamily="18" charset="0"/>
                <a:ea typeface="Calibri" panose="020F0502020204030204" pitchFamily="34" charset="0"/>
              </a:rPr>
              <a:t>Each task scans the database, produces local candidates using Mapper, and then sums the local count and outcomes from frequent </a:t>
            </a:r>
            <a:r>
              <a:rPr lang="en-US" sz="1800" dirty="0" err="1">
                <a:effectLst/>
                <a:latin typeface="Times New Roman" panose="02020603050405020304" pitchFamily="18" charset="0"/>
                <a:ea typeface="Calibri" panose="020F0502020204030204" pitchFamily="34" charset="0"/>
              </a:rPr>
              <a:t>itemsets</a:t>
            </a:r>
            <a:r>
              <a:rPr lang="en-US" sz="1800" dirty="0">
                <a:effectLst/>
                <a:latin typeface="Times New Roman" panose="02020603050405020304" pitchFamily="18" charset="0"/>
                <a:ea typeface="Calibri" panose="020F0502020204030204" pitchFamily="34" charset="0"/>
              </a:rPr>
              <a:t> using Reducer</a:t>
            </a:r>
            <a:r>
              <a:rPr lang="en-US" sz="1800" dirty="0">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257881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3"/>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Steps of the Algorithms</a:t>
            </a:r>
            <a:endParaRPr dirty="0"/>
          </a:p>
        </p:txBody>
      </p:sp>
      <p:cxnSp>
        <p:nvCxnSpPr>
          <p:cNvPr id="498" name="Google Shape;498;p23"/>
          <p:cNvCxnSpPr/>
          <p:nvPr/>
        </p:nvCxnSpPr>
        <p:spPr>
          <a:xfrm>
            <a:off x="5234775" y="1581150"/>
            <a:ext cx="1284300" cy="0"/>
          </a:xfrm>
          <a:prstGeom prst="straightConnector1">
            <a:avLst/>
          </a:prstGeom>
          <a:noFill/>
          <a:ln w="9525" cap="flat" cmpd="sng">
            <a:solidFill>
              <a:schemeClr val="lt2"/>
            </a:solidFill>
            <a:prstDash val="solid"/>
            <a:round/>
            <a:headEnd type="none" w="med" len="med"/>
            <a:tailEnd type="oval" w="med" len="med"/>
          </a:ln>
        </p:spPr>
      </p:cxnSp>
      <p:cxnSp>
        <p:nvCxnSpPr>
          <p:cNvPr id="501" name="Google Shape;501;p23"/>
          <p:cNvCxnSpPr>
            <a:cxnSpLocks/>
          </p:cNvCxnSpPr>
          <p:nvPr/>
        </p:nvCxnSpPr>
        <p:spPr>
          <a:xfrm flipH="1" flipV="1">
            <a:off x="3140521" y="1574777"/>
            <a:ext cx="768704" cy="6373"/>
          </a:xfrm>
          <a:prstGeom prst="straightConnector1">
            <a:avLst/>
          </a:prstGeom>
          <a:noFill/>
          <a:ln w="9525" cap="flat" cmpd="sng">
            <a:solidFill>
              <a:schemeClr val="dk2"/>
            </a:solidFill>
            <a:prstDash val="solid"/>
            <a:round/>
            <a:headEnd type="none" w="med" len="med"/>
            <a:tailEnd type="oval" w="med" len="med"/>
          </a:ln>
        </p:spPr>
      </p:cxnSp>
      <p:grpSp>
        <p:nvGrpSpPr>
          <p:cNvPr id="518" name="Google Shape;518;p23"/>
          <p:cNvGrpSpPr/>
          <p:nvPr/>
        </p:nvGrpSpPr>
        <p:grpSpPr>
          <a:xfrm>
            <a:off x="4929382" y="1317447"/>
            <a:ext cx="573246" cy="572599"/>
            <a:chOff x="4929382" y="1317447"/>
            <a:chExt cx="573246" cy="572599"/>
          </a:xfrm>
        </p:grpSpPr>
        <p:sp>
          <p:nvSpPr>
            <p:cNvPr id="519" name="Google Shape;519;p23"/>
            <p:cNvSpPr/>
            <p:nvPr/>
          </p:nvSpPr>
          <p:spPr>
            <a:xfrm>
              <a:off x="5267795" y="1349977"/>
              <a:ext cx="93707" cy="57616"/>
            </a:xfrm>
            <a:custGeom>
              <a:avLst/>
              <a:gdLst/>
              <a:ahLst/>
              <a:cxnLst/>
              <a:rect l="l" t="t" r="r" b="b"/>
              <a:pathLst>
                <a:path w="579" h="356" extrusionOk="0">
                  <a:moveTo>
                    <a:pt x="448" y="1"/>
                  </a:moveTo>
                  <a:cubicBezTo>
                    <a:pt x="324" y="132"/>
                    <a:pt x="162" y="255"/>
                    <a:pt x="0" y="355"/>
                  </a:cubicBezTo>
                  <a:lnTo>
                    <a:pt x="579" y="62"/>
                  </a:lnTo>
                  <a:cubicBezTo>
                    <a:pt x="548" y="31"/>
                    <a:pt x="486" y="1"/>
                    <a:pt x="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5085398" y="1328776"/>
              <a:ext cx="223666" cy="88852"/>
            </a:xfrm>
            <a:custGeom>
              <a:avLst/>
              <a:gdLst/>
              <a:ahLst/>
              <a:cxnLst/>
              <a:rect l="l" t="t" r="r" b="b"/>
              <a:pathLst>
                <a:path w="1382" h="549" extrusionOk="0">
                  <a:moveTo>
                    <a:pt x="1228" y="0"/>
                  </a:moveTo>
                  <a:cubicBezTo>
                    <a:pt x="1096" y="70"/>
                    <a:pt x="965" y="132"/>
                    <a:pt x="803" y="162"/>
                  </a:cubicBezTo>
                  <a:cubicBezTo>
                    <a:pt x="680" y="232"/>
                    <a:pt x="549" y="263"/>
                    <a:pt x="418" y="324"/>
                  </a:cubicBezTo>
                  <a:cubicBezTo>
                    <a:pt x="263" y="386"/>
                    <a:pt x="132" y="456"/>
                    <a:pt x="1" y="548"/>
                  </a:cubicBezTo>
                  <a:cubicBezTo>
                    <a:pt x="387" y="386"/>
                    <a:pt x="803" y="263"/>
                    <a:pt x="1189" y="101"/>
                  </a:cubicBezTo>
                  <a:cubicBezTo>
                    <a:pt x="1258" y="70"/>
                    <a:pt x="1320" y="70"/>
                    <a:pt x="1382" y="39"/>
                  </a:cubicBezTo>
                  <a:cubicBezTo>
                    <a:pt x="1320" y="39"/>
                    <a:pt x="1289" y="0"/>
                    <a:pt x="12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4950583" y="1505993"/>
              <a:ext cx="540878" cy="254902"/>
            </a:xfrm>
            <a:custGeom>
              <a:avLst/>
              <a:gdLst/>
              <a:ahLst/>
              <a:cxnLst/>
              <a:rect l="l" t="t" r="r" b="b"/>
              <a:pathLst>
                <a:path w="3342" h="1575" extrusionOk="0">
                  <a:moveTo>
                    <a:pt x="3280" y="1"/>
                  </a:moveTo>
                  <a:cubicBezTo>
                    <a:pt x="2539" y="418"/>
                    <a:pt x="1636" y="580"/>
                    <a:pt x="834" y="904"/>
                  </a:cubicBezTo>
                  <a:cubicBezTo>
                    <a:pt x="549" y="1027"/>
                    <a:pt x="286" y="1158"/>
                    <a:pt x="1" y="1320"/>
                  </a:cubicBezTo>
                  <a:cubicBezTo>
                    <a:pt x="62" y="1382"/>
                    <a:pt x="93" y="1482"/>
                    <a:pt x="163" y="1575"/>
                  </a:cubicBezTo>
                  <a:cubicBezTo>
                    <a:pt x="286" y="1482"/>
                    <a:pt x="518" y="1413"/>
                    <a:pt x="579" y="1382"/>
                  </a:cubicBezTo>
                  <a:cubicBezTo>
                    <a:pt x="1027" y="1158"/>
                    <a:pt x="1513" y="965"/>
                    <a:pt x="1960" y="742"/>
                  </a:cubicBezTo>
                  <a:cubicBezTo>
                    <a:pt x="2408" y="549"/>
                    <a:pt x="2894" y="356"/>
                    <a:pt x="3341" y="163"/>
                  </a:cubicBezTo>
                  <a:lnTo>
                    <a:pt x="3341" y="132"/>
                  </a:lnTo>
                  <a:cubicBezTo>
                    <a:pt x="3310" y="63"/>
                    <a:pt x="3310" y="32"/>
                    <a:pt x="3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5054324" y="1662171"/>
              <a:ext cx="442154" cy="208615"/>
            </a:xfrm>
            <a:custGeom>
              <a:avLst/>
              <a:gdLst/>
              <a:ahLst/>
              <a:cxnLst/>
              <a:rect l="l" t="t" r="r" b="b"/>
              <a:pathLst>
                <a:path w="2732" h="1289" extrusionOk="0">
                  <a:moveTo>
                    <a:pt x="2731" y="0"/>
                  </a:moveTo>
                  <a:lnTo>
                    <a:pt x="2731" y="0"/>
                  </a:lnTo>
                  <a:cubicBezTo>
                    <a:pt x="2608" y="101"/>
                    <a:pt x="2477" y="193"/>
                    <a:pt x="2384" y="224"/>
                  </a:cubicBezTo>
                  <a:cubicBezTo>
                    <a:pt x="2122" y="355"/>
                    <a:pt x="1898" y="486"/>
                    <a:pt x="1643" y="579"/>
                  </a:cubicBezTo>
                  <a:cubicBezTo>
                    <a:pt x="1188" y="772"/>
                    <a:pt x="741" y="934"/>
                    <a:pt x="262" y="1065"/>
                  </a:cubicBezTo>
                  <a:cubicBezTo>
                    <a:pt x="224" y="1065"/>
                    <a:pt x="70" y="1096"/>
                    <a:pt x="0" y="1096"/>
                  </a:cubicBezTo>
                  <a:cubicBezTo>
                    <a:pt x="100" y="1157"/>
                    <a:pt x="193" y="1219"/>
                    <a:pt x="324" y="1289"/>
                  </a:cubicBezTo>
                  <a:cubicBezTo>
                    <a:pt x="386" y="1127"/>
                    <a:pt x="610" y="1127"/>
                    <a:pt x="772" y="1096"/>
                  </a:cubicBezTo>
                  <a:cubicBezTo>
                    <a:pt x="1126" y="1026"/>
                    <a:pt x="1450" y="903"/>
                    <a:pt x="1805" y="833"/>
                  </a:cubicBezTo>
                  <a:cubicBezTo>
                    <a:pt x="1998" y="772"/>
                    <a:pt x="2191" y="741"/>
                    <a:pt x="2384" y="741"/>
                  </a:cubicBezTo>
                  <a:cubicBezTo>
                    <a:pt x="2538" y="517"/>
                    <a:pt x="2669" y="255"/>
                    <a:pt x="27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4934399" y="1527356"/>
              <a:ext cx="52599" cy="15051"/>
            </a:xfrm>
            <a:custGeom>
              <a:avLst/>
              <a:gdLst/>
              <a:ahLst/>
              <a:cxnLst/>
              <a:rect l="l" t="t" r="r" b="b"/>
              <a:pathLst>
                <a:path w="325" h="93" extrusionOk="0">
                  <a:moveTo>
                    <a:pt x="39" y="0"/>
                  </a:moveTo>
                  <a:cubicBezTo>
                    <a:pt x="39" y="31"/>
                    <a:pt x="0" y="62"/>
                    <a:pt x="0" y="93"/>
                  </a:cubicBezTo>
                  <a:lnTo>
                    <a:pt x="39" y="93"/>
                  </a:lnTo>
                  <a:cubicBezTo>
                    <a:pt x="132" y="62"/>
                    <a:pt x="232" y="31"/>
                    <a:pt x="325" y="0"/>
                  </a:cubicBezTo>
                  <a:cubicBezTo>
                    <a:pt x="263" y="0"/>
                    <a:pt x="198" y="14"/>
                    <a:pt x="134" y="14"/>
                  </a:cubicBezTo>
                  <a:cubicBezTo>
                    <a:pt x="102" y="14"/>
                    <a:pt x="70" y="10"/>
                    <a:pt x="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5003020" y="1620901"/>
              <a:ext cx="499608" cy="207482"/>
            </a:xfrm>
            <a:custGeom>
              <a:avLst/>
              <a:gdLst/>
              <a:ahLst/>
              <a:cxnLst/>
              <a:rect l="l" t="t" r="r" b="b"/>
              <a:pathLst>
                <a:path w="3087" h="1282" extrusionOk="0">
                  <a:moveTo>
                    <a:pt x="3087" y="1"/>
                  </a:moveTo>
                  <a:lnTo>
                    <a:pt x="3087" y="1"/>
                  </a:lnTo>
                  <a:cubicBezTo>
                    <a:pt x="2346" y="255"/>
                    <a:pt x="1636" y="510"/>
                    <a:pt x="896" y="772"/>
                  </a:cubicBezTo>
                  <a:cubicBezTo>
                    <a:pt x="657" y="859"/>
                    <a:pt x="331" y="1061"/>
                    <a:pt x="56" y="1061"/>
                  </a:cubicBezTo>
                  <a:cubicBezTo>
                    <a:pt x="37" y="1061"/>
                    <a:pt x="19" y="1060"/>
                    <a:pt x="1" y="1058"/>
                  </a:cubicBezTo>
                  <a:lnTo>
                    <a:pt x="1" y="1058"/>
                  </a:lnTo>
                  <a:cubicBezTo>
                    <a:pt x="63" y="1158"/>
                    <a:pt x="124" y="1220"/>
                    <a:pt x="225" y="1281"/>
                  </a:cubicBezTo>
                  <a:cubicBezTo>
                    <a:pt x="225" y="1281"/>
                    <a:pt x="225" y="1250"/>
                    <a:pt x="255" y="1250"/>
                  </a:cubicBezTo>
                  <a:cubicBezTo>
                    <a:pt x="348" y="1158"/>
                    <a:pt x="772" y="1127"/>
                    <a:pt x="896" y="1058"/>
                  </a:cubicBezTo>
                  <a:cubicBezTo>
                    <a:pt x="1636" y="803"/>
                    <a:pt x="2315" y="356"/>
                    <a:pt x="3048" y="163"/>
                  </a:cubicBezTo>
                  <a:cubicBezTo>
                    <a:pt x="3048" y="93"/>
                    <a:pt x="3048" y="32"/>
                    <a:pt x="30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5106761" y="1781935"/>
              <a:ext cx="333396" cy="108111"/>
            </a:xfrm>
            <a:custGeom>
              <a:avLst/>
              <a:gdLst/>
              <a:ahLst/>
              <a:cxnLst/>
              <a:rect l="l" t="t" r="r" b="b"/>
              <a:pathLst>
                <a:path w="2060" h="668" extrusionOk="0">
                  <a:moveTo>
                    <a:pt x="2060" y="1"/>
                  </a:moveTo>
                  <a:cubicBezTo>
                    <a:pt x="1867" y="1"/>
                    <a:pt x="1674" y="32"/>
                    <a:pt x="1481" y="93"/>
                  </a:cubicBezTo>
                  <a:cubicBezTo>
                    <a:pt x="1126" y="163"/>
                    <a:pt x="802" y="286"/>
                    <a:pt x="448" y="356"/>
                  </a:cubicBezTo>
                  <a:cubicBezTo>
                    <a:pt x="286" y="387"/>
                    <a:pt x="62" y="387"/>
                    <a:pt x="0" y="549"/>
                  </a:cubicBezTo>
                  <a:cubicBezTo>
                    <a:pt x="216" y="624"/>
                    <a:pt x="455" y="668"/>
                    <a:pt x="696" y="668"/>
                  </a:cubicBezTo>
                  <a:cubicBezTo>
                    <a:pt x="851" y="668"/>
                    <a:pt x="1007" y="650"/>
                    <a:pt x="1157" y="610"/>
                  </a:cubicBezTo>
                  <a:cubicBezTo>
                    <a:pt x="1543" y="479"/>
                    <a:pt x="1829" y="255"/>
                    <a:pt x="2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4976802" y="1532212"/>
              <a:ext cx="525826" cy="260405"/>
            </a:xfrm>
            <a:custGeom>
              <a:avLst/>
              <a:gdLst/>
              <a:ahLst/>
              <a:cxnLst/>
              <a:rect l="l" t="t" r="r" b="b"/>
              <a:pathLst>
                <a:path w="3249" h="1609" extrusionOk="0">
                  <a:moveTo>
                    <a:pt x="3179" y="1"/>
                  </a:moveTo>
                  <a:cubicBezTo>
                    <a:pt x="2732" y="194"/>
                    <a:pt x="2246" y="387"/>
                    <a:pt x="1798" y="580"/>
                  </a:cubicBezTo>
                  <a:cubicBezTo>
                    <a:pt x="1351" y="803"/>
                    <a:pt x="865" y="996"/>
                    <a:pt x="417" y="1220"/>
                  </a:cubicBezTo>
                  <a:cubicBezTo>
                    <a:pt x="356" y="1251"/>
                    <a:pt x="124" y="1320"/>
                    <a:pt x="1" y="1413"/>
                  </a:cubicBezTo>
                  <a:cubicBezTo>
                    <a:pt x="32" y="1482"/>
                    <a:pt x="93" y="1544"/>
                    <a:pt x="163" y="1606"/>
                  </a:cubicBezTo>
                  <a:cubicBezTo>
                    <a:pt x="181" y="1608"/>
                    <a:pt x="199" y="1609"/>
                    <a:pt x="218" y="1609"/>
                  </a:cubicBezTo>
                  <a:cubicBezTo>
                    <a:pt x="493" y="1609"/>
                    <a:pt x="819" y="1407"/>
                    <a:pt x="1058" y="1320"/>
                  </a:cubicBezTo>
                  <a:cubicBezTo>
                    <a:pt x="1798" y="1058"/>
                    <a:pt x="2508" y="803"/>
                    <a:pt x="3249" y="549"/>
                  </a:cubicBezTo>
                  <a:cubicBezTo>
                    <a:pt x="3249" y="356"/>
                    <a:pt x="3210" y="163"/>
                    <a:pt x="3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4929382" y="1360011"/>
              <a:ext cx="510775" cy="281120"/>
            </a:xfrm>
            <a:custGeom>
              <a:avLst/>
              <a:gdLst/>
              <a:ahLst/>
              <a:cxnLst/>
              <a:rect l="l" t="t" r="r" b="b"/>
              <a:pathLst>
                <a:path w="3156" h="1737" extrusionOk="0">
                  <a:moveTo>
                    <a:pt x="2670" y="0"/>
                  </a:moveTo>
                  <a:lnTo>
                    <a:pt x="2091" y="293"/>
                  </a:lnTo>
                  <a:cubicBezTo>
                    <a:pt x="1868" y="425"/>
                    <a:pt x="1644" y="517"/>
                    <a:pt x="1382" y="617"/>
                  </a:cubicBezTo>
                  <a:cubicBezTo>
                    <a:pt x="1127" y="710"/>
                    <a:pt x="741" y="934"/>
                    <a:pt x="356" y="1034"/>
                  </a:cubicBezTo>
                  <a:cubicBezTo>
                    <a:pt x="263" y="1065"/>
                    <a:pt x="163" y="1096"/>
                    <a:pt x="70" y="1127"/>
                  </a:cubicBezTo>
                  <a:lnTo>
                    <a:pt x="31" y="1127"/>
                  </a:lnTo>
                  <a:cubicBezTo>
                    <a:pt x="1" y="1320"/>
                    <a:pt x="1" y="1512"/>
                    <a:pt x="1" y="1736"/>
                  </a:cubicBezTo>
                  <a:cubicBezTo>
                    <a:pt x="996" y="1258"/>
                    <a:pt x="2030" y="841"/>
                    <a:pt x="3056" y="486"/>
                  </a:cubicBezTo>
                  <a:cubicBezTo>
                    <a:pt x="3087" y="455"/>
                    <a:pt x="3117" y="455"/>
                    <a:pt x="3156" y="455"/>
                  </a:cubicBezTo>
                  <a:cubicBezTo>
                    <a:pt x="3025" y="263"/>
                    <a:pt x="2863" y="101"/>
                    <a:pt x="26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4965635" y="1317447"/>
              <a:ext cx="318506" cy="142583"/>
            </a:xfrm>
            <a:custGeom>
              <a:avLst/>
              <a:gdLst/>
              <a:ahLst/>
              <a:cxnLst/>
              <a:rect l="l" t="t" r="r" b="b"/>
              <a:pathLst>
                <a:path w="1968" h="881" extrusionOk="0">
                  <a:moveTo>
                    <a:pt x="1513" y="1"/>
                  </a:moveTo>
                  <a:cubicBezTo>
                    <a:pt x="1360" y="1"/>
                    <a:pt x="1208" y="24"/>
                    <a:pt x="1065" y="70"/>
                  </a:cubicBezTo>
                  <a:cubicBezTo>
                    <a:pt x="579" y="202"/>
                    <a:pt x="232" y="495"/>
                    <a:pt x="0" y="880"/>
                  </a:cubicBezTo>
                  <a:cubicBezTo>
                    <a:pt x="232" y="811"/>
                    <a:pt x="425" y="749"/>
                    <a:pt x="456" y="718"/>
                  </a:cubicBezTo>
                  <a:cubicBezTo>
                    <a:pt x="548" y="688"/>
                    <a:pt x="648" y="649"/>
                    <a:pt x="741" y="618"/>
                  </a:cubicBezTo>
                  <a:cubicBezTo>
                    <a:pt x="872" y="526"/>
                    <a:pt x="1003" y="456"/>
                    <a:pt x="1158" y="394"/>
                  </a:cubicBezTo>
                  <a:cubicBezTo>
                    <a:pt x="1289" y="333"/>
                    <a:pt x="1420" y="302"/>
                    <a:pt x="1543" y="232"/>
                  </a:cubicBezTo>
                  <a:cubicBezTo>
                    <a:pt x="1705" y="202"/>
                    <a:pt x="1836" y="140"/>
                    <a:pt x="1968" y="70"/>
                  </a:cubicBezTo>
                  <a:cubicBezTo>
                    <a:pt x="1821" y="24"/>
                    <a:pt x="1667" y="1"/>
                    <a:pt x="1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5039273" y="1647120"/>
              <a:ext cx="457205" cy="192431"/>
            </a:xfrm>
            <a:custGeom>
              <a:avLst/>
              <a:gdLst/>
              <a:ahLst/>
              <a:cxnLst/>
              <a:rect l="l" t="t" r="r" b="b"/>
              <a:pathLst>
                <a:path w="2825" h="1189" extrusionOk="0">
                  <a:moveTo>
                    <a:pt x="2824" y="1"/>
                  </a:moveTo>
                  <a:cubicBezTo>
                    <a:pt x="2091" y="194"/>
                    <a:pt x="1412" y="641"/>
                    <a:pt x="672" y="896"/>
                  </a:cubicBezTo>
                  <a:cubicBezTo>
                    <a:pt x="548" y="965"/>
                    <a:pt x="124" y="996"/>
                    <a:pt x="31" y="1088"/>
                  </a:cubicBezTo>
                  <a:cubicBezTo>
                    <a:pt x="1" y="1088"/>
                    <a:pt x="1" y="1119"/>
                    <a:pt x="1" y="1119"/>
                  </a:cubicBezTo>
                  <a:cubicBezTo>
                    <a:pt x="31" y="1158"/>
                    <a:pt x="62" y="1158"/>
                    <a:pt x="93" y="1189"/>
                  </a:cubicBezTo>
                  <a:cubicBezTo>
                    <a:pt x="163" y="1189"/>
                    <a:pt x="317" y="1158"/>
                    <a:pt x="355" y="1158"/>
                  </a:cubicBezTo>
                  <a:cubicBezTo>
                    <a:pt x="834" y="1027"/>
                    <a:pt x="1281" y="865"/>
                    <a:pt x="1736" y="672"/>
                  </a:cubicBezTo>
                  <a:cubicBezTo>
                    <a:pt x="1991" y="579"/>
                    <a:pt x="2215" y="448"/>
                    <a:pt x="2477" y="317"/>
                  </a:cubicBezTo>
                  <a:cubicBezTo>
                    <a:pt x="2570" y="286"/>
                    <a:pt x="2701" y="194"/>
                    <a:pt x="2824" y="93"/>
                  </a:cubicBezTo>
                  <a:lnTo>
                    <a:pt x="2824" y="1"/>
                  </a:lnTo>
                  <a:close/>
                </a:path>
              </a:pathLst>
            </a:custGeom>
            <a:solidFill>
              <a:srgbClr val="F7A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4934399" y="1464885"/>
              <a:ext cx="547028" cy="254902"/>
            </a:xfrm>
            <a:custGeom>
              <a:avLst/>
              <a:gdLst/>
              <a:ahLst/>
              <a:cxnLst/>
              <a:rect l="l" t="t" r="r" b="b"/>
              <a:pathLst>
                <a:path w="3380" h="1575" extrusionOk="0">
                  <a:moveTo>
                    <a:pt x="3279" y="0"/>
                  </a:moveTo>
                  <a:cubicBezTo>
                    <a:pt x="2963" y="62"/>
                    <a:pt x="2639" y="162"/>
                    <a:pt x="2315" y="255"/>
                  </a:cubicBezTo>
                  <a:cubicBezTo>
                    <a:pt x="1929" y="386"/>
                    <a:pt x="1543" y="548"/>
                    <a:pt x="1158" y="702"/>
                  </a:cubicBezTo>
                  <a:cubicBezTo>
                    <a:pt x="811" y="834"/>
                    <a:pt x="456" y="1057"/>
                    <a:pt x="101" y="1158"/>
                  </a:cubicBezTo>
                  <a:lnTo>
                    <a:pt x="0" y="1158"/>
                  </a:lnTo>
                  <a:cubicBezTo>
                    <a:pt x="0" y="1219"/>
                    <a:pt x="0" y="1281"/>
                    <a:pt x="39" y="1350"/>
                  </a:cubicBezTo>
                  <a:cubicBezTo>
                    <a:pt x="70" y="1412"/>
                    <a:pt x="70" y="1474"/>
                    <a:pt x="101" y="1574"/>
                  </a:cubicBezTo>
                  <a:cubicBezTo>
                    <a:pt x="386" y="1412"/>
                    <a:pt x="649" y="1281"/>
                    <a:pt x="934" y="1158"/>
                  </a:cubicBezTo>
                  <a:cubicBezTo>
                    <a:pt x="1736" y="834"/>
                    <a:pt x="2639" y="672"/>
                    <a:pt x="3380" y="255"/>
                  </a:cubicBezTo>
                  <a:cubicBezTo>
                    <a:pt x="3349" y="162"/>
                    <a:pt x="3318" y="62"/>
                    <a:pt x="3279" y="0"/>
                  </a:cubicBezTo>
                  <a:close/>
                </a:path>
              </a:pathLst>
            </a:custGeom>
            <a:solidFill>
              <a:srgbClr val="F7A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4929382" y="1433650"/>
              <a:ext cx="535861" cy="218649"/>
            </a:xfrm>
            <a:custGeom>
              <a:avLst/>
              <a:gdLst/>
              <a:ahLst/>
              <a:cxnLst/>
              <a:rect l="l" t="t" r="r" b="b"/>
              <a:pathLst>
                <a:path w="3311" h="1351" extrusionOk="0">
                  <a:moveTo>
                    <a:pt x="3156" y="0"/>
                  </a:moveTo>
                  <a:cubicBezTo>
                    <a:pt x="3117" y="0"/>
                    <a:pt x="3087" y="0"/>
                    <a:pt x="3056" y="31"/>
                  </a:cubicBezTo>
                  <a:cubicBezTo>
                    <a:pt x="2030" y="386"/>
                    <a:pt x="996" y="803"/>
                    <a:pt x="1" y="1281"/>
                  </a:cubicBezTo>
                  <a:cubicBezTo>
                    <a:pt x="1" y="1281"/>
                    <a:pt x="31" y="1320"/>
                    <a:pt x="31" y="1351"/>
                  </a:cubicBezTo>
                  <a:lnTo>
                    <a:pt x="132" y="1351"/>
                  </a:lnTo>
                  <a:cubicBezTo>
                    <a:pt x="487" y="1250"/>
                    <a:pt x="842" y="1027"/>
                    <a:pt x="1189" y="895"/>
                  </a:cubicBezTo>
                  <a:cubicBezTo>
                    <a:pt x="1574" y="741"/>
                    <a:pt x="1960" y="579"/>
                    <a:pt x="2346" y="448"/>
                  </a:cubicBezTo>
                  <a:cubicBezTo>
                    <a:pt x="2670" y="355"/>
                    <a:pt x="2994" y="255"/>
                    <a:pt x="3310" y="193"/>
                  </a:cubicBezTo>
                  <a:cubicBezTo>
                    <a:pt x="3249" y="124"/>
                    <a:pt x="3218" y="62"/>
                    <a:pt x="3156" y="0"/>
                  </a:cubicBezTo>
                  <a:close/>
                </a:path>
              </a:pathLst>
            </a:custGeom>
            <a:solidFill>
              <a:srgbClr val="F7A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4940711" y="1334926"/>
              <a:ext cx="399589" cy="194697"/>
            </a:xfrm>
            <a:custGeom>
              <a:avLst/>
              <a:gdLst/>
              <a:ahLst/>
              <a:cxnLst/>
              <a:rect l="l" t="t" r="r" b="b"/>
              <a:pathLst>
                <a:path w="2469" h="1203" extrusionOk="0">
                  <a:moveTo>
                    <a:pt x="2276" y="1"/>
                  </a:moveTo>
                  <a:cubicBezTo>
                    <a:pt x="2214" y="32"/>
                    <a:pt x="2152" y="32"/>
                    <a:pt x="2083" y="63"/>
                  </a:cubicBezTo>
                  <a:cubicBezTo>
                    <a:pt x="1697" y="225"/>
                    <a:pt x="1281" y="348"/>
                    <a:pt x="895" y="510"/>
                  </a:cubicBezTo>
                  <a:cubicBezTo>
                    <a:pt x="610" y="672"/>
                    <a:pt x="347" y="865"/>
                    <a:pt x="62" y="965"/>
                  </a:cubicBezTo>
                  <a:cubicBezTo>
                    <a:pt x="31" y="1027"/>
                    <a:pt x="31" y="1120"/>
                    <a:pt x="0" y="1189"/>
                  </a:cubicBezTo>
                  <a:cubicBezTo>
                    <a:pt x="31" y="1199"/>
                    <a:pt x="63" y="1203"/>
                    <a:pt x="95" y="1203"/>
                  </a:cubicBezTo>
                  <a:cubicBezTo>
                    <a:pt x="159" y="1203"/>
                    <a:pt x="224" y="1189"/>
                    <a:pt x="286" y="1189"/>
                  </a:cubicBezTo>
                  <a:cubicBezTo>
                    <a:pt x="895" y="965"/>
                    <a:pt x="1474" y="703"/>
                    <a:pt x="2021" y="448"/>
                  </a:cubicBezTo>
                  <a:cubicBezTo>
                    <a:pt x="2183" y="348"/>
                    <a:pt x="2345" y="225"/>
                    <a:pt x="2469" y="94"/>
                  </a:cubicBezTo>
                  <a:cubicBezTo>
                    <a:pt x="2407" y="63"/>
                    <a:pt x="2345" y="32"/>
                    <a:pt x="2276" y="1"/>
                  </a:cubicBezTo>
                  <a:close/>
                </a:path>
              </a:pathLst>
            </a:custGeom>
            <a:solidFill>
              <a:srgbClr val="F7A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4986836" y="1407431"/>
              <a:ext cx="281120" cy="120087"/>
            </a:xfrm>
            <a:custGeom>
              <a:avLst/>
              <a:gdLst/>
              <a:ahLst/>
              <a:cxnLst/>
              <a:rect l="l" t="t" r="r" b="b"/>
              <a:pathLst>
                <a:path w="1737" h="742" extrusionOk="0">
                  <a:moveTo>
                    <a:pt x="1736" y="0"/>
                  </a:moveTo>
                  <a:cubicBezTo>
                    <a:pt x="1500" y="110"/>
                    <a:pt x="1258" y="222"/>
                    <a:pt x="1010" y="331"/>
                  </a:cubicBezTo>
                  <a:lnTo>
                    <a:pt x="1010" y="331"/>
                  </a:lnTo>
                  <a:cubicBezTo>
                    <a:pt x="1016" y="328"/>
                    <a:pt x="1021" y="326"/>
                    <a:pt x="1027" y="324"/>
                  </a:cubicBezTo>
                  <a:cubicBezTo>
                    <a:pt x="1289" y="224"/>
                    <a:pt x="1513" y="132"/>
                    <a:pt x="1736" y="0"/>
                  </a:cubicBezTo>
                  <a:close/>
                  <a:moveTo>
                    <a:pt x="1010" y="331"/>
                  </a:moveTo>
                  <a:lnTo>
                    <a:pt x="1010" y="331"/>
                  </a:lnTo>
                  <a:cubicBezTo>
                    <a:pt x="937" y="358"/>
                    <a:pt x="853" y="396"/>
                    <a:pt x="762" y="438"/>
                  </a:cubicBezTo>
                  <a:lnTo>
                    <a:pt x="762" y="438"/>
                  </a:lnTo>
                  <a:cubicBezTo>
                    <a:pt x="845" y="403"/>
                    <a:pt x="928" y="367"/>
                    <a:pt x="1010" y="331"/>
                  </a:cubicBezTo>
                  <a:close/>
                  <a:moveTo>
                    <a:pt x="762" y="438"/>
                  </a:moveTo>
                  <a:cubicBezTo>
                    <a:pt x="514" y="544"/>
                    <a:pt x="260" y="646"/>
                    <a:pt x="1" y="741"/>
                  </a:cubicBezTo>
                  <a:cubicBezTo>
                    <a:pt x="269" y="671"/>
                    <a:pt x="538" y="542"/>
                    <a:pt x="762" y="438"/>
                  </a:cubicBezTo>
                  <a:close/>
                </a:path>
              </a:pathLst>
            </a:custGeom>
            <a:solidFill>
              <a:srgbClr val="F7A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4950583" y="1417465"/>
              <a:ext cx="134977" cy="73800"/>
            </a:xfrm>
            <a:custGeom>
              <a:avLst/>
              <a:gdLst/>
              <a:ahLst/>
              <a:cxnLst/>
              <a:rect l="l" t="t" r="r" b="b"/>
              <a:pathLst>
                <a:path w="834" h="456" extrusionOk="0">
                  <a:moveTo>
                    <a:pt x="834" y="0"/>
                  </a:moveTo>
                  <a:cubicBezTo>
                    <a:pt x="741" y="31"/>
                    <a:pt x="641" y="70"/>
                    <a:pt x="549" y="100"/>
                  </a:cubicBezTo>
                  <a:cubicBezTo>
                    <a:pt x="518" y="131"/>
                    <a:pt x="325" y="193"/>
                    <a:pt x="93" y="262"/>
                  </a:cubicBezTo>
                  <a:cubicBezTo>
                    <a:pt x="62" y="324"/>
                    <a:pt x="32" y="386"/>
                    <a:pt x="1" y="455"/>
                  </a:cubicBezTo>
                  <a:cubicBezTo>
                    <a:pt x="286" y="355"/>
                    <a:pt x="549" y="162"/>
                    <a:pt x="834" y="0"/>
                  </a:cubicBezTo>
                  <a:close/>
                </a:path>
              </a:pathLst>
            </a:custGeom>
            <a:solidFill>
              <a:srgbClr val="F7A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23"/>
          <p:cNvGrpSpPr/>
          <p:nvPr/>
        </p:nvGrpSpPr>
        <p:grpSpPr>
          <a:xfrm>
            <a:off x="3644395" y="1313767"/>
            <a:ext cx="581326" cy="579959"/>
            <a:chOff x="6304675" y="1440750"/>
            <a:chExt cx="84500" cy="84300"/>
          </a:xfrm>
        </p:grpSpPr>
        <p:sp>
          <p:nvSpPr>
            <p:cNvPr id="561" name="Google Shape;561;p23"/>
            <p:cNvSpPr/>
            <p:nvPr/>
          </p:nvSpPr>
          <p:spPr>
            <a:xfrm>
              <a:off x="6304675" y="1440750"/>
              <a:ext cx="71575" cy="69850"/>
            </a:xfrm>
            <a:custGeom>
              <a:avLst/>
              <a:gdLst/>
              <a:ahLst/>
              <a:cxnLst/>
              <a:rect l="l" t="t" r="r" b="b"/>
              <a:pathLst>
                <a:path w="2863" h="2794" extrusionOk="0">
                  <a:moveTo>
                    <a:pt x="1382" y="193"/>
                  </a:moveTo>
                  <a:lnTo>
                    <a:pt x="1382" y="193"/>
                  </a:lnTo>
                  <a:cubicBezTo>
                    <a:pt x="1258" y="255"/>
                    <a:pt x="1127" y="348"/>
                    <a:pt x="996" y="417"/>
                  </a:cubicBezTo>
                  <a:cubicBezTo>
                    <a:pt x="965" y="417"/>
                    <a:pt x="934" y="448"/>
                    <a:pt x="903" y="479"/>
                  </a:cubicBezTo>
                  <a:cubicBezTo>
                    <a:pt x="903" y="510"/>
                    <a:pt x="934" y="540"/>
                    <a:pt x="934" y="579"/>
                  </a:cubicBezTo>
                  <a:cubicBezTo>
                    <a:pt x="934" y="610"/>
                    <a:pt x="903" y="641"/>
                    <a:pt x="872" y="641"/>
                  </a:cubicBezTo>
                  <a:lnTo>
                    <a:pt x="872" y="540"/>
                  </a:lnTo>
                  <a:cubicBezTo>
                    <a:pt x="741" y="540"/>
                    <a:pt x="649" y="610"/>
                    <a:pt x="610" y="733"/>
                  </a:cubicBezTo>
                  <a:cubicBezTo>
                    <a:pt x="579" y="772"/>
                    <a:pt x="610" y="864"/>
                    <a:pt x="649" y="864"/>
                  </a:cubicBezTo>
                  <a:cubicBezTo>
                    <a:pt x="641" y="870"/>
                    <a:pt x="633" y="873"/>
                    <a:pt x="624" y="873"/>
                  </a:cubicBezTo>
                  <a:cubicBezTo>
                    <a:pt x="588" y="873"/>
                    <a:pt x="542" y="828"/>
                    <a:pt x="518" y="803"/>
                  </a:cubicBezTo>
                  <a:cubicBezTo>
                    <a:pt x="456" y="834"/>
                    <a:pt x="386" y="895"/>
                    <a:pt x="356" y="996"/>
                  </a:cubicBezTo>
                  <a:cubicBezTo>
                    <a:pt x="294" y="1219"/>
                    <a:pt x="224" y="1412"/>
                    <a:pt x="132" y="1636"/>
                  </a:cubicBezTo>
                  <a:cubicBezTo>
                    <a:pt x="101" y="1312"/>
                    <a:pt x="224" y="996"/>
                    <a:pt x="417" y="702"/>
                  </a:cubicBezTo>
                  <a:cubicBezTo>
                    <a:pt x="487" y="610"/>
                    <a:pt x="518" y="540"/>
                    <a:pt x="610" y="479"/>
                  </a:cubicBezTo>
                  <a:cubicBezTo>
                    <a:pt x="803" y="286"/>
                    <a:pt x="1127" y="255"/>
                    <a:pt x="1382" y="193"/>
                  </a:cubicBezTo>
                  <a:close/>
                  <a:moveTo>
                    <a:pt x="1404" y="1050"/>
                  </a:moveTo>
                  <a:cubicBezTo>
                    <a:pt x="1551" y="1050"/>
                    <a:pt x="1716" y="1115"/>
                    <a:pt x="1767" y="1250"/>
                  </a:cubicBezTo>
                  <a:cubicBezTo>
                    <a:pt x="1806" y="1312"/>
                    <a:pt x="1837" y="1381"/>
                    <a:pt x="1837" y="1443"/>
                  </a:cubicBezTo>
                  <a:cubicBezTo>
                    <a:pt x="1837" y="1505"/>
                    <a:pt x="1837" y="1574"/>
                    <a:pt x="1806" y="1605"/>
                  </a:cubicBezTo>
                  <a:cubicBezTo>
                    <a:pt x="1767" y="1667"/>
                    <a:pt x="1706" y="1736"/>
                    <a:pt x="1644" y="1767"/>
                  </a:cubicBezTo>
                  <a:cubicBezTo>
                    <a:pt x="1544" y="1798"/>
                    <a:pt x="1482" y="1829"/>
                    <a:pt x="1382" y="1829"/>
                  </a:cubicBezTo>
                  <a:cubicBezTo>
                    <a:pt x="1320" y="1798"/>
                    <a:pt x="1258" y="1798"/>
                    <a:pt x="1227" y="1767"/>
                  </a:cubicBezTo>
                  <a:cubicBezTo>
                    <a:pt x="1158" y="1736"/>
                    <a:pt x="1127" y="1667"/>
                    <a:pt x="1096" y="1605"/>
                  </a:cubicBezTo>
                  <a:cubicBezTo>
                    <a:pt x="1072" y="1581"/>
                    <a:pt x="1048" y="1476"/>
                    <a:pt x="1083" y="1476"/>
                  </a:cubicBezTo>
                  <a:cubicBezTo>
                    <a:pt x="1093" y="1476"/>
                    <a:pt x="1107" y="1485"/>
                    <a:pt x="1127" y="1505"/>
                  </a:cubicBezTo>
                  <a:cubicBezTo>
                    <a:pt x="1189" y="1574"/>
                    <a:pt x="1227" y="1636"/>
                    <a:pt x="1320" y="1698"/>
                  </a:cubicBezTo>
                  <a:lnTo>
                    <a:pt x="1382" y="1698"/>
                  </a:lnTo>
                  <a:cubicBezTo>
                    <a:pt x="1394" y="1710"/>
                    <a:pt x="1406" y="1715"/>
                    <a:pt x="1417" y="1715"/>
                  </a:cubicBezTo>
                  <a:cubicBezTo>
                    <a:pt x="1437" y="1715"/>
                    <a:pt x="1451" y="1698"/>
                    <a:pt x="1451" y="1698"/>
                  </a:cubicBezTo>
                  <a:cubicBezTo>
                    <a:pt x="1513" y="1667"/>
                    <a:pt x="1574" y="1667"/>
                    <a:pt x="1644" y="1636"/>
                  </a:cubicBezTo>
                  <a:cubicBezTo>
                    <a:pt x="1675" y="1605"/>
                    <a:pt x="1675" y="1605"/>
                    <a:pt x="1706" y="1574"/>
                  </a:cubicBezTo>
                  <a:lnTo>
                    <a:pt x="1706" y="1505"/>
                  </a:lnTo>
                  <a:cubicBezTo>
                    <a:pt x="1736" y="1412"/>
                    <a:pt x="1706" y="1312"/>
                    <a:pt x="1644" y="1250"/>
                  </a:cubicBezTo>
                  <a:cubicBezTo>
                    <a:pt x="1613" y="1158"/>
                    <a:pt x="1513" y="1088"/>
                    <a:pt x="1420" y="1088"/>
                  </a:cubicBezTo>
                  <a:cubicBezTo>
                    <a:pt x="1382" y="1088"/>
                    <a:pt x="1351" y="1057"/>
                    <a:pt x="1320" y="1057"/>
                  </a:cubicBezTo>
                  <a:cubicBezTo>
                    <a:pt x="1347" y="1052"/>
                    <a:pt x="1375" y="1050"/>
                    <a:pt x="1404" y="1050"/>
                  </a:cubicBezTo>
                  <a:close/>
                  <a:moveTo>
                    <a:pt x="1675" y="0"/>
                  </a:moveTo>
                  <a:cubicBezTo>
                    <a:pt x="741" y="0"/>
                    <a:pt x="1" y="733"/>
                    <a:pt x="1" y="1667"/>
                  </a:cubicBezTo>
                  <a:cubicBezTo>
                    <a:pt x="1" y="1860"/>
                    <a:pt x="31" y="2022"/>
                    <a:pt x="70" y="2184"/>
                  </a:cubicBezTo>
                  <a:lnTo>
                    <a:pt x="193" y="2184"/>
                  </a:lnTo>
                  <a:cubicBezTo>
                    <a:pt x="325" y="2245"/>
                    <a:pt x="386" y="2407"/>
                    <a:pt x="487" y="2539"/>
                  </a:cubicBezTo>
                  <a:cubicBezTo>
                    <a:pt x="610" y="2662"/>
                    <a:pt x="772" y="2762"/>
                    <a:pt x="934" y="2793"/>
                  </a:cubicBezTo>
                  <a:lnTo>
                    <a:pt x="996" y="2793"/>
                  </a:lnTo>
                  <a:cubicBezTo>
                    <a:pt x="1065" y="2762"/>
                    <a:pt x="1065" y="2631"/>
                    <a:pt x="1127" y="2569"/>
                  </a:cubicBezTo>
                  <a:cubicBezTo>
                    <a:pt x="1142" y="2554"/>
                    <a:pt x="1175" y="2546"/>
                    <a:pt x="1212" y="2546"/>
                  </a:cubicBezTo>
                  <a:cubicBezTo>
                    <a:pt x="1248" y="2546"/>
                    <a:pt x="1289" y="2554"/>
                    <a:pt x="1320" y="2569"/>
                  </a:cubicBezTo>
                  <a:cubicBezTo>
                    <a:pt x="1351" y="2600"/>
                    <a:pt x="1420" y="2662"/>
                    <a:pt x="1482" y="2701"/>
                  </a:cubicBezTo>
                  <a:cubicBezTo>
                    <a:pt x="1500" y="2737"/>
                    <a:pt x="1542" y="2752"/>
                    <a:pt x="1586" y="2752"/>
                  </a:cubicBezTo>
                  <a:cubicBezTo>
                    <a:pt x="1617" y="2752"/>
                    <a:pt x="1649" y="2744"/>
                    <a:pt x="1675" y="2731"/>
                  </a:cubicBezTo>
                  <a:cubicBezTo>
                    <a:pt x="1675" y="2701"/>
                    <a:pt x="1706" y="2701"/>
                    <a:pt x="1706" y="2662"/>
                  </a:cubicBezTo>
                  <a:lnTo>
                    <a:pt x="1767" y="2662"/>
                  </a:lnTo>
                  <a:cubicBezTo>
                    <a:pt x="1837" y="2701"/>
                    <a:pt x="1898" y="2701"/>
                    <a:pt x="1960" y="2701"/>
                  </a:cubicBezTo>
                  <a:cubicBezTo>
                    <a:pt x="1983" y="2704"/>
                    <a:pt x="2006" y="2706"/>
                    <a:pt x="2029" y="2706"/>
                  </a:cubicBezTo>
                  <a:cubicBezTo>
                    <a:pt x="2198" y="2706"/>
                    <a:pt x="2358" y="2608"/>
                    <a:pt x="2446" y="2438"/>
                  </a:cubicBezTo>
                  <a:cubicBezTo>
                    <a:pt x="2446" y="2438"/>
                    <a:pt x="2477" y="2407"/>
                    <a:pt x="2477" y="2377"/>
                  </a:cubicBezTo>
                  <a:cubicBezTo>
                    <a:pt x="2446" y="2315"/>
                    <a:pt x="2415" y="2276"/>
                    <a:pt x="2415" y="2214"/>
                  </a:cubicBezTo>
                  <a:cubicBezTo>
                    <a:pt x="2415" y="2184"/>
                    <a:pt x="2477" y="2122"/>
                    <a:pt x="2508" y="2083"/>
                  </a:cubicBezTo>
                  <a:cubicBezTo>
                    <a:pt x="2577" y="2083"/>
                    <a:pt x="2608" y="2052"/>
                    <a:pt x="2670" y="2052"/>
                  </a:cubicBezTo>
                  <a:cubicBezTo>
                    <a:pt x="2770" y="1991"/>
                    <a:pt x="2863" y="1860"/>
                    <a:pt x="2832" y="1736"/>
                  </a:cubicBezTo>
                  <a:cubicBezTo>
                    <a:pt x="2801" y="1636"/>
                    <a:pt x="2701" y="1543"/>
                    <a:pt x="2670" y="1412"/>
                  </a:cubicBezTo>
                  <a:lnTo>
                    <a:pt x="2670" y="1350"/>
                  </a:lnTo>
                  <a:cubicBezTo>
                    <a:pt x="2701" y="1350"/>
                    <a:pt x="2732" y="1312"/>
                    <a:pt x="2732" y="1312"/>
                  </a:cubicBezTo>
                  <a:cubicBezTo>
                    <a:pt x="2801" y="1281"/>
                    <a:pt x="2801" y="1219"/>
                    <a:pt x="2801" y="1188"/>
                  </a:cubicBezTo>
                  <a:cubicBezTo>
                    <a:pt x="2801" y="1119"/>
                    <a:pt x="2770" y="1088"/>
                    <a:pt x="2732" y="1026"/>
                  </a:cubicBezTo>
                  <a:cubicBezTo>
                    <a:pt x="2639" y="834"/>
                    <a:pt x="2477" y="610"/>
                    <a:pt x="2346" y="417"/>
                  </a:cubicBezTo>
                  <a:cubicBezTo>
                    <a:pt x="2315" y="386"/>
                    <a:pt x="2284" y="348"/>
                    <a:pt x="2284" y="286"/>
                  </a:cubicBezTo>
                  <a:cubicBezTo>
                    <a:pt x="2284" y="264"/>
                    <a:pt x="2315" y="242"/>
                    <a:pt x="2347" y="242"/>
                  </a:cubicBezTo>
                  <a:cubicBezTo>
                    <a:pt x="2360" y="242"/>
                    <a:pt x="2373" y="246"/>
                    <a:pt x="2385" y="255"/>
                  </a:cubicBezTo>
                  <a:cubicBezTo>
                    <a:pt x="2385" y="224"/>
                    <a:pt x="2385" y="193"/>
                    <a:pt x="2415" y="155"/>
                  </a:cubicBezTo>
                  <a:cubicBezTo>
                    <a:pt x="2192" y="62"/>
                    <a:pt x="1960" y="0"/>
                    <a:pt x="16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6306425" y="1444600"/>
              <a:ext cx="82750" cy="80450"/>
            </a:xfrm>
            <a:custGeom>
              <a:avLst/>
              <a:gdLst/>
              <a:ahLst/>
              <a:cxnLst/>
              <a:rect l="l" t="t" r="r" b="b"/>
              <a:pathLst>
                <a:path w="3310" h="3218" extrusionOk="0">
                  <a:moveTo>
                    <a:pt x="2345" y="1"/>
                  </a:moveTo>
                  <a:cubicBezTo>
                    <a:pt x="2315" y="39"/>
                    <a:pt x="2315" y="70"/>
                    <a:pt x="2315" y="101"/>
                  </a:cubicBezTo>
                  <a:cubicBezTo>
                    <a:pt x="2303" y="92"/>
                    <a:pt x="2290" y="88"/>
                    <a:pt x="2277" y="88"/>
                  </a:cubicBezTo>
                  <a:cubicBezTo>
                    <a:pt x="2245" y="88"/>
                    <a:pt x="2214" y="110"/>
                    <a:pt x="2214" y="132"/>
                  </a:cubicBezTo>
                  <a:cubicBezTo>
                    <a:pt x="2214" y="194"/>
                    <a:pt x="2245" y="232"/>
                    <a:pt x="2276" y="263"/>
                  </a:cubicBezTo>
                  <a:cubicBezTo>
                    <a:pt x="2407" y="456"/>
                    <a:pt x="2569" y="680"/>
                    <a:pt x="2662" y="872"/>
                  </a:cubicBezTo>
                  <a:cubicBezTo>
                    <a:pt x="2700" y="934"/>
                    <a:pt x="2731" y="965"/>
                    <a:pt x="2731" y="1034"/>
                  </a:cubicBezTo>
                  <a:cubicBezTo>
                    <a:pt x="2731" y="1065"/>
                    <a:pt x="2731" y="1127"/>
                    <a:pt x="2662" y="1158"/>
                  </a:cubicBezTo>
                  <a:cubicBezTo>
                    <a:pt x="2662" y="1158"/>
                    <a:pt x="2631" y="1196"/>
                    <a:pt x="2600" y="1196"/>
                  </a:cubicBezTo>
                  <a:lnTo>
                    <a:pt x="2600" y="1258"/>
                  </a:lnTo>
                  <a:cubicBezTo>
                    <a:pt x="2631" y="1389"/>
                    <a:pt x="2731" y="1482"/>
                    <a:pt x="2762" y="1582"/>
                  </a:cubicBezTo>
                  <a:cubicBezTo>
                    <a:pt x="2793" y="1706"/>
                    <a:pt x="2700" y="1837"/>
                    <a:pt x="2600" y="1898"/>
                  </a:cubicBezTo>
                  <a:cubicBezTo>
                    <a:pt x="2538" y="1898"/>
                    <a:pt x="2507" y="1929"/>
                    <a:pt x="2438" y="1929"/>
                  </a:cubicBezTo>
                  <a:cubicBezTo>
                    <a:pt x="2407" y="1968"/>
                    <a:pt x="2345" y="2030"/>
                    <a:pt x="2345" y="2060"/>
                  </a:cubicBezTo>
                  <a:cubicBezTo>
                    <a:pt x="2345" y="2122"/>
                    <a:pt x="2376" y="2161"/>
                    <a:pt x="2407" y="2223"/>
                  </a:cubicBezTo>
                  <a:cubicBezTo>
                    <a:pt x="2407" y="2253"/>
                    <a:pt x="2376" y="2284"/>
                    <a:pt x="2376" y="2284"/>
                  </a:cubicBezTo>
                  <a:cubicBezTo>
                    <a:pt x="2288" y="2454"/>
                    <a:pt x="2128" y="2552"/>
                    <a:pt x="1959" y="2552"/>
                  </a:cubicBezTo>
                  <a:cubicBezTo>
                    <a:pt x="1936" y="2552"/>
                    <a:pt x="1913" y="2550"/>
                    <a:pt x="1890" y="2547"/>
                  </a:cubicBezTo>
                  <a:cubicBezTo>
                    <a:pt x="1828" y="2547"/>
                    <a:pt x="1767" y="2547"/>
                    <a:pt x="1697" y="2508"/>
                  </a:cubicBezTo>
                  <a:lnTo>
                    <a:pt x="1636" y="2508"/>
                  </a:lnTo>
                  <a:cubicBezTo>
                    <a:pt x="1636" y="2547"/>
                    <a:pt x="1605" y="2547"/>
                    <a:pt x="1605" y="2577"/>
                  </a:cubicBezTo>
                  <a:cubicBezTo>
                    <a:pt x="1579" y="2590"/>
                    <a:pt x="1547" y="2598"/>
                    <a:pt x="1516" y="2598"/>
                  </a:cubicBezTo>
                  <a:cubicBezTo>
                    <a:pt x="1472" y="2598"/>
                    <a:pt x="1430" y="2583"/>
                    <a:pt x="1412" y="2547"/>
                  </a:cubicBezTo>
                  <a:cubicBezTo>
                    <a:pt x="1350" y="2508"/>
                    <a:pt x="1281" y="2446"/>
                    <a:pt x="1250" y="2415"/>
                  </a:cubicBezTo>
                  <a:cubicBezTo>
                    <a:pt x="1219" y="2400"/>
                    <a:pt x="1178" y="2392"/>
                    <a:pt x="1142" y="2392"/>
                  </a:cubicBezTo>
                  <a:cubicBezTo>
                    <a:pt x="1105" y="2392"/>
                    <a:pt x="1072" y="2400"/>
                    <a:pt x="1057" y="2415"/>
                  </a:cubicBezTo>
                  <a:cubicBezTo>
                    <a:pt x="995" y="2477"/>
                    <a:pt x="995" y="2608"/>
                    <a:pt x="926" y="2639"/>
                  </a:cubicBezTo>
                  <a:lnTo>
                    <a:pt x="864" y="2639"/>
                  </a:lnTo>
                  <a:cubicBezTo>
                    <a:pt x="702" y="2608"/>
                    <a:pt x="540" y="2508"/>
                    <a:pt x="417" y="2385"/>
                  </a:cubicBezTo>
                  <a:cubicBezTo>
                    <a:pt x="316" y="2253"/>
                    <a:pt x="255" y="2091"/>
                    <a:pt x="123" y="2030"/>
                  </a:cubicBezTo>
                  <a:lnTo>
                    <a:pt x="0" y="2030"/>
                  </a:lnTo>
                  <a:cubicBezTo>
                    <a:pt x="224" y="2701"/>
                    <a:pt x="864" y="3218"/>
                    <a:pt x="1605" y="3218"/>
                  </a:cubicBezTo>
                  <a:cubicBezTo>
                    <a:pt x="2538" y="3218"/>
                    <a:pt x="3310" y="2446"/>
                    <a:pt x="3310" y="1513"/>
                  </a:cubicBezTo>
                  <a:cubicBezTo>
                    <a:pt x="3310" y="842"/>
                    <a:pt x="2924" y="294"/>
                    <a:pt x="2345" y="1"/>
                  </a:cubicBezTo>
                  <a:close/>
                </a:path>
              </a:pathLst>
            </a:custGeom>
            <a:solidFill>
              <a:srgbClr val="FBC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6306425" y="1444600"/>
              <a:ext cx="82750" cy="80450"/>
            </a:xfrm>
            <a:custGeom>
              <a:avLst/>
              <a:gdLst/>
              <a:ahLst/>
              <a:cxnLst/>
              <a:rect l="l" t="t" r="r" b="b"/>
              <a:pathLst>
                <a:path w="3310" h="3218" extrusionOk="0">
                  <a:moveTo>
                    <a:pt x="2345" y="1"/>
                  </a:moveTo>
                  <a:cubicBezTo>
                    <a:pt x="2315" y="39"/>
                    <a:pt x="2315" y="70"/>
                    <a:pt x="2315" y="101"/>
                  </a:cubicBezTo>
                  <a:cubicBezTo>
                    <a:pt x="2303" y="92"/>
                    <a:pt x="2290" y="88"/>
                    <a:pt x="2277" y="88"/>
                  </a:cubicBezTo>
                  <a:cubicBezTo>
                    <a:pt x="2245" y="88"/>
                    <a:pt x="2214" y="110"/>
                    <a:pt x="2214" y="132"/>
                  </a:cubicBezTo>
                  <a:cubicBezTo>
                    <a:pt x="2214" y="194"/>
                    <a:pt x="2245" y="232"/>
                    <a:pt x="2276" y="263"/>
                  </a:cubicBezTo>
                  <a:cubicBezTo>
                    <a:pt x="2407" y="456"/>
                    <a:pt x="2569" y="680"/>
                    <a:pt x="2662" y="872"/>
                  </a:cubicBezTo>
                  <a:cubicBezTo>
                    <a:pt x="2700" y="934"/>
                    <a:pt x="2731" y="965"/>
                    <a:pt x="2731" y="1034"/>
                  </a:cubicBezTo>
                  <a:cubicBezTo>
                    <a:pt x="2731" y="1065"/>
                    <a:pt x="2731" y="1127"/>
                    <a:pt x="2662" y="1158"/>
                  </a:cubicBezTo>
                  <a:cubicBezTo>
                    <a:pt x="2662" y="1158"/>
                    <a:pt x="2631" y="1196"/>
                    <a:pt x="2600" y="1196"/>
                  </a:cubicBezTo>
                  <a:lnTo>
                    <a:pt x="2600" y="1258"/>
                  </a:lnTo>
                  <a:cubicBezTo>
                    <a:pt x="2631" y="1389"/>
                    <a:pt x="2731" y="1482"/>
                    <a:pt x="2762" y="1582"/>
                  </a:cubicBezTo>
                  <a:cubicBezTo>
                    <a:pt x="2793" y="1706"/>
                    <a:pt x="2700" y="1837"/>
                    <a:pt x="2600" y="1898"/>
                  </a:cubicBezTo>
                  <a:cubicBezTo>
                    <a:pt x="2538" y="1898"/>
                    <a:pt x="2507" y="1929"/>
                    <a:pt x="2438" y="1929"/>
                  </a:cubicBezTo>
                  <a:cubicBezTo>
                    <a:pt x="2407" y="1968"/>
                    <a:pt x="2345" y="2030"/>
                    <a:pt x="2345" y="2060"/>
                  </a:cubicBezTo>
                  <a:cubicBezTo>
                    <a:pt x="2345" y="2122"/>
                    <a:pt x="2376" y="2161"/>
                    <a:pt x="2407" y="2223"/>
                  </a:cubicBezTo>
                  <a:cubicBezTo>
                    <a:pt x="2407" y="2253"/>
                    <a:pt x="2376" y="2284"/>
                    <a:pt x="2376" y="2284"/>
                  </a:cubicBezTo>
                  <a:cubicBezTo>
                    <a:pt x="2288" y="2454"/>
                    <a:pt x="2128" y="2552"/>
                    <a:pt x="1959" y="2552"/>
                  </a:cubicBezTo>
                  <a:cubicBezTo>
                    <a:pt x="1936" y="2552"/>
                    <a:pt x="1913" y="2550"/>
                    <a:pt x="1890" y="2547"/>
                  </a:cubicBezTo>
                  <a:cubicBezTo>
                    <a:pt x="1828" y="2547"/>
                    <a:pt x="1767" y="2547"/>
                    <a:pt x="1697" y="2508"/>
                  </a:cubicBezTo>
                  <a:lnTo>
                    <a:pt x="1636" y="2508"/>
                  </a:lnTo>
                  <a:cubicBezTo>
                    <a:pt x="1636" y="2547"/>
                    <a:pt x="1605" y="2547"/>
                    <a:pt x="1605" y="2577"/>
                  </a:cubicBezTo>
                  <a:cubicBezTo>
                    <a:pt x="1579" y="2590"/>
                    <a:pt x="1547" y="2598"/>
                    <a:pt x="1516" y="2598"/>
                  </a:cubicBezTo>
                  <a:cubicBezTo>
                    <a:pt x="1472" y="2598"/>
                    <a:pt x="1430" y="2583"/>
                    <a:pt x="1412" y="2547"/>
                  </a:cubicBezTo>
                  <a:cubicBezTo>
                    <a:pt x="1350" y="2508"/>
                    <a:pt x="1281" y="2446"/>
                    <a:pt x="1250" y="2415"/>
                  </a:cubicBezTo>
                  <a:cubicBezTo>
                    <a:pt x="1219" y="2400"/>
                    <a:pt x="1178" y="2392"/>
                    <a:pt x="1142" y="2392"/>
                  </a:cubicBezTo>
                  <a:cubicBezTo>
                    <a:pt x="1105" y="2392"/>
                    <a:pt x="1072" y="2400"/>
                    <a:pt x="1057" y="2415"/>
                  </a:cubicBezTo>
                  <a:cubicBezTo>
                    <a:pt x="995" y="2477"/>
                    <a:pt x="995" y="2608"/>
                    <a:pt x="926" y="2639"/>
                  </a:cubicBezTo>
                  <a:lnTo>
                    <a:pt x="864" y="2639"/>
                  </a:lnTo>
                  <a:cubicBezTo>
                    <a:pt x="702" y="2608"/>
                    <a:pt x="540" y="2508"/>
                    <a:pt x="417" y="2385"/>
                  </a:cubicBezTo>
                  <a:cubicBezTo>
                    <a:pt x="316" y="2253"/>
                    <a:pt x="255" y="2091"/>
                    <a:pt x="123" y="2030"/>
                  </a:cubicBezTo>
                  <a:lnTo>
                    <a:pt x="0" y="2030"/>
                  </a:lnTo>
                  <a:cubicBezTo>
                    <a:pt x="224" y="2701"/>
                    <a:pt x="864" y="3218"/>
                    <a:pt x="1605" y="3218"/>
                  </a:cubicBezTo>
                  <a:cubicBezTo>
                    <a:pt x="2538" y="3218"/>
                    <a:pt x="3310" y="2446"/>
                    <a:pt x="3310" y="1513"/>
                  </a:cubicBezTo>
                  <a:cubicBezTo>
                    <a:pt x="3310" y="842"/>
                    <a:pt x="2924" y="294"/>
                    <a:pt x="2345" y="1"/>
                  </a:cubicBezTo>
                  <a:close/>
                </a:path>
              </a:pathLst>
            </a:custGeom>
            <a:solidFill>
              <a:srgbClr val="F59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6307175" y="1445575"/>
              <a:ext cx="32050" cy="36075"/>
            </a:xfrm>
            <a:custGeom>
              <a:avLst/>
              <a:gdLst/>
              <a:ahLst/>
              <a:cxnLst/>
              <a:rect l="l" t="t" r="r" b="b"/>
              <a:pathLst>
                <a:path w="1282" h="1443" extrusionOk="0">
                  <a:moveTo>
                    <a:pt x="1282" y="0"/>
                  </a:moveTo>
                  <a:lnTo>
                    <a:pt x="1282" y="0"/>
                  </a:lnTo>
                  <a:cubicBezTo>
                    <a:pt x="1027" y="62"/>
                    <a:pt x="703" y="93"/>
                    <a:pt x="510" y="286"/>
                  </a:cubicBezTo>
                  <a:cubicBezTo>
                    <a:pt x="418" y="347"/>
                    <a:pt x="387" y="417"/>
                    <a:pt x="317" y="509"/>
                  </a:cubicBezTo>
                  <a:cubicBezTo>
                    <a:pt x="124" y="803"/>
                    <a:pt x="1" y="1119"/>
                    <a:pt x="32" y="1443"/>
                  </a:cubicBezTo>
                  <a:cubicBezTo>
                    <a:pt x="124" y="1219"/>
                    <a:pt x="194" y="1026"/>
                    <a:pt x="256" y="803"/>
                  </a:cubicBezTo>
                  <a:cubicBezTo>
                    <a:pt x="286" y="702"/>
                    <a:pt x="356" y="641"/>
                    <a:pt x="418" y="610"/>
                  </a:cubicBezTo>
                  <a:cubicBezTo>
                    <a:pt x="442" y="635"/>
                    <a:pt x="488" y="680"/>
                    <a:pt x="524" y="680"/>
                  </a:cubicBezTo>
                  <a:cubicBezTo>
                    <a:pt x="533" y="680"/>
                    <a:pt x="541" y="677"/>
                    <a:pt x="549" y="671"/>
                  </a:cubicBezTo>
                  <a:cubicBezTo>
                    <a:pt x="510" y="671"/>
                    <a:pt x="479" y="579"/>
                    <a:pt x="510" y="540"/>
                  </a:cubicBezTo>
                  <a:cubicBezTo>
                    <a:pt x="549" y="417"/>
                    <a:pt x="641" y="347"/>
                    <a:pt x="772" y="347"/>
                  </a:cubicBezTo>
                  <a:lnTo>
                    <a:pt x="772" y="448"/>
                  </a:lnTo>
                  <a:cubicBezTo>
                    <a:pt x="803" y="448"/>
                    <a:pt x="834" y="417"/>
                    <a:pt x="834" y="386"/>
                  </a:cubicBezTo>
                  <a:cubicBezTo>
                    <a:pt x="834" y="347"/>
                    <a:pt x="803" y="317"/>
                    <a:pt x="803" y="286"/>
                  </a:cubicBezTo>
                  <a:cubicBezTo>
                    <a:pt x="834" y="255"/>
                    <a:pt x="865" y="224"/>
                    <a:pt x="896" y="224"/>
                  </a:cubicBezTo>
                  <a:cubicBezTo>
                    <a:pt x="1027" y="155"/>
                    <a:pt x="1158" y="62"/>
                    <a:pt x="1282" y="0"/>
                  </a:cubicBezTo>
                  <a:close/>
                </a:path>
              </a:pathLst>
            </a:custGeom>
            <a:solidFill>
              <a:srgbClr val="FBC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6307175" y="1445575"/>
              <a:ext cx="32050" cy="36075"/>
            </a:xfrm>
            <a:custGeom>
              <a:avLst/>
              <a:gdLst/>
              <a:ahLst/>
              <a:cxnLst/>
              <a:rect l="l" t="t" r="r" b="b"/>
              <a:pathLst>
                <a:path w="1282" h="1443" extrusionOk="0">
                  <a:moveTo>
                    <a:pt x="1282" y="0"/>
                  </a:moveTo>
                  <a:lnTo>
                    <a:pt x="1282" y="0"/>
                  </a:lnTo>
                  <a:cubicBezTo>
                    <a:pt x="1027" y="62"/>
                    <a:pt x="703" y="93"/>
                    <a:pt x="510" y="286"/>
                  </a:cubicBezTo>
                  <a:cubicBezTo>
                    <a:pt x="418" y="347"/>
                    <a:pt x="387" y="417"/>
                    <a:pt x="317" y="509"/>
                  </a:cubicBezTo>
                  <a:cubicBezTo>
                    <a:pt x="124" y="803"/>
                    <a:pt x="1" y="1119"/>
                    <a:pt x="32" y="1443"/>
                  </a:cubicBezTo>
                  <a:cubicBezTo>
                    <a:pt x="124" y="1219"/>
                    <a:pt x="194" y="1026"/>
                    <a:pt x="256" y="803"/>
                  </a:cubicBezTo>
                  <a:cubicBezTo>
                    <a:pt x="286" y="702"/>
                    <a:pt x="356" y="641"/>
                    <a:pt x="418" y="610"/>
                  </a:cubicBezTo>
                  <a:cubicBezTo>
                    <a:pt x="442" y="635"/>
                    <a:pt x="488" y="680"/>
                    <a:pt x="524" y="680"/>
                  </a:cubicBezTo>
                  <a:cubicBezTo>
                    <a:pt x="533" y="680"/>
                    <a:pt x="541" y="677"/>
                    <a:pt x="549" y="671"/>
                  </a:cubicBezTo>
                  <a:cubicBezTo>
                    <a:pt x="510" y="671"/>
                    <a:pt x="479" y="579"/>
                    <a:pt x="510" y="540"/>
                  </a:cubicBezTo>
                  <a:cubicBezTo>
                    <a:pt x="549" y="417"/>
                    <a:pt x="641" y="347"/>
                    <a:pt x="772" y="347"/>
                  </a:cubicBezTo>
                  <a:lnTo>
                    <a:pt x="772" y="448"/>
                  </a:lnTo>
                  <a:cubicBezTo>
                    <a:pt x="803" y="448"/>
                    <a:pt x="834" y="417"/>
                    <a:pt x="834" y="386"/>
                  </a:cubicBezTo>
                  <a:cubicBezTo>
                    <a:pt x="834" y="347"/>
                    <a:pt x="803" y="317"/>
                    <a:pt x="803" y="286"/>
                  </a:cubicBezTo>
                  <a:cubicBezTo>
                    <a:pt x="834" y="255"/>
                    <a:pt x="865" y="224"/>
                    <a:pt x="896" y="224"/>
                  </a:cubicBezTo>
                  <a:cubicBezTo>
                    <a:pt x="1027" y="155"/>
                    <a:pt x="1158" y="62"/>
                    <a:pt x="1282" y="0"/>
                  </a:cubicBezTo>
                  <a:close/>
                </a:path>
              </a:pathLst>
            </a:custGeom>
            <a:solidFill>
              <a:srgbClr val="F59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6330850" y="1466975"/>
              <a:ext cx="19750" cy="19500"/>
            </a:xfrm>
            <a:custGeom>
              <a:avLst/>
              <a:gdLst/>
              <a:ahLst/>
              <a:cxnLst/>
              <a:rect l="l" t="t" r="r" b="b"/>
              <a:pathLst>
                <a:path w="790" h="780" extrusionOk="0">
                  <a:moveTo>
                    <a:pt x="357" y="1"/>
                  </a:moveTo>
                  <a:cubicBezTo>
                    <a:pt x="328" y="1"/>
                    <a:pt x="300" y="3"/>
                    <a:pt x="273" y="8"/>
                  </a:cubicBezTo>
                  <a:cubicBezTo>
                    <a:pt x="304" y="8"/>
                    <a:pt x="335" y="39"/>
                    <a:pt x="373" y="39"/>
                  </a:cubicBezTo>
                  <a:cubicBezTo>
                    <a:pt x="466" y="39"/>
                    <a:pt x="566" y="109"/>
                    <a:pt x="597" y="201"/>
                  </a:cubicBezTo>
                  <a:cubicBezTo>
                    <a:pt x="659" y="263"/>
                    <a:pt x="689" y="363"/>
                    <a:pt x="659" y="456"/>
                  </a:cubicBezTo>
                  <a:lnTo>
                    <a:pt x="659" y="525"/>
                  </a:lnTo>
                  <a:cubicBezTo>
                    <a:pt x="628" y="556"/>
                    <a:pt x="628" y="556"/>
                    <a:pt x="597" y="587"/>
                  </a:cubicBezTo>
                  <a:cubicBezTo>
                    <a:pt x="527" y="618"/>
                    <a:pt x="466" y="618"/>
                    <a:pt x="404" y="649"/>
                  </a:cubicBezTo>
                  <a:cubicBezTo>
                    <a:pt x="404" y="649"/>
                    <a:pt x="390" y="666"/>
                    <a:pt x="370" y="666"/>
                  </a:cubicBezTo>
                  <a:cubicBezTo>
                    <a:pt x="359" y="666"/>
                    <a:pt x="347" y="661"/>
                    <a:pt x="335" y="649"/>
                  </a:cubicBezTo>
                  <a:lnTo>
                    <a:pt x="273" y="649"/>
                  </a:lnTo>
                  <a:cubicBezTo>
                    <a:pt x="180" y="587"/>
                    <a:pt x="142" y="525"/>
                    <a:pt x="80" y="456"/>
                  </a:cubicBezTo>
                  <a:cubicBezTo>
                    <a:pt x="60" y="436"/>
                    <a:pt x="46" y="427"/>
                    <a:pt x="36" y="427"/>
                  </a:cubicBezTo>
                  <a:cubicBezTo>
                    <a:pt x="1" y="427"/>
                    <a:pt x="25" y="532"/>
                    <a:pt x="49" y="556"/>
                  </a:cubicBezTo>
                  <a:cubicBezTo>
                    <a:pt x="80" y="618"/>
                    <a:pt x="111" y="687"/>
                    <a:pt x="180" y="718"/>
                  </a:cubicBezTo>
                  <a:cubicBezTo>
                    <a:pt x="211" y="749"/>
                    <a:pt x="273" y="749"/>
                    <a:pt x="335" y="780"/>
                  </a:cubicBezTo>
                  <a:cubicBezTo>
                    <a:pt x="435" y="780"/>
                    <a:pt x="497" y="749"/>
                    <a:pt x="597" y="718"/>
                  </a:cubicBezTo>
                  <a:cubicBezTo>
                    <a:pt x="659" y="687"/>
                    <a:pt x="720" y="618"/>
                    <a:pt x="759" y="556"/>
                  </a:cubicBezTo>
                  <a:cubicBezTo>
                    <a:pt x="790" y="525"/>
                    <a:pt x="790" y="456"/>
                    <a:pt x="790" y="394"/>
                  </a:cubicBezTo>
                  <a:cubicBezTo>
                    <a:pt x="790" y="332"/>
                    <a:pt x="759" y="263"/>
                    <a:pt x="720" y="201"/>
                  </a:cubicBezTo>
                  <a:cubicBezTo>
                    <a:pt x="669" y="66"/>
                    <a:pt x="504" y="1"/>
                    <a:pt x="357" y="1"/>
                  </a:cubicBezTo>
                  <a:close/>
                </a:path>
              </a:pathLst>
            </a:custGeom>
            <a:solidFill>
              <a:srgbClr val="FBC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6330850" y="1466975"/>
              <a:ext cx="19750" cy="19500"/>
            </a:xfrm>
            <a:custGeom>
              <a:avLst/>
              <a:gdLst/>
              <a:ahLst/>
              <a:cxnLst/>
              <a:rect l="l" t="t" r="r" b="b"/>
              <a:pathLst>
                <a:path w="790" h="780" extrusionOk="0">
                  <a:moveTo>
                    <a:pt x="357" y="1"/>
                  </a:moveTo>
                  <a:cubicBezTo>
                    <a:pt x="328" y="1"/>
                    <a:pt x="300" y="3"/>
                    <a:pt x="273" y="8"/>
                  </a:cubicBezTo>
                  <a:cubicBezTo>
                    <a:pt x="304" y="8"/>
                    <a:pt x="335" y="39"/>
                    <a:pt x="373" y="39"/>
                  </a:cubicBezTo>
                  <a:cubicBezTo>
                    <a:pt x="466" y="39"/>
                    <a:pt x="566" y="109"/>
                    <a:pt x="597" y="201"/>
                  </a:cubicBezTo>
                  <a:cubicBezTo>
                    <a:pt x="659" y="263"/>
                    <a:pt x="689" y="363"/>
                    <a:pt x="659" y="456"/>
                  </a:cubicBezTo>
                  <a:lnTo>
                    <a:pt x="659" y="525"/>
                  </a:lnTo>
                  <a:cubicBezTo>
                    <a:pt x="628" y="556"/>
                    <a:pt x="628" y="556"/>
                    <a:pt x="597" y="587"/>
                  </a:cubicBezTo>
                  <a:cubicBezTo>
                    <a:pt x="527" y="618"/>
                    <a:pt x="466" y="618"/>
                    <a:pt x="404" y="649"/>
                  </a:cubicBezTo>
                  <a:cubicBezTo>
                    <a:pt x="404" y="649"/>
                    <a:pt x="390" y="666"/>
                    <a:pt x="370" y="666"/>
                  </a:cubicBezTo>
                  <a:cubicBezTo>
                    <a:pt x="359" y="666"/>
                    <a:pt x="347" y="661"/>
                    <a:pt x="335" y="649"/>
                  </a:cubicBezTo>
                  <a:lnTo>
                    <a:pt x="273" y="649"/>
                  </a:lnTo>
                  <a:cubicBezTo>
                    <a:pt x="180" y="587"/>
                    <a:pt x="142" y="525"/>
                    <a:pt x="80" y="456"/>
                  </a:cubicBezTo>
                  <a:cubicBezTo>
                    <a:pt x="60" y="436"/>
                    <a:pt x="46" y="427"/>
                    <a:pt x="36" y="427"/>
                  </a:cubicBezTo>
                  <a:cubicBezTo>
                    <a:pt x="1" y="427"/>
                    <a:pt x="25" y="532"/>
                    <a:pt x="49" y="556"/>
                  </a:cubicBezTo>
                  <a:cubicBezTo>
                    <a:pt x="80" y="618"/>
                    <a:pt x="111" y="687"/>
                    <a:pt x="180" y="718"/>
                  </a:cubicBezTo>
                  <a:cubicBezTo>
                    <a:pt x="211" y="749"/>
                    <a:pt x="273" y="749"/>
                    <a:pt x="335" y="780"/>
                  </a:cubicBezTo>
                  <a:cubicBezTo>
                    <a:pt x="435" y="780"/>
                    <a:pt x="497" y="749"/>
                    <a:pt x="597" y="718"/>
                  </a:cubicBezTo>
                  <a:cubicBezTo>
                    <a:pt x="659" y="687"/>
                    <a:pt x="720" y="618"/>
                    <a:pt x="759" y="556"/>
                  </a:cubicBezTo>
                  <a:cubicBezTo>
                    <a:pt x="790" y="525"/>
                    <a:pt x="790" y="456"/>
                    <a:pt x="790" y="394"/>
                  </a:cubicBezTo>
                  <a:cubicBezTo>
                    <a:pt x="790" y="332"/>
                    <a:pt x="759" y="263"/>
                    <a:pt x="720" y="201"/>
                  </a:cubicBezTo>
                  <a:cubicBezTo>
                    <a:pt x="669" y="66"/>
                    <a:pt x="504" y="1"/>
                    <a:pt x="357" y="1"/>
                  </a:cubicBezTo>
                  <a:close/>
                </a:path>
              </a:pathLst>
            </a:custGeom>
            <a:solidFill>
              <a:srgbClr val="F59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23"/>
          <p:cNvSpPr txBox="1"/>
          <p:nvPr/>
        </p:nvSpPr>
        <p:spPr>
          <a:xfrm>
            <a:off x="520117" y="1261588"/>
            <a:ext cx="2179283"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dk2"/>
                </a:solidFill>
                <a:latin typeface="Fira Sans Extra Condensed Medium"/>
                <a:ea typeface="Fira Sans Extra Condensed Medium"/>
                <a:cs typeface="Fira Sans Extra Condensed Medium"/>
                <a:sym typeface="Fira Sans Extra Condensed Medium"/>
              </a:rPr>
              <a:t>Candidate Generation</a:t>
            </a:r>
            <a:endParaRPr sz="1700"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576" name="Google Shape;576;p23"/>
          <p:cNvSpPr txBox="1"/>
          <p:nvPr/>
        </p:nvSpPr>
        <p:spPr>
          <a:xfrm>
            <a:off x="-162513" y="1432834"/>
            <a:ext cx="3912901" cy="2226028"/>
          </a:xfrm>
          <a:prstGeom prst="rect">
            <a:avLst/>
          </a:prstGeom>
          <a:noFill/>
          <a:ln>
            <a:noFill/>
          </a:ln>
        </p:spPr>
        <p:txBody>
          <a:bodyPr spcFirstLastPara="1" wrap="square" lIns="91425" tIns="91425" rIns="91425" bIns="91425" anchor="ctr" anchorCtr="0">
            <a:noAutofit/>
          </a:bodyPr>
          <a:lstStyle/>
          <a:p>
            <a:pPr marL="457200" marR="0">
              <a:lnSpc>
                <a:spcPct val="150000"/>
              </a:lnSpc>
              <a:spcBef>
                <a:spcPts val="0"/>
              </a:spcBef>
              <a:spcAft>
                <a:spcPts val="0"/>
              </a:spcAft>
            </a:pPr>
            <a:r>
              <a:rPr lang="en-US" sz="1200" dirty="0">
                <a:effectLst/>
                <a:latin typeface="Fira Sans" panose="020B0503050000020004" pitchFamily="34" charset="0"/>
                <a:ea typeface="Calibri" panose="020F0502020204030204" pitchFamily="34" charset="0"/>
                <a:cs typeface="Times New Roman" panose="02020603050405020304" pitchFamily="18" charset="0"/>
              </a:rPr>
              <a:t>In the first iteration, the algorithm scans the dataset to identify the frequent individual items. These items are considered as frequent </a:t>
            </a:r>
            <a:r>
              <a:rPr lang="en-US" sz="1200" dirty="0" err="1">
                <a:effectLst/>
                <a:latin typeface="Fira Sans" panose="020B0503050000020004" pitchFamily="34" charset="0"/>
                <a:ea typeface="Calibri" panose="020F0502020204030204" pitchFamily="34" charset="0"/>
                <a:cs typeface="Times New Roman" panose="02020603050405020304" pitchFamily="18" charset="0"/>
              </a:rPr>
              <a:t>itemsets</a:t>
            </a:r>
            <a:r>
              <a:rPr lang="en-US" sz="1200" dirty="0">
                <a:effectLst/>
                <a:latin typeface="Fira Sans" panose="020B0503050000020004" pitchFamily="34" charset="0"/>
                <a:ea typeface="Calibri" panose="020F0502020204030204" pitchFamily="34" charset="0"/>
                <a:cs typeface="Times New Roman" panose="02020603050405020304" pitchFamily="18" charset="0"/>
              </a:rPr>
              <a:t> of length 1.</a:t>
            </a:r>
          </a:p>
        </p:txBody>
      </p:sp>
      <p:sp>
        <p:nvSpPr>
          <p:cNvPr id="579" name="Google Shape;579;p23"/>
          <p:cNvSpPr txBox="1"/>
          <p:nvPr/>
        </p:nvSpPr>
        <p:spPr>
          <a:xfrm>
            <a:off x="5184122" y="1322142"/>
            <a:ext cx="3559530" cy="2087634"/>
          </a:xfrm>
          <a:prstGeom prst="rect">
            <a:avLst/>
          </a:prstGeom>
          <a:noFill/>
          <a:ln>
            <a:noFill/>
          </a:ln>
        </p:spPr>
        <p:txBody>
          <a:bodyPr spcFirstLastPara="1" wrap="square" lIns="91425" tIns="91425" rIns="91425" bIns="91425" anchor="ctr" anchorCtr="0">
            <a:noAutofit/>
          </a:bodyPr>
          <a:lstStyle/>
          <a:p>
            <a:pPr marL="0" lvl="0" indent="0" algn="r" rtl="0">
              <a:lnSpc>
                <a:spcPct val="150000"/>
              </a:lnSpc>
              <a:spcBef>
                <a:spcPts val="0"/>
              </a:spcBef>
              <a:spcAft>
                <a:spcPts val="0"/>
              </a:spcAft>
              <a:buNone/>
            </a:pPr>
            <a:r>
              <a:rPr lang="en-US" sz="1200" kern="0" dirty="0">
                <a:effectLst/>
                <a:latin typeface="Fira Sans" panose="020B0503050000020004" pitchFamily="34" charset="0"/>
                <a:ea typeface="Calibri" panose="020F0502020204030204" pitchFamily="34" charset="0"/>
              </a:rPr>
              <a:t>Once the candidate </a:t>
            </a:r>
            <a:r>
              <a:rPr lang="en-US" sz="1200" kern="0" dirty="0" err="1">
                <a:effectLst/>
                <a:latin typeface="Fira Sans" panose="020B0503050000020004" pitchFamily="34" charset="0"/>
                <a:ea typeface="Calibri" panose="020F0502020204030204" pitchFamily="34" charset="0"/>
              </a:rPr>
              <a:t>itemsets</a:t>
            </a:r>
            <a:r>
              <a:rPr lang="en-US" sz="1200" kern="0" dirty="0">
                <a:effectLst/>
                <a:latin typeface="Fira Sans" panose="020B0503050000020004" pitchFamily="34" charset="0"/>
                <a:ea typeface="Calibri" panose="020F0502020204030204" pitchFamily="34" charset="0"/>
              </a:rPr>
              <a:t> are generated, the algorithm scans the dataset again to count the support of each candidate itemset</a:t>
            </a:r>
            <a:endParaRPr sz="1000" dirty="0">
              <a:latin typeface="Fira Sans" panose="020B0503050000020004" pitchFamily="34" charset="0"/>
              <a:ea typeface="Fira Sans"/>
              <a:cs typeface="Fira Sans"/>
              <a:sym typeface="Fira Sans"/>
            </a:endParaRPr>
          </a:p>
        </p:txBody>
      </p:sp>
      <p:sp>
        <p:nvSpPr>
          <p:cNvPr id="580" name="Google Shape;580;p23"/>
          <p:cNvSpPr txBox="1"/>
          <p:nvPr/>
        </p:nvSpPr>
        <p:spPr>
          <a:xfrm>
            <a:off x="6441050" y="1304125"/>
            <a:ext cx="2040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a:solidFill>
                  <a:schemeClr val="lt2"/>
                </a:solidFill>
                <a:latin typeface="Fira Sans Extra Condensed Medium"/>
                <a:ea typeface="Fira Sans Extra Condensed Medium"/>
                <a:cs typeface="Fira Sans Extra Condensed Medium"/>
                <a:sym typeface="Fira Sans Extra Condensed Medium"/>
              </a:rPr>
              <a:t>Support Counting</a:t>
            </a:r>
            <a:endParaRPr sz="1700" dirty="0">
              <a:solidFill>
                <a:schemeClr val="l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BA80-CC9A-EED8-6F43-39CEDA76AB19}"/>
              </a:ext>
            </a:extLst>
          </p:cNvPr>
          <p:cNvSpPr>
            <a:spLocks noGrp="1"/>
          </p:cNvSpPr>
          <p:nvPr>
            <p:ph type="title"/>
          </p:nvPr>
        </p:nvSpPr>
        <p:spPr/>
        <p:txBody>
          <a:bodyPr/>
          <a:lstStyle/>
          <a:p>
            <a:r>
              <a:rPr lang="en-US" dirty="0"/>
              <a:t>The MapReduce framework</a:t>
            </a:r>
          </a:p>
        </p:txBody>
      </p:sp>
      <p:pic>
        <p:nvPicPr>
          <p:cNvPr id="4" name="Picture 3">
            <a:extLst>
              <a:ext uri="{FF2B5EF4-FFF2-40B4-BE49-F238E27FC236}">
                <a16:creationId xmlns:a16="http://schemas.microsoft.com/office/drawing/2014/main" id="{7B1BC16C-6A06-4408-5F46-953839879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154" y="1110912"/>
            <a:ext cx="5217680" cy="3725138"/>
          </a:xfrm>
          <a:prstGeom prst="rect">
            <a:avLst/>
          </a:prstGeom>
        </p:spPr>
      </p:pic>
    </p:spTree>
    <p:extLst>
      <p:ext uri="{BB962C8B-B14F-4D97-AF65-F5344CB8AC3E}">
        <p14:creationId xmlns:p14="http://schemas.microsoft.com/office/powerpoint/2010/main" val="4091041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DF36-C3F8-2AD5-522C-CCFA8DDDD58C}"/>
              </a:ext>
            </a:extLst>
          </p:cNvPr>
          <p:cNvSpPr>
            <a:spLocks noGrp="1"/>
          </p:cNvSpPr>
          <p:nvPr>
            <p:ph type="title"/>
          </p:nvPr>
        </p:nvSpPr>
        <p:spPr/>
        <p:txBody>
          <a:bodyPr/>
          <a:lstStyle/>
          <a:p>
            <a:r>
              <a:rPr lang="en-US" dirty="0"/>
              <a:t>Performance Trade-Off</a:t>
            </a:r>
          </a:p>
        </p:txBody>
      </p:sp>
      <p:sp>
        <p:nvSpPr>
          <p:cNvPr id="3" name="Text Placeholder 2">
            <a:extLst>
              <a:ext uri="{FF2B5EF4-FFF2-40B4-BE49-F238E27FC236}">
                <a16:creationId xmlns:a16="http://schemas.microsoft.com/office/drawing/2014/main" id="{B436C213-0750-C4DC-7E80-62E0267AE915}"/>
              </a:ext>
            </a:extLst>
          </p:cNvPr>
          <p:cNvSpPr>
            <a:spLocks noGrp="1"/>
          </p:cNvSpPr>
          <p:nvPr>
            <p:ph type="body" idx="1"/>
          </p:nvPr>
        </p:nvSpPr>
        <p:spPr/>
        <p:txBody>
          <a:bodyPr/>
          <a:lstStyle/>
          <a:p>
            <a:pPr marL="0" marR="0">
              <a:lnSpc>
                <a:spcPct val="107000"/>
              </a:lnSpc>
              <a:spcBef>
                <a:spcPts val="0"/>
              </a:spcBef>
              <a:spcAft>
                <a:spcPts val="800"/>
              </a:spcAft>
            </a:pPr>
            <a:r>
              <a:rPr lang="en-US" sz="1800" b="1" u="sng" kern="100" dirty="0">
                <a:effectLst/>
                <a:latin typeface="Times New Roman" panose="02020603050405020304" pitchFamily="18" charset="0"/>
                <a:ea typeface="Calibri" panose="020F0502020204030204" pitchFamily="34" charset="0"/>
                <a:cs typeface="Times New Roman" panose="02020603050405020304" pitchFamily="18" charset="0"/>
              </a:rPr>
              <a:t>Performance Trade-offs: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While Hadoop MapReduce can significantly improve the efficiency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Apriori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for large datasets, there may be some performance trade-offs, such as increased overhead due to data serialization and deserialization. However, the benefits of distributed processing often outweigh these trade-offs.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96038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72A2-4AC8-7AC0-9238-67BC82EE8A90}"/>
              </a:ext>
            </a:extLst>
          </p:cNvPr>
          <p:cNvSpPr>
            <a:spLocks noGrp="1"/>
          </p:cNvSpPr>
          <p:nvPr>
            <p:ph type="title"/>
          </p:nvPr>
        </p:nvSpPr>
        <p:spPr/>
        <p:txBody>
          <a:bodyPr/>
          <a:lstStyle/>
          <a:p>
            <a:r>
              <a:rPr lang="en-US" dirty="0"/>
              <a:t>Complexities of MapReduce Framework</a:t>
            </a:r>
          </a:p>
        </p:txBody>
      </p:sp>
      <p:sp>
        <p:nvSpPr>
          <p:cNvPr id="3" name="Text Placeholder 2">
            <a:extLst>
              <a:ext uri="{FF2B5EF4-FFF2-40B4-BE49-F238E27FC236}">
                <a16:creationId xmlns:a16="http://schemas.microsoft.com/office/drawing/2014/main" id="{21653D15-E736-2ED2-F769-A034FF253CA5}"/>
              </a:ext>
            </a:extLst>
          </p:cNvPr>
          <p:cNvSpPr>
            <a:spLocks noGrp="1"/>
          </p:cNvSpPr>
          <p:nvPr>
            <p:ph type="body" idx="1"/>
          </p:nvPr>
        </p:nvSpPr>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MapReduce-based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Apriori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algorithm's overall time complexity is influenced by the step that takes the longest to complete, which is typically the support counting phase. Since n is the number of transactions and k is the largest possible itemset size, the time complexity is frequently O (n * 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1751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445C-1FD1-3E82-B415-0A57D823ED70}"/>
              </a:ext>
            </a:extLst>
          </p:cNvPr>
          <p:cNvSpPr>
            <a:spLocks noGrp="1"/>
          </p:cNvSpPr>
          <p:nvPr>
            <p:ph type="title"/>
          </p:nvPr>
        </p:nvSpPr>
        <p:spPr>
          <a:xfrm>
            <a:off x="-189115" y="1851024"/>
            <a:ext cx="8784000" cy="572700"/>
          </a:xfrm>
        </p:spPr>
        <p:txBody>
          <a:bodyPr/>
          <a:lstStyle/>
          <a:p>
            <a:r>
              <a:rPr lang="en-US" sz="2800" dirty="0"/>
              <a:t>Thank you</a:t>
            </a:r>
          </a:p>
        </p:txBody>
      </p:sp>
    </p:spTree>
    <p:extLst>
      <p:ext uri="{BB962C8B-B14F-4D97-AF65-F5344CB8AC3E}">
        <p14:creationId xmlns:p14="http://schemas.microsoft.com/office/powerpoint/2010/main" val="192233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Apriori</a:t>
            </a:r>
            <a:r>
              <a:rPr lang="en-US" dirty="0"/>
              <a:t> flowchart</a:t>
            </a:r>
            <a:endParaRPr dirty="0"/>
          </a:p>
        </p:txBody>
      </p:sp>
      <p:pic>
        <p:nvPicPr>
          <p:cNvPr id="3" name="Picture 2">
            <a:extLst>
              <a:ext uri="{FF2B5EF4-FFF2-40B4-BE49-F238E27FC236}">
                <a16:creationId xmlns:a16="http://schemas.microsoft.com/office/drawing/2014/main" id="{CCB3F6AB-D0D6-69AD-9470-C494B4A88B25}"/>
              </a:ext>
            </a:extLst>
          </p:cNvPr>
          <p:cNvPicPr>
            <a:picLocks noChangeAspect="1"/>
          </p:cNvPicPr>
          <p:nvPr/>
        </p:nvPicPr>
        <p:blipFill>
          <a:blip r:embed="rId3"/>
          <a:stretch>
            <a:fillRect/>
          </a:stretch>
        </p:blipFill>
        <p:spPr>
          <a:xfrm>
            <a:off x="1661021" y="974865"/>
            <a:ext cx="4516832" cy="4168635"/>
          </a:xfrm>
          <a:prstGeom prst="rect">
            <a:avLst/>
          </a:prstGeom>
        </p:spPr>
      </p:pic>
    </p:spTree>
    <p:extLst>
      <p:ext uri="{BB962C8B-B14F-4D97-AF65-F5344CB8AC3E}">
        <p14:creationId xmlns:p14="http://schemas.microsoft.com/office/powerpoint/2010/main" val="98227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2" name="Google Shape;172;p18"/>
          <p:cNvSpPr txBox="1">
            <a:spLocks noGrp="1"/>
          </p:cNvSpPr>
          <p:nvPr>
            <p:ph type="title"/>
          </p:nvPr>
        </p:nvSpPr>
        <p:spPr>
          <a:xfrm>
            <a:off x="57517" y="192871"/>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a:t>
            </a:r>
            <a:r>
              <a:rPr lang="en-US" dirty="0" err="1"/>
              <a:t>Apriori</a:t>
            </a:r>
            <a:r>
              <a:rPr lang="en-US" dirty="0"/>
              <a:t> Algorithm : Example</a:t>
            </a:r>
            <a:endParaRPr dirty="0"/>
          </a:p>
        </p:txBody>
      </p:sp>
      <p:sp>
        <p:nvSpPr>
          <p:cNvPr id="17" name="Google Shape;213;p18">
            <a:extLst>
              <a:ext uri="{FF2B5EF4-FFF2-40B4-BE49-F238E27FC236}">
                <a16:creationId xmlns:a16="http://schemas.microsoft.com/office/drawing/2014/main" id="{20C2EB5E-ADB4-8319-C6FB-1904DEB77181}"/>
              </a:ext>
            </a:extLst>
          </p:cNvPr>
          <p:cNvSpPr txBox="1"/>
          <p:nvPr/>
        </p:nvSpPr>
        <p:spPr>
          <a:xfrm>
            <a:off x="3828732" y="1229511"/>
            <a:ext cx="3469690" cy="3149542"/>
          </a:xfrm>
          <a:prstGeom prst="rect">
            <a:avLst/>
          </a:prstGeom>
          <a:noFill/>
          <a:ln>
            <a:noFill/>
          </a:ln>
        </p:spPr>
        <p:txBody>
          <a:bodyPr spcFirstLastPara="1" wrap="square" lIns="91425" tIns="91425" rIns="91425" bIns="91425" anchor="ctr" anchorCtr="0">
            <a:noAutofit/>
          </a:bodyPr>
          <a:lstStyle/>
          <a:p>
            <a:pPr marL="171450" marR="0" lvl="0" indent="-171450" algn="ctr" rtl="0">
              <a:lnSpc>
                <a:spcPct val="200000"/>
              </a:lnSpc>
              <a:spcBef>
                <a:spcPts val="0"/>
              </a:spcBef>
              <a:spcAft>
                <a:spcPts val="0"/>
              </a:spcAft>
              <a:buFont typeface="Wingdings" panose="05000000000000000000" pitchFamily="2" charset="2"/>
              <a:buChar char="v"/>
            </a:pPr>
            <a:r>
              <a:rPr lang="en" sz="1200" dirty="0">
                <a:solidFill>
                  <a:schemeClr val="dk1"/>
                </a:solidFill>
                <a:latin typeface="Fira Sans"/>
                <a:ea typeface="Fira Sans"/>
                <a:cs typeface="Fira Sans"/>
                <a:sym typeface="Fira Sans"/>
              </a:rPr>
              <a:t>Consider this database with 9 transactions</a:t>
            </a:r>
          </a:p>
          <a:p>
            <a:pPr marL="171450" marR="0" lvl="0" indent="-171450" algn="ctr" rtl="0">
              <a:lnSpc>
                <a:spcPct val="200000"/>
              </a:lnSpc>
              <a:spcBef>
                <a:spcPts val="0"/>
              </a:spcBef>
              <a:spcAft>
                <a:spcPts val="0"/>
              </a:spcAft>
              <a:buFont typeface="Wingdings" panose="05000000000000000000" pitchFamily="2" charset="2"/>
              <a:buChar char="v"/>
            </a:pPr>
            <a:r>
              <a:rPr lang="en" sz="1200" dirty="0">
                <a:solidFill>
                  <a:schemeClr val="dk1"/>
                </a:solidFill>
                <a:latin typeface="Fira Sans"/>
                <a:ea typeface="Fira Sans"/>
                <a:cs typeface="Fira Sans"/>
                <a:sym typeface="Fira Sans"/>
              </a:rPr>
              <a:t>Suppose minimum support is 2 (2/9=22%)</a:t>
            </a:r>
          </a:p>
          <a:p>
            <a:pPr marL="171450" marR="0" lvl="0" indent="-171450" algn="ctr" rtl="0">
              <a:lnSpc>
                <a:spcPct val="200000"/>
              </a:lnSpc>
              <a:spcBef>
                <a:spcPts val="0"/>
              </a:spcBef>
              <a:spcAft>
                <a:spcPts val="0"/>
              </a:spcAft>
              <a:buFont typeface="Wingdings" panose="05000000000000000000" pitchFamily="2" charset="2"/>
              <a:buChar char="v"/>
            </a:pPr>
            <a:r>
              <a:rPr lang="en" sz="1200" dirty="0">
                <a:solidFill>
                  <a:schemeClr val="dk1"/>
                </a:solidFill>
                <a:latin typeface="Fira Sans"/>
                <a:ea typeface="Fira Sans"/>
                <a:cs typeface="Fira Sans"/>
                <a:sym typeface="Fira Sans"/>
              </a:rPr>
              <a:t>We can find out the frequent item set using </a:t>
            </a:r>
            <a:r>
              <a:rPr lang="en" sz="1200" dirty="0">
                <a:solidFill>
                  <a:schemeClr val="accent5"/>
                </a:solidFill>
                <a:latin typeface="Fira Sans"/>
                <a:ea typeface="Fira Sans"/>
                <a:cs typeface="Fira Sans"/>
                <a:sym typeface="Fira Sans"/>
              </a:rPr>
              <a:t>Apriori algorithm</a:t>
            </a:r>
            <a:r>
              <a:rPr lang="en" sz="1200" dirty="0">
                <a:solidFill>
                  <a:schemeClr val="dk1"/>
                </a:solidFill>
                <a:latin typeface="Fira Sans"/>
                <a:ea typeface="Fira Sans"/>
                <a:cs typeface="Fira Sans"/>
                <a:sym typeface="Fira Sans"/>
              </a:rPr>
              <a:t>.</a:t>
            </a:r>
            <a:endParaRPr sz="1200" dirty="0">
              <a:latin typeface="Fira Sans"/>
              <a:ea typeface="Fira Sans"/>
              <a:cs typeface="Fira Sans"/>
              <a:sym typeface="Fira Sans"/>
            </a:endParaRPr>
          </a:p>
        </p:txBody>
      </p:sp>
      <p:pic>
        <p:nvPicPr>
          <p:cNvPr id="21" name="Picture 20">
            <a:extLst>
              <a:ext uri="{FF2B5EF4-FFF2-40B4-BE49-F238E27FC236}">
                <a16:creationId xmlns:a16="http://schemas.microsoft.com/office/drawing/2014/main" id="{D5C6D068-33E7-F88F-1A09-D47BA96EE87D}"/>
              </a:ext>
            </a:extLst>
          </p:cNvPr>
          <p:cNvPicPr>
            <a:picLocks noChangeAspect="1"/>
          </p:cNvPicPr>
          <p:nvPr/>
        </p:nvPicPr>
        <p:blipFill>
          <a:blip r:embed="rId3"/>
          <a:stretch>
            <a:fillRect/>
          </a:stretch>
        </p:blipFill>
        <p:spPr>
          <a:xfrm>
            <a:off x="842730" y="1225834"/>
            <a:ext cx="2667372" cy="3724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2" name="Google Shape;172;p18"/>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Step 1: Generating 1-itemset Frequency Pattern </a:t>
            </a:r>
            <a:endParaRPr dirty="0"/>
          </a:p>
        </p:txBody>
      </p:sp>
      <p:sp>
        <p:nvSpPr>
          <p:cNvPr id="213" name="Google Shape;213;p18"/>
          <p:cNvSpPr txBox="1"/>
          <p:nvPr/>
        </p:nvSpPr>
        <p:spPr>
          <a:xfrm>
            <a:off x="883214" y="4274533"/>
            <a:ext cx="7094717" cy="710519"/>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200" dirty="0">
                <a:solidFill>
                  <a:schemeClr val="dk1"/>
                </a:solidFill>
                <a:latin typeface="Fira Sans"/>
                <a:ea typeface="Fira Sans"/>
                <a:cs typeface="Fira Sans"/>
                <a:sym typeface="Fira Sans"/>
              </a:rPr>
              <a:t>In the first iteration of the algorithm, each item is a member of the set of canditate.</a:t>
            </a:r>
          </a:p>
          <a:p>
            <a:pPr marL="0" marR="0" lvl="0" indent="0" algn="ctr" rtl="0">
              <a:spcBef>
                <a:spcPts val="0"/>
              </a:spcBef>
              <a:spcAft>
                <a:spcPts val="0"/>
              </a:spcAft>
              <a:buNone/>
            </a:pPr>
            <a:r>
              <a:rPr lang="en" sz="1200" dirty="0">
                <a:solidFill>
                  <a:schemeClr val="dk1"/>
                </a:solidFill>
                <a:latin typeface="Fira Sans"/>
                <a:ea typeface="Fira Sans"/>
                <a:cs typeface="Fira Sans"/>
                <a:sym typeface="Fira Sans"/>
              </a:rPr>
              <a:t>NB: Provide those members satisfy the minimumn suport.</a:t>
            </a:r>
            <a:endParaRPr sz="1200" dirty="0">
              <a:latin typeface="Fira Sans"/>
              <a:ea typeface="Fira Sans"/>
              <a:cs typeface="Fira Sans"/>
              <a:sym typeface="Fira Sans"/>
            </a:endParaRPr>
          </a:p>
        </p:txBody>
      </p:sp>
      <p:pic>
        <p:nvPicPr>
          <p:cNvPr id="3" name="Picture 2">
            <a:extLst>
              <a:ext uri="{FF2B5EF4-FFF2-40B4-BE49-F238E27FC236}">
                <a16:creationId xmlns:a16="http://schemas.microsoft.com/office/drawing/2014/main" id="{6D305565-C62E-3A51-E89C-C971792A229A}"/>
              </a:ext>
            </a:extLst>
          </p:cNvPr>
          <p:cNvPicPr>
            <a:picLocks noChangeAspect="1"/>
          </p:cNvPicPr>
          <p:nvPr/>
        </p:nvPicPr>
        <p:blipFill>
          <a:blip r:embed="rId3"/>
          <a:stretch>
            <a:fillRect/>
          </a:stretch>
        </p:blipFill>
        <p:spPr>
          <a:xfrm>
            <a:off x="1622647" y="1005376"/>
            <a:ext cx="2327098" cy="2830049"/>
          </a:xfrm>
          <a:prstGeom prst="rect">
            <a:avLst/>
          </a:prstGeom>
        </p:spPr>
      </p:pic>
      <p:pic>
        <p:nvPicPr>
          <p:cNvPr id="5" name="Picture 4">
            <a:extLst>
              <a:ext uri="{FF2B5EF4-FFF2-40B4-BE49-F238E27FC236}">
                <a16:creationId xmlns:a16="http://schemas.microsoft.com/office/drawing/2014/main" id="{01B24D72-B887-2117-89D6-C132400546AA}"/>
              </a:ext>
            </a:extLst>
          </p:cNvPr>
          <p:cNvPicPr>
            <a:picLocks noChangeAspect="1"/>
          </p:cNvPicPr>
          <p:nvPr/>
        </p:nvPicPr>
        <p:blipFill>
          <a:blip r:embed="rId4"/>
          <a:stretch>
            <a:fillRect/>
          </a:stretch>
        </p:blipFill>
        <p:spPr>
          <a:xfrm>
            <a:off x="6574855" y="1005376"/>
            <a:ext cx="2107751" cy="2830049"/>
          </a:xfrm>
          <a:prstGeom prst="rect">
            <a:avLst/>
          </a:prstGeom>
        </p:spPr>
      </p:pic>
      <p:cxnSp>
        <p:nvCxnSpPr>
          <p:cNvPr id="10" name="Straight Arrow Connector 9">
            <a:extLst>
              <a:ext uri="{FF2B5EF4-FFF2-40B4-BE49-F238E27FC236}">
                <a16:creationId xmlns:a16="http://schemas.microsoft.com/office/drawing/2014/main" id="{E2996FF9-3618-A225-92E1-838707105A0C}"/>
              </a:ext>
            </a:extLst>
          </p:cNvPr>
          <p:cNvCxnSpPr>
            <a:cxnSpLocks/>
            <a:stCxn id="3" idx="3"/>
            <a:endCxn id="5" idx="1"/>
          </p:cNvCxnSpPr>
          <p:nvPr/>
        </p:nvCxnSpPr>
        <p:spPr>
          <a:xfrm>
            <a:off x="3949745" y="2420401"/>
            <a:ext cx="2625110"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6" name="Google Shape;213;p18">
            <a:extLst>
              <a:ext uri="{FF2B5EF4-FFF2-40B4-BE49-F238E27FC236}">
                <a16:creationId xmlns:a16="http://schemas.microsoft.com/office/drawing/2014/main" id="{8ED5C552-3ED3-8D25-BB80-737830EBCB06}"/>
              </a:ext>
            </a:extLst>
          </p:cNvPr>
          <p:cNvSpPr txBox="1"/>
          <p:nvPr/>
        </p:nvSpPr>
        <p:spPr>
          <a:xfrm>
            <a:off x="-159615" y="1105827"/>
            <a:ext cx="1901100" cy="1369082"/>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200" dirty="0">
                <a:solidFill>
                  <a:schemeClr val="dk1"/>
                </a:solidFill>
                <a:latin typeface="Fira Sans"/>
                <a:ea typeface="Fira Sans"/>
                <a:cs typeface="Fira Sans"/>
                <a:sym typeface="Fira Sans"/>
              </a:rPr>
              <a:t>Scan D for count of</a:t>
            </a:r>
          </a:p>
          <a:p>
            <a:pPr marL="0" marR="0" lvl="0" indent="0" algn="ctr" rtl="0">
              <a:spcBef>
                <a:spcPts val="0"/>
              </a:spcBef>
              <a:spcAft>
                <a:spcPts val="0"/>
              </a:spcAft>
              <a:buNone/>
            </a:pPr>
            <a:r>
              <a:rPr lang="en" sz="1200" dirty="0">
                <a:solidFill>
                  <a:schemeClr val="dk1"/>
                </a:solidFill>
                <a:latin typeface="Fira Sans"/>
                <a:ea typeface="Fira Sans"/>
                <a:cs typeface="Fira Sans"/>
                <a:sym typeface="Fira Sans"/>
              </a:rPr>
              <a:t> each canditafdate</a:t>
            </a:r>
            <a:endParaRPr sz="1200" dirty="0">
              <a:latin typeface="Fira Sans"/>
              <a:ea typeface="Fira Sans"/>
              <a:cs typeface="Fira Sans"/>
              <a:sym typeface="Fira Sans"/>
            </a:endParaRPr>
          </a:p>
        </p:txBody>
      </p:sp>
      <p:sp>
        <p:nvSpPr>
          <p:cNvPr id="17" name="Google Shape;213;p18">
            <a:extLst>
              <a:ext uri="{FF2B5EF4-FFF2-40B4-BE49-F238E27FC236}">
                <a16:creationId xmlns:a16="http://schemas.microsoft.com/office/drawing/2014/main" id="{20C2EB5E-ADB4-8319-C6FB-1904DEB77181}"/>
              </a:ext>
            </a:extLst>
          </p:cNvPr>
          <p:cNvSpPr txBox="1"/>
          <p:nvPr/>
        </p:nvSpPr>
        <p:spPr>
          <a:xfrm>
            <a:off x="4243707" y="1382824"/>
            <a:ext cx="1901100" cy="815089"/>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200" dirty="0">
                <a:solidFill>
                  <a:schemeClr val="dk1"/>
                </a:solidFill>
                <a:latin typeface="Fira Sans"/>
                <a:ea typeface="Fira Sans"/>
                <a:cs typeface="Fira Sans"/>
                <a:sym typeface="Fira Sans"/>
              </a:rPr>
              <a:t>Compare candidate support count with minimun support count</a:t>
            </a:r>
            <a:endParaRPr sz="1200" dirty="0">
              <a:latin typeface="Fira Sans"/>
              <a:ea typeface="Fira Sans"/>
              <a:cs typeface="Fira Sans"/>
              <a:sym typeface="Fira Sans"/>
            </a:endParaRPr>
          </a:p>
        </p:txBody>
      </p:sp>
      <p:cxnSp>
        <p:nvCxnSpPr>
          <p:cNvPr id="18" name="Straight Arrow Connector 17">
            <a:extLst>
              <a:ext uri="{FF2B5EF4-FFF2-40B4-BE49-F238E27FC236}">
                <a16:creationId xmlns:a16="http://schemas.microsoft.com/office/drawing/2014/main" id="{84431E57-C148-9F97-48BE-50DC6B4D577A}"/>
              </a:ext>
            </a:extLst>
          </p:cNvPr>
          <p:cNvCxnSpPr>
            <a:cxnSpLocks/>
          </p:cNvCxnSpPr>
          <p:nvPr/>
        </p:nvCxnSpPr>
        <p:spPr>
          <a:xfrm>
            <a:off x="0" y="2420401"/>
            <a:ext cx="1622647"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4" name="Google Shape;362;p21">
            <a:extLst>
              <a:ext uri="{FF2B5EF4-FFF2-40B4-BE49-F238E27FC236}">
                <a16:creationId xmlns:a16="http://schemas.microsoft.com/office/drawing/2014/main" id="{50ACD4FE-18C2-E785-EF9F-939C4C0A984A}"/>
              </a:ext>
            </a:extLst>
          </p:cNvPr>
          <p:cNvSpPr/>
          <p:nvPr/>
        </p:nvSpPr>
        <p:spPr>
          <a:xfrm>
            <a:off x="2505252" y="3887787"/>
            <a:ext cx="408300" cy="408300"/>
          </a:xfrm>
          <a:prstGeom prst="ellipse">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rgbClr val="FFFFFF"/>
                </a:solidFill>
                <a:latin typeface="Fira Sans Extra Condensed Medium"/>
                <a:sym typeface="Fira Sans Extra Condensed Medium"/>
              </a:rPr>
              <a:t>C1</a:t>
            </a:r>
            <a:endParaRPr dirty="0">
              <a:solidFill>
                <a:srgbClr val="FFFFFF"/>
              </a:solidFill>
            </a:endParaRPr>
          </a:p>
        </p:txBody>
      </p:sp>
      <p:sp>
        <p:nvSpPr>
          <p:cNvPr id="6" name="Google Shape;360;p21">
            <a:extLst>
              <a:ext uri="{FF2B5EF4-FFF2-40B4-BE49-F238E27FC236}">
                <a16:creationId xmlns:a16="http://schemas.microsoft.com/office/drawing/2014/main" id="{C130B1C4-97E2-0664-3A72-962912CED3FB}"/>
              </a:ext>
            </a:extLst>
          </p:cNvPr>
          <p:cNvSpPr/>
          <p:nvPr/>
        </p:nvSpPr>
        <p:spPr>
          <a:xfrm>
            <a:off x="7497586" y="3907247"/>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L1</a:t>
            </a:r>
            <a:endParaRPr dirty="0">
              <a:solidFill>
                <a:srgbClr val="FFFFFF"/>
              </a:solidFill>
            </a:endParaRPr>
          </a:p>
        </p:txBody>
      </p:sp>
    </p:spTree>
    <p:extLst>
      <p:ext uri="{BB962C8B-B14F-4D97-AF65-F5344CB8AC3E}">
        <p14:creationId xmlns:p14="http://schemas.microsoft.com/office/powerpoint/2010/main" val="227653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Step 2: Generating 2-itemset frequency</a:t>
            </a:r>
            <a:endParaRPr dirty="0"/>
          </a:p>
        </p:txBody>
      </p:sp>
      <p:sp>
        <p:nvSpPr>
          <p:cNvPr id="620" name="Google Shape;620;p24"/>
          <p:cNvSpPr txBox="1"/>
          <p:nvPr/>
        </p:nvSpPr>
        <p:spPr>
          <a:xfrm>
            <a:off x="710966" y="880150"/>
            <a:ext cx="7722067" cy="3288485"/>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discover the set of frequent 2-itemsets, </a:t>
            </a:r>
            <a:r>
              <a:rPr lang="en-US" sz="1800" i="1"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L2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the algorithm uses </a:t>
            </a:r>
            <a:r>
              <a:rPr lang="en-US" sz="1800"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L1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Join </a:t>
            </a:r>
            <a:r>
              <a:rPr lang="en-US" sz="1800" i="1" dirty="0">
                <a:solidFill>
                  <a:srgbClr val="00B050"/>
                </a:solidFill>
                <a:latin typeface="Times New Roman" panose="02020603050405020304" pitchFamily="18" charset="0"/>
                <a:cs typeface="Times New Roman" panose="02020603050405020304" pitchFamily="18" charset="0"/>
              </a:rPr>
              <a:t>L1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generate a candidate set of 2-itemsets, </a:t>
            </a:r>
            <a:r>
              <a:rPr lang="en-US" sz="1800" i="1" dirty="0">
                <a:solidFill>
                  <a:schemeClr val="accent5">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C2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Next, the transactions in D are scanned and the support count for each candidate itemset in </a:t>
            </a:r>
            <a:r>
              <a:rPr lang="en-US" sz="1800" i="1" dirty="0">
                <a:solidFill>
                  <a:schemeClr val="accent5">
                    <a:lumMod val="60000"/>
                    <a:lumOff val="40000"/>
                  </a:schemeClr>
                </a:solidFill>
                <a:latin typeface="Times New Roman" panose="02020603050405020304" pitchFamily="18" charset="0"/>
                <a:cs typeface="Times New Roman" panose="02020603050405020304" pitchFamily="18" charset="0"/>
              </a:rPr>
              <a:t>C2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accumulated.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set of frequent 2-itemsets, </a:t>
            </a:r>
            <a:r>
              <a:rPr lang="en-US" sz="1800" i="1" dirty="0">
                <a:solidFill>
                  <a:schemeClr val="bg2"/>
                </a:solidFill>
                <a:latin typeface="Times New Roman" panose="02020603050405020304" pitchFamily="18" charset="0"/>
                <a:cs typeface="Times New Roman" panose="02020603050405020304" pitchFamily="18" charset="0"/>
              </a:rPr>
              <a:t>L2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is then determined, consisting of those candidate 2-itemsets in </a:t>
            </a:r>
            <a:r>
              <a:rPr lang="en-US" sz="1800" i="1" dirty="0">
                <a:solidFill>
                  <a:schemeClr val="accent5">
                    <a:lumMod val="60000"/>
                    <a:lumOff val="40000"/>
                  </a:schemeClr>
                </a:solidFill>
                <a:latin typeface="Times New Roman" panose="02020603050405020304" pitchFamily="18" charset="0"/>
                <a:cs typeface="Times New Roman" panose="02020603050405020304" pitchFamily="18" charset="0"/>
              </a:rPr>
              <a:t>C2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having minimum support.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981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64" name="Google Shape;364;p21"/>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Step 2 Results.</a:t>
            </a:r>
            <a:endParaRPr dirty="0"/>
          </a:p>
        </p:txBody>
      </p:sp>
      <p:sp>
        <p:nvSpPr>
          <p:cNvPr id="367" name="Google Shape;367;p21"/>
          <p:cNvSpPr/>
          <p:nvPr/>
        </p:nvSpPr>
        <p:spPr>
          <a:xfrm>
            <a:off x="4803131" y="1376436"/>
            <a:ext cx="1920900" cy="1107104"/>
          </a:xfrm>
          <a:prstGeom prst="rect">
            <a:avLst/>
          </a:prstGeom>
          <a:noFill/>
          <a:ln>
            <a:noFill/>
          </a:ln>
        </p:spPr>
        <p:txBody>
          <a:bodyPr spcFirstLastPara="1" wrap="square" lIns="90000" tIns="91425" rIns="274300" bIns="91425" anchor="ctr" anchorCtr="0">
            <a:noAutofit/>
          </a:bodyPr>
          <a:lstStyle/>
          <a:p>
            <a:pPr marL="0" marR="0" lvl="0" indent="0" algn="r" rtl="0">
              <a:spcBef>
                <a:spcPts val="0"/>
              </a:spcBef>
              <a:spcAft>
                <a:spcPts val="0"/>
              </a:spcAft>
              <a:buClr>
                <a:srgbClr val="000000"/>
              </a:buClr>
              <a:buSzPts val="1100"/>
              <a:buFont typeface="Arial"/>
              <a:buNone/>
            </a:pPr>
            <a:r>
              <a:rPr lang="en-US" sz="1200" dirty="0">
                <a:latin typeface="Fira Sans"/>
                <a:ea typeface="Fira Sans"/>
                <a:cs typeface="Fira Sans"/>
                <a:sym typeface="Fira Sans"/>
              </a:rPr>
              <a:t>C</a:t>
            </a:r>
            <a:r>
              <a:rPr lang="en" sz="1200" dirty="0">
                <a:latin typeface="Fira Sans"/>
                <a:ea typeface="Fira Sans"/>
                <a:cs typeface="Fira Sans"/>
                <a:sym typeface="Fira Sans"/>
              </a:rPr>
              <a:t>ompare candidate support count with minimum suport count</a:t>
            </a:r>
            <a:endParaRPr sz="1200" dirty="0">
              <a:latin typeface="Fira Sans"/>
              <a:ea typeface="Fira Sans"/>
              <a:cs typeface="Fira Sans"/>
              <a:sym typeface="Fira Sans"/>
            </a:endParaRPr>
          </a:p>
        </p:txBody>
      </p:sp>
      <p:sp>
        <p:nvSpPr>
          <p:cNvPr id="368" name="Google Shape;368;p21"/>
          <p:cNvSpPr/>
          <p:nvPr/>
        </p:nvSpPr>
        <p:spPr>
          <a:xfrm>
            <a:off x="2166196" y="1288226"/>
            <a:ext cx="1317072" cy="1283524"/>
          </a:xfrm>
          <a:prstGeom prst="rect">
            <a:avLst/>
          </a:prstGeom>
          <a:noFill/>
          <a:ln>
            <a:noFill/>
          </a:ln>
        </p:spPr>
        <p:txBody>
          <a:bodyPr spcFirstLastPara="1" wrap="square" lIns="274300" tIns="91425" rIns="274300" bIns="91425" anchor="ctr" anchorCtr="0">
            <a:noAutofit/>
          </a:bodyPr>
          <a:lstStyle/>
          <a:p>
            <a:pPr marL="0" marR="0" lvl="0" indent="0" algn="r" rtl="0">
              <a:spcBef>
                <a:spcPts val="0"/>
              </a:spcBef>
              <a:spcAft>
                <a:spcPts val="0"/>
              </a:spcAft>
              <a:buClr>
                <a:srgbClr val="000000"/>
              </a:buClr>
              <a:buSzPts val="1100"/>
              <a:buFont typeface="Arial"/>
              <a:buNone/>
            </a:pPr>
            <a:r>
              <a:rPr lang="en" sz="1200" dirty="0">
                <a:latin typeface="Fira Sans"/>
                <a:ea typeface="Fira Sans"/>
                <a:cs typeface="Fira Sans"/>
                <a:sym typeface="Fira Sans"/>
              </a:rPr>
              <a:t>Scan D count of each candidate.</a:t>
            </a:r>
            <a:endParaRPr sz="1200" dirty="0">
              <a:latin typeface="Fira Sans"/>
              <a:ea typeface="Fira Sans"/>
              <a:cs typeface="Fira Sans"/>
              <a:sym typeface="Fira Sans"/>
            </a:endParaRPr>
          </a:p>
        </p:txBody>
      </p:sp>
      <p:sp>
        <p:nvSpPr>
          <p:cNvPr id="360" name="Google Shape;360;p21"/>
          <p:cNvSpPr/>
          <p:nvPr/>
        </p:nvSpPr>
        <p:spPr>
          <a:xfrm>
            <a:off x="7426129" y="3654099"/>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L2</a:t>
            </a:r>
            <a:endParaRPr dirty="0">
              <a:solidFill>
                <a:srgbClr val="FFFFFF"/>
              </a:solidFill>
            </a:endParaRPr>
          </a:p>
        </p:txBody>
      </p:sp>
      <p:sp>
        <p:nvSpPr>
          <p:cNvPr id="362" name="Google Shape;362;p21"/>
          <p:cNvSpPr/>
          <p:nvPr/>
        </p:nvSpPr>
        <p:spPr>
          <a:xfrm>
            <a:off x="1490184" y="4593684"/>
            <a:ext cx="408300" cy="408300"/>
          </a:xfrm>
          <a:prstGeom prst="ellipse">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rgbClr val="FFFFFF"/>
                </a:solidFill>
                <a:latin typeface="Fira Sans Extra Condensed Medium"/>
                <a:sym typeface="Fira Sans Extra Condensed Medium"/>
              </a:rPr>
              <a:t>C2</a:t>
            </a:r>
            <a:endParaRPr dirty="0">
              <a:solidFill>
                <a:srgbClr val="FFFFFF"/>
              </a:solidFill>
            </a:endParaRPr>
          </a:p>
        </p:txBody>
      </p:sp>
      <p:sp>
        <p:nvSpPr>
          <p:cNvPr id="373" name="Google Shape;373;p21"/>
          <p:cNvSpPr/>
          <p:nvPr/>
        </p:nvSpPr>
        <p:spPr>
          <a:xfrm>
            <a:off x="4065040" y="4726142"/>
            <a:ext cx="408300" cy="408300"/>
          </a:xfrm>
          <a:prstGeom prst="ellipse">
            <a:avLst/>
          </a:prstGeom>
          <a:solidFill>
            <a:schemeClr val="l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rgbClr val="FFFFFF"/>
                </a:solidFill>
                <a:latin typeface="Fira Sans Extra Condensed Medium"/>
                <a:sym typeface="Fira Sans Extra Condensed Medium"/>
              </a:rPr>
              <a:t>C2</a:t>
            </a:r>
            <a:endParaRPr dirty="0">
              <a:solidFill>
                <a:srgbClr val="FFFFFF"/>
              </a:solidFill>
            </a:endParaRPr>
          </a:p>
        </p:txBody>
      </p:sp>
      <p:pic>
        <p:nvPicPr>
          <p:cNvPr id="3" name="Picture 2">
            <a:extLst>
              <a:ext uri="{FF2B5EF4-FFF2-40B4-BE49-F238E27FC236}">
                <a16:creationId xmlns:a16="http://schemas.microsoft.com/office/drawing/2014/main" id="{479C5721-9CFD-D6D5-922F-F49892A06B23}"/>
              </a:ext>
            </a:extLst>
          </p:cNvPr>
          <p:cNvPicPr>
            <a:picLocks noChangeAspect="1"/>
          </p:cNvPicPr>
          <p:nvPr/>
        </p:nvPicPr>
        <p:blipFill>
          <a:blip r:embed="rId3"/>
          <a:stretch>
            <a:fillRect/>
          </a:stretch>
        </p:blipFill>
        <p:spPr>
          <a:xfrm>
            <a:off x="1084649" y="1153393"/>
            <a:ext cx="1219370" cy="3381847"/>
          </a:xfrm>
          <a:prstGeom prst="rect">
            <a:avLst/>
          </a:prstGeom>
        </p:spPr>
      </p:pic>
      <p:pic>
        <p:nvPicPr>
          <p:cNvPr id="5" name="Picture 4">
            <a:extLst>
              <a:ext uri="{FF2B5EF4-FFF2-40B4-BE49-F238E27FC236}">
                <a16:creationId xmlns:a16="http://schemas.microsoft.com/office/drawing/2014/main" id="{4032DFDD-A9A1-E5AB-646D-6DE4C9C0BF3C}"/>
              </a:ext>
            </a:extLst>
          </p:cNvPr>
          <p:cNvPicPr>
            <a:picLocks noChangeAspect="1"/>
          </p:cNvPicPr>
          <p:nvPr/>
        </p:nvPicPr>
        <p:blipFill>
          <a:blip r:embed="rId4"/>
          <a:stretch>
            <a:fillRect/>
          </a:stretch>
        </p:blipFill>
        <p:spPr>
          <a:xfrm>
            <a:off x="3483268" y="1081101"/>
            <a:ext cx="1571844" cy="3625123"/>
          </a:xfrm>
          <a:prstGeom prst="rect">
            <a:avLst/>
          </a:prstGeom>
        </p:spPr>
      </p:pic>
      <p:pic>
        <p:nvPicPr>
          <p:cNvPr id="7" name="Picture 6">
            <a:extLst>
              <a:ext uri="{FF2B5EF4-FFF2-40B4-BE49-F238E27FC236}">
                <a16:creationId xmlns:a16="http://schemas.microsoft.com/office/drawing/2014/main" id="{24FF2874-8720-E0B5-2F23-BD2C947CCA8A}"/>
              </a:ext>
            </a:extLst>
          </p:cNvPr>
          <p:cNvPicPr>
            <a:picLocks noChangeAspect="1"/>
          </p:cNvPicPr>
          <p:nvPr/>
        </p:nvPicPr>
        <p:blipFill>
          <a:blip r:embed="rId5"/>
          <a:stretch>
            <a:fillRect/>
          </a:stretch>
        </p:blipFill>
        <p:spPr>
          <a:xfrm>
            <a:off x="6626956" y="1085820"/>
            <a:ext cx="1619476" cy="2410161"/>
          </a:xfrm>
          <a:prstGeom prst="rect">
            <a:avLst/>
          </a:prstGeom>
        </p:spPr>
      </p:pic>
      <p:sp>
        <p:nvSpPr>
          <p:cNvPr id="8" name="Google Shape;368;p21">
            <a:extLst>
              <a:ext uri="{FF2B5EF4-FFF2-40B4-BE49-F238E27FC236}">
                <a16:creationId xmlns:a16="http://schemas.microsoft.com/office/drawing/2014/main" id="{B4FC5F19-A11A-83CA-EEB4-D823F1AF09D5}"/>
              </a:ext>
            </a:extLst>
          </p:cNvPr>
          <p:cNvSpPr/>
          <p:nvPr/>
        </p:nvSpPr>
        <p:spPr>
          <a:xfrm>
            <a:off x="-53619" y="1192407"/>
            <a:ext cx="1317072" cy="1283524"/>
          </a:xfrm>
          <a:prstGeom prst="rect">
            <a:avLst/>
          </a:prstGeom>
          <a:noFill/>
          <a:ln>
            <a:noFill/>
          </a:ln>
        </p:spPr>
        <p:txBody>
          <a:bodyPr spcFirstLastPara="1" wrap="square" lIns="274300" tIns="91425" rIns="274300" bIns="91425" anchor="ctr" anchorCtr="0">
            <a:noAutofit/>
          </a:bodyPr>
          <a:lstStyle/>
          <a:p>
            <a:pPr marL="0" marR="0" lvl="0" indent="0" algn="r" rtl="0">
              <a:spcBef>
                <a:spcPts val="0"/>
              </a:spcBef>
              <a:spcAft>
                <a:spcPts val="0"/>
              </a:spcAft>
              <a:buClr>
                <a:srgbClr val="000000"/>
              </a:buClr>
              <a:buSzPts val="1100"/>
              <a:buFont typeface="Arial"/>
              <a:buNone/>
            </a:pPr>
            <a:r>
              <a:rPr lang="en" sz="1200" dirty="0">
                <a:latin typeface="Fira Sans"/>
                <a:ea typeface="Fira Sans"/>
                <a:cs typeface="Fira Sans"/>
                <a:sym typeface="Fira Sans"/>
              </a:rPr>
              <a:t>Generarted C2 candidate from L1</a:t>
            </a:r>
            <a:endParaRPr sz="1200" dirty="0">
              <a:latin typeface="Fira Sans"/>
              <a:ea typeface="Fira Sans"/>
              <a:cs typeface="Fira Sans"/>
              <a:sym typeface="Fira Sans"/>
            </a:endParaRPr>
          </a:p>
        </p:txBody>
      </p:sp>
      <p:cxnSp>
        <p:nvCxnSpPr>
          <p:cNvPr id="10" name="Straight Arrow Connector 9">
            <a:extLst>
              <a:ext uri="{FF2B5EF4-FFF2-40B4-BE49-F238E27FC236}">
                <a16:creationId xmlns:a16="http://schemas.microsoft.com/office/drawing/2014/main" id="{127F6E36-CC7E-400C-2EB5-945B975FED04}"/>
              </a:ext>
            </a:extLst>
          </p:cNvPr>
          <p:cNvCxnSpPr>
            <a:cxnSpLocks/>
          </p:cNvCxnSpPr>
          <p:nvPr/>
        </p:nvCxnSpPr>
        <p:spPr>
          <a:xfrm flipV="1">
            <a:off x="2304019" y="2552700"/>
            <a:ext cx="1179249" cy="1905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a:extLst>
              <a:ext uri="{FF2B5EF4-FFF2-40B4-BE49-F238E27FC236}">
                <a16:creationId xmlns:a16="http://schemas.microsoft.com/office/drawing/2014/main" id="{5700E842-0327-61D7-D40B-EFF20598680F}"/>
              </a:ext>
            </a:extLst>
          </p:cNvPr>
          <p:cNvCxnSpPr>
            <a:cxnSpLocks/>
          </p:cNvCxnSpPr>
          <p:nvPr/>
        </p:nvCxnSpPr>
        <p:spPr>
          <a:xfrm>
            <a:off x="5055112" y="2552700"/>
            <a:ext cx="1571844"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3" name="Straight Arrow Connector 12">
            <a:extLst>
              <a:ext uri="{FF2B5EF4-FFF2-40B4-BE49-F238E27FC236}">
                <a16:creationId xmlns:a16="http://schemas.microsoft.com/office/drawing/2014/main" id="{A49B8880-888B-5B20-52AD-68377E9861F9}"/>
              </a:ext>
            </a:extLst>
          </p:cNvPr>
          <p:cNvCxnSpPr>
            <a:cxnSpLocks/>
          </p:cNvCxnSpPr>
          <p:nvPr/>
        </p:nvCxnSpPr>
        <p:spPr>
          <a:xfrm flipV="1">
            <a:off x="0" y="2552700"/>
            <a:ext cx="1084649" cy="1905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Step 3 : Generating 3-items Frequency</a:t>
            </a:r>
            <a:endParaRPr dirty="0"/>
          </a:p>
        </p:txBody>
      </p:sp>
      <p:sp>
        <p:nvSpPr>
          <p:cNvPr id="259" name="Google Shape;259;p19"/>
          <p:cNvSpPr txBox="1"/>
          <p:nvPr/>
        </p:nvSpPr>
        <p:spPr>
          <a:xfrm>
            <a:off x="81480" y="1263738"/>
            <a:ext cx="1236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Scan D for count of each candidate</a:t>
            </a:r>
            <a:endParaRPr sz="1200" dirty="0">
              <a:latin typeface="Fira Sans"/>
              <a:ea typeface="Fira Sans"/>
              <a:cs typeface="Fira Sans"/>
              <a:sym typeface="Fira Sans"/>
            </a:endParaRPr>
          </a:p>
        </p:txBody>
      </p:sp>
      <p:sp>
        <p:nvSpPr>
          <p:cNvPr id="261" name="Google Shape;261;p19"/>
          <p:cNvSpPr txBox="1"/>
          <p:nvPr/>
        </p:nvSpPr>
        <p:spPr>
          <a:xfrm>
            <a:off x="5505944" y="977554"/>
            <a:ext cx="1771896" cy="102836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Compare candidate support count with the minimum support count</a:t>
            </a:r>
            <a:endParaRPr sz="1200" dirty="0">
              <a:latin typeface="Fira Sans"/>
              <a:ea typeface="Fira Sans"/>
              <a:cs typeface="Fira Sans"/>
              <a:sym typeface="Fira Sans"/>
            </a:endParaRPr>
          </a:p>
        </p:txBody>
      </p:sp>
      <p:sp>
        <p:nvSpPr>
          <p:cNvPr id="262" name="Google Shape;262;p19"/>
          <p:cNvSpPr txBox="1"/>
          <p:nvPr/>
        </p:nvSpPr>
        <p:spPr>
          <a:xfrm>
            <a:off x="394282" y="3131680"/>
            <a:ext cx="8162976" cy="1812609"/>
          </a:xfrm>
          <a:prstGeom prst="rect">
            <a:avLst/>
          </a:prstGeom>
          <a:noFill/>
          <a:ln>
            <a:noFill/>
          </a:ln>
        </p:spPr>
        <p:txBody>
          <a:bodyPr spcFirstLastPara="1" wrap="square" lIns="91425" tIns="91425" rIns="91425" bIns="91425" anchor="ctr" anchorCtr="0">
            <a:noAutofit/>
          </a:bodyPr>
          <a:lstStyle/>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generation of the set of candidate 3-itemsets, C3 , involves use of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Apriori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Property.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order to find C3, we compute </a:t>
            </a:r>
            <a:r>
              <a:rPr lang="en-US"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L2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Join </a:t>
            </a:r>
            <a:r>
              <a:rPr lang="en-US"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L2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L2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Join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L2 = {</a:t>
            </a:r>
            <a:r>
              <a:rPr lang="en-US" sz="18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{I1, I2, I3}, {I1, I2, I5}, {I1, I3, I5}, {I2, I3, I4}, {I2, I3,</a:t>
            </a:r>
            <a:endParaRPr lang="en-US" sz="18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I5}, {I2, I4, I5}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sz="1200" dirty="0">
              <a:latin typeface="Fira Sans"/>
              <a:ea typeface="Fira Sans"/>
              <a:cs typeface="Fira Sans"/>
              <a:sym typeface="Fira Sans"/>
            </a:endParaRPr>
          </a:p>
        </p:txBody>
      </p:sp>
      <p:pic>
        <p:nvPicPr>
          <p:cNvPr id="3" name="Picture 2">
            <a:extLst>
              <a:ext uri="{FF2B5EF4-FFF2-40B4-BE49-F238E27FC236}">
                <a16:creationId xmlns:a16="http://schemas.microsoft.com/office/drawing/2014/main" id="{485BB4E5-FC41-ECE2-F907-F2CC9EA44B93}"/>
              </a:ext>
            </a:extLst>
          </p:cNvPr>
          <p:cNvPicPr>
            <a:picLocks noChangeAspect="1"/>
          </p:cNvPicPr>
          <p:nvPr/>
        </p:nvPicPr>
        <p:blipFill>
          <a:blip r:embed="rId3"/>
          <a:stretch>
            <a:fillRect/>
          </a:stretch>
        </p:blipFill>
        <p:spPr>
          <a:xfrm>
            <a:off x="1326245" y="1238884"/>
            <a:ext cx="1219370" cy="990738"/>
          </a:xfrm>
          <a:prstGeom prst="rect">
            <a:avLst/>
          </a:prstGeom>
        </p:spPr>
      </p:pic>
      <p:pic>
        <p:nvPicPr>
          <p:cNvPr id="5" name="Picture 4">
            <a:extLst>
              <a:ext uri="{FF2B5EF4-FFF2-40B4-BE49-F238E27FC236}">
                <a16:creationId xmlns:a16="http://schemas.microsoft.com/office/drawing/2014/main" id="{BA66B6DF-3D93-0248-F849-E28D496B31D0}"/>
              </a:ext>
            </a:extLst>
          </p:cNvPr>
          <p:cNvPicPr>
            <a:picLocks noChangeAspect="1"/>
          </p:cNvPicPr>
          <p:nvPr/>
        </p:nvPicPr>
        <p:blipFill>
          <a:blip r:embed="rId4"/>
          <a:stretch>
            <a:fillRect/>
          </a:stretch>
        </p:blipFill>
        <p:spPr>
          <a:xfrm>
            <a:off x="3697199" y="1105515"/>
            <a:ext cx="1771897" cy="1257475"/>
          </a:xfrm>
          <a:prstGeom prst="rect">
            <a:avLst/>
          </a:prstGeom>
        </p:spPr>
      </p:pic>
      <p:pic>
        <p:nvPicPr>
          <p:cNvPr id="7" name="Picture 6">
            <a:extLst>
              <a:ext uri="{FF2B5EF4-FFF2-40B4-BE49-F238E27FC236}">
                <a16:creationId xmlns:a16="http://schemas.microsoft.com/office/drawing/2014/main" id="{3A79B4E2-89A6-D268-F768-8BF8DB66064D}"/>
              </a:ext>
            </a:extLst>
          </p:cNvPr>
          <p:cNvPicPr>
            <a:picLocks noChangeAspect="1"/>
          </p:cNvPicPr>
          <p:nvPr/>
        </p:nvPicPr>
        <p:blipFill>
          <a:blip r:embed="rId5"/>
          <a:stretch>
            <a:fillRect/>
          </a:stretch>
        </p:blipFill>
        <p:spPr>
          <a:xfrm>
            <a:off x="7277840" y="1203242"/>
            <a:ext cx="1686160" cy="1190791"/>
          </a:xfrm>
          <a:prstGeom prst="rect">
            <a:avLst/>
          </a:prstGeom>
        </p:spPr>
      </p:pic>
      <p:sp>
        <p:nvSpPr>
          <p:cNvPr id="8" name="Google Shape;261;p19">
            <a:extLst>
              <a:ext uri="{FF2B5EF4-FFF2-40B4-BE49-F238E27FC236}">
                <a16:creationId xmlns:a16="http://schemas.microsoft.com/office/drawing/2014/main" id="{0F9E321B-EBF5-0DAC-CA68-03E9E1BB6250}"/>
              </a:ext>
            </a:extLst>
          </p:cNvPr>
          <p:cNvSpPr txBox="1"/>
          <p:nvPr/>
        </p:nvSpPr>
        <p:spPr>
          <a:xfrm>
            <a:off x="2508374" y="1105515"/>
            <a:ext cx="1236300" cy="7483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Scan D for count of each candidate frequency</a:t>
            </a:r>
            <a:endParaRPr sz="1200" dirty="0">
              <a:latin typeface="Fira Sans"/>
              <a:ea typeface="Fira Sans"/>
              <a:cs typeface="Fira Sans"/>
              <a:sym typeface="Fira Sans"/>
            </a:endParaRPr>
          </a:p>
        </p:txBody>
      </p:sp>
      <p:sp>
        <p:nvSpPr>
          <p:cNvPr id="9" name="Google Shape;362;p21">
            <a:extLst>
              <a:ext uri="{FF2B5EF4-FFF2-40B4-BE49-F238E27FC236}">
                <a16:creationId xmlns:a16="http://schemas.microsoft.com/office/drawing/2014/main" id="{CEA3F9CB-9258-5B11-511D-1A893947E2A2}"/>
              </a:ext>
            </a:extLst>
          </p:cNvPr>
          <p:cNvSpPr/>
          <p:nvPr/>
        </p:nvSpPr>
        <p:spPr>
          <a:xfrm>
            <a:off x="1731780" y="2288478"/>
            <a:ext cx="408300" cy="408300"/>
          </a:xfrm>
          <a:prstGeom prst="ellipse">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rgbClr val="FFFFFF"/>
                </a:solidFill>
                <a:latin typeface="Fira Sans Extra Condensed Medium"/>
                <a:sym typeface="Fira Sans Extra Condensed Medium"/>
              </a:rPr>
              <a:t>C3</a:t>
            </a:r>
            <a:endParaRPr dirty="0">
              <a:solidFill>
                <a:srgbClr val="FFFFFF"/>
              </a:solidFill>
            </a:endParaRPr>
          </a:p>
        </p:txBody>
      </p:sp>
      <p:sp>
        <p:nvSpPr>
          <p:cNvPr id="10" name="Google Shape;360;p21">
            <a:extLst>
              <a:ext uri="{FF2B5EF4-FFF2-40B4-BE49-F238E27FC236}">
                <a16:creationId xmlns:a16="http://schemas.microsoft.com/office/drawing/2014/main" id="{84345A46-7202-3C34-4211-F7D7DA05B4A7}"/>
              </a:ext>
            </a:extLst>
          </p:cNvPr>
          <p:cNvSpPr/>
          <p:nvPr/>
        </p:nvSpPr>
        <p:spPr>
          <a:xfrm>
            <a:off x="8055303" y="2489301"/>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L3</a:t>
            </a:r>
            <a:endParaRPr dirty="0">
              <a:solidFill>
                <a:srgbClr val="FFFFFF"/>
              </a:solidFill>
            </a:endParaRPr>
          </a:p>
        </p:txBody>
      </p:sp>
      <p:sp>
        <p:nvSpPr>
          <p:cNvPr id="11" name="Google Shape;373;p21">
            <a:extLst>
              <a:ext uri="{FF2B5EF4-FFF2-40B4-BE49-F238E27FC236}">
                <a16:creationId xmlns:a16="http://schemas.microsoft.com/office/drawing/2014/main" id="{2C307DC0-992B-485C-3399-555DEDCE4890}"/>
              </a:ext>
            </a:extLst>
          </p:cNvPr>
          <p:cNvSpPr/>
          <p:nvPr/>
        </p:nvSpPr>
        <p:spPr>
          <a:xfrm>
            <a:off x="4583148" y="2489301"/>
            <a:ext cx="408300" cy="408300"/>
          </a:xfrm>
          <a:prstGeom prst="ellipse">
            <a:avLst/>
          </a:prstGeom>
          <a:solidFill>
            <a:schemeClr val="l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rgbClr val="FFFFFF"/>
                </a:solidFill>
                <a:latin typeface="Fira Sans Extra Condensed Medium"/>
                <a:sym typeface="Fira Sans Extra Condensed Medium"/>
              </a:rPr>
              <a:t>C3</a:t>
            </a:r>
            <a:endParaRPr dirty="0">
              <a:solidFill>
                <a:srgbClr val="FFFFFF"/>
              </a:solidFill>
            </a:endParaRPr>
          </a:p>
        </p:txBody>
      </p:sp>
    </p:spTree>
  </p:cSld>
  <p:clrMapOvr>
    <a:masterClrMapping/>
  </p:clrMapOvr>
</p:sld>
</file>

<file path=ppt/theme/theme1.xml><?xml version="1.0" encoding="utf-8"?>
<a:theme xmlns:a="http://schemas.openxmlformats.org/drawingml/2006/main" name="Science Infographics by Slidesgo">
  <a:themeElements>
    <a:clrScheme name="Simple Light">
      <a:dk1>
        <a:srgbClr val="000000"/>
      </a:dk1>
      <a:lt1>
        <a:srgbClr val="FFFFFF"/>
      </a:lt1>
      <a:dk2>
        <a:srgbClr val="E7716B"/>
      </a:dk2>
      <a:lt2>
        <a:srgbClr val="F2AEA4"/>
      </a:lt2>
      <a:accent1>
        <a:srgbClr val="F49A34"/>
      </a:accent1>
      <a:accent2>
        <a:srgbClr val="F7AF60"/>
      </a:accent2>
      <a:accent3>
        <a:srgbClr val="E4CF0E"/>
      </a:accent3>
      <a:accent4>
        <a:srgbClr val="EFE05F"/>
      </a:accent4>
      <a:accent5>
        <a:srgbClr val="0EAAB5"/>
      </a:accent5>
      <a:accent6>
        <a:srgbClr val="8BC2CB"/>
      </a:accent6>
      <a:hlink>
        <a:srgbClr val="05738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TotalTime>
  <Words>1734</Words>
  <Application>Microsoft Office PowerPoint</Application>
  <PresentationFormat>On-screen Show (16:9)</PresentationFormat>
  <Paragraphs>146</Paragraphs>
  <Slides>33</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Fira Sans Extra Condensed</vt:lpstr>
      <vt:lpstr>Wingdings</vt:lpstr>
      <vt:lpstr>Fira Sans</vt:lpstr>
      <vt:lpstr>Symbol</vt:lpstr>
      <vt:lpstr>Times New Roman</vt:lpstr>
      <vt:lpstr>Fira Sans Extra Condensed Medium</vt:lpstr>
      <vt:lpstr>Google Sans</vt:lpstr>
      <vt:lpstr>Arial</vt:lpstr>
      <vt:lpstr>Calibri</vt:lpstr>
      <vt:lpstr>Science Infographics by Slidesgo</vt:lpstr>
      <vt:lpstr>Apriori Algorithm</vt:lpstr>
      <vt:lpstr>Introduction</vt:lpstr>
      <vt:lpstr>Steps of the Algorithms</vt:lpstr>
      <vt:lpstr>Apriori flowchart</vt:lpstr>
      <vt:lpstr>The Apriori Algorithm : Example</vt:lpstr>
      <vt:lpstr>Step 1: Generating 1-itemset Frequency Pattern </vt:lpstr>
      <vt:lpstr>Step 2: Generating 2-itemset frequency</vt:lpstr>
      <vt:lpstr>Step 2 Results.</vt:lpstr>
      <vt:lpstr>Step 3 : Generating 3-items Frequency</vt:lpstr>
      <vt:lpstr>Psuedo Code </vt:lpstr>
      <vt:lpstr>Prove of Termination</vt:lpstr>
      <vt:lpstr>Prove of Apriori using example.</vt:lpstr>
      <vt:lpstr>Prove of Apriori Algorithm termination.</vt:lpstr>
      <vt:lpstr>Apriori Algorithm Complexities</vt:lpstr>
      <vt:lpstr>Use case of Apriori Algorithm</vt:lpstr>
      <vt:lpstr>Candidate Generation Step </vt:lpstr>
      <vt:lpstr>The generation Process</vt:lpstr>
      <vt:lpstr>Sample Dataset</vt:lpstr>
      <vt:lpstr>Apriori  Property</vt:lpstr>
      <vt:lpstr>Apriori Property Example</vt:lpstr>
      <vt:lpstr>Ways to Improve the Apriori Algorithm</vt:lpstr>
      <vt:lpstr>Candidate generation Implementation</vt:lpstr>
      <vt:lpstr>The Counting Step </vt:lpstr>
      <vt:lpstr>Counting steps Implementation</vt:lpstr>
      <vt:lpstr>Trie-Based Apriori </vt:lpstr>
      <vt:lpstr>PowerPoint Presentation</vt:lpstr>
      <vt:lpstr>How trie Optimize the algorithm</vt:lpstr>
      <vt:lpstr>Complexities</vt:lpstr>
      <vt:lpstr>Parallel Processing (MapReduce)</vt:lpstr>
      <vt:lpstr>The MapReduce framework</vt:lpstr>
      <vt:lpstr>Performance Trade-Off</vt:lpstr>
      <vt:lpstr>Complexities of MapReduce Framework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Infographics</dc:title>
  <cp:lastModifiedBy>D e r r y</cp:lastModifiedBy>
  <cp:revision>35</cp:revision>
  <dcterms:modified xsi:type="dcterms:W3CDTF">2023-09-04T18:02:46Z</dcterms:modified>
</cp:coreProperties>
</file>