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42"/>
  </p:notesMasterIdLst>
  <p:sldIdLst>
    <p:sldId id="267" r:id="rId2"/>
    <p:sldId id="304" r:id="rId3"/>
    <p:sldId id="283" r:id="rId4"/>
    <p:sldId id="277" r:id="rId5"/>
    <p:sldId id="284" r:id="rId6"/>
    <p:sldId id="285" r:id="rId7"/>
    <p:sldId id="286" r:id="rId8"/>
    <p:sldId id="309" r:id="rId9"/>
    <p:sldId id="310" r:id="rId10"/>
    <p:sldId id="311" r:id="rId11"/>
    <p:sldId id="312" r:id="rId12"/>
    <p:sldId id="287" r:id="rId13"/>
    <p:sldId id="305" r:id="rId14"/>
    <p:sldId id="306" r:id="rId15"/>
    <p:sldId id="307" r:id="rId16"/>
    <p:sldId id="308" r:id="rId17"/>
    <p:sldId id="288" r:id="rId18"/>
    <p:sldId id="282"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289" r:id="rId33"/>
    <p:sldId id="303" r:id="rId34"/>
    <p:sldId id="313" r:id="rId35"/>
    <p:sldId id="314" r:id="rId36"/>
    <p:sldId id="315" r:id="rId37"/>
    <p:sldId id="316" r:id="rId38"/>
    <p:sldId id="317" r:id="rId39"/>
    <p:sldId id="281" r:id="rId40"/>
    <p:sldId id="318" r:id="rId41"/>
  </p:sldIdLst>
  <p:sldSz cx="9144000" cy="5143500" type="screen16x9"/>
  <p:notesSz cx="6858000" cy="9144000"/>
  <p:embeddedFontLst>
    <p:embeddedFont>
      <p:font typeface="Lato" panose="020F0502020204030203" pitchFamily="34" charset="0"/>
      <p:regular r:id="rId43"/>
      <p:bold r:id="rId44"/>
      <p:italic r:id="rId45"/>
      <p:boldItalic r:id="rId46"/>
    </p:embeddedFont>
    <p:embeddedFont>
      <p:font typeface="Raleway"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86696" autoAdjust="0"/>
  </p:normalViewPr>
  <p:slideViewPr>
    <p:cSldViewPr snapToGrid="0">
      <p:cViewPr varScale="1">
        <p:scale>
          <a:sx n="105" d="100"/>
          <a:sy n="105" d="100"/>
        </p:scale>
        <p:origin x="972"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38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147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999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24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897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348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637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808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627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15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579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368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956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463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427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694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151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747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087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87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804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077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81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9492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522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1704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6322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958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150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796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0292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24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614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205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185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921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422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676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endParaRPr/>
          </a:p>
        </p:txBody>
      </p:sp>
      <p:sp>
        <p:nvSpPr>
          <p:cNvPr id="19" name="Google Shape;19;p3"/>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0" name="Google Shape;20;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Google Shape;34;p3" descr="Component Detail"/>
          <p:cNvPicPr preferRelativeResize="0"/>
          <p:nvPr/>
        </p:nvPicPr>
        <p:blipFill rotWithShape="1">
          <a:blip r:embed="rId2">
            <a:alphaModFix/>
          </a:blip>
          <a:srcRect b="25076"/>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oogle Shape;41;p3"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pic>
        <p:nvPicPr>
          <p:cNvPr id="4" name="Picture 3">
            <a:extLst>
              <a:ext uri="{FF2B5EF4-FFF2-40B4-BE49-F238E27FC236}">
                <a16:creationId xmlns:a16="http://schemas.microsoft.com/office/drawing/2014/main" id="{19B65F48-4B40-0E13-541C-4AD4DD002A0A}"/>
              </a:ext>
            </a:extLst>
          </p:cNvPr>
          <p:cNvPicPr>
            <a:picLocks noChangeAspect="1"/>
          </p:cNvPicPr>
          <p:nvPr userDrawn="1"/>
        </p:nvPicPr>
        <p:blipFill>
          <a:blip r:embed="rId2"/>
          <a:stretch>
            <a:fillRect/>
          </a:stretch>
        </p:blipFill>
        <p:spPr>
          <a:xfrm>
            <a:off x="8654297" y="487800"/>
            <a:ext cx="489703" cy="489703"/>
          </a:xfrm>
          <a:prstGeom prst="rect">
            <a:avLst/>
          </a:prstGeom>
        </p:spPr>
      </p:pic>
      <p:sp>
        <p:nvSpPr>
          <p:cNvPr id="50" name="Google Shape;50;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55" name="Google Shape;55;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TextBox 1">
            <a:extLst>
              <a:ext uri="{FF2B5EF4-FFF2-40B4-BE49-F238E27FC236}">
                <a16:creationId xmlns:a16="http://schemas.microsoft.com/office/drawing/2014/main" id="{88D3E50C-9AB8-135E-7244-048C58FFB910}"/>
              </a:ext>
            </a:extLst>
          </p:cNvPr>
          <p:cNvSpPr txBox="1"/>
          <p:nvPr userDrawn="1"/>
        </p:nvSpPr>
        <p:spPr>
          <a:xfrm>
            <a:off x="6221046" y="543548"/>
            <a:ext cx="2526271" cy="338554"/>
          </a:xfrm>
          <a:prstGeom prst="rect">
            <a:avLst/>
          </a:prstGeom>
          <a:noFill/>
        </p:spPr>
        <p:txBody>
          <a:bodyPr wrap="square" rtlCol="0">
            <a:spAutoFit/>
          </a:bodyPr>
          <a:lstStyle/>
          <a:p>
            <a:pPr algn="r"/>
            <a:r>
              <a:rPr lang="en-US" sz="800" dirty="0">
                <a:latin typeface="Times New Roman" panose="02020603050405020304" pitchFamily="18" charset="0"/>
                <a:cs typeface="Times New Roman" panose="02020603050405020304" pitchFamily="18" charset="0"/>
              </a:rPr>
              <a:t>UNIVERSITY OF CAPE COAST.</a:t>
            </a:r>
          </a:p>
          <a:p>
            <a:pPr algn="r"/>
            <a:r>
              <a:rPr lang="en-US" sz="800" dirty="0">
                <a:latin typeface="Times New Roman" panose="02020603050405020304" pitchFamily="18" charset="0"/>
                <a:cs typeface="Times New Roman" panose="02020603050405020304" pitchFamily="18" charset="0"/>
              </a:rPr>
              <a:t>DEPARTMENT OF COMPUTER SCIENCE &amp; IT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63" name="Google Shape;63;p6"/>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4" name="Google Shape;64;p6"/>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5" name="Google Shape;65;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72" name="Google Shape;72;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82" name="Google Shape;82;p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3" name="Google Shape;83;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4"/>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21" name="Google Shape;12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5"/>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28" name="Google Shape;128;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60" r:id="rId7"/>
    <p:sldLayoutId id="214748366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web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7" name="Picture 6">
            <a:extLst>
              <a:ext uri="{FF2B5EF4-FFF2-40B4-BE49-F238E27FC236}">
                <a16:creationId xmlns:a16="http://schemas.microsoft.com/office/drawing/2014/main" id="{2A869D6D-84F6-B324-2CA7-84378BAF86C9}"/>
              </a:ext>
            </a:extLst>
          </p:cNvPr>
          <p:cNvPicPr>
            <a:picLocks noChangeAspect="1"/>
          </p:cNvPicPr>
          <p:nvPr/>
        </p:nvPicPr>
        <p:blipFill>
          <a:blip r:embed="rId3"/>
          <a:stretch>
            <a:fillRect/>
          </a:stretch>
        </p:blipFill>
        <p:spPr>
          <a:xfrm>
            <a:off x="314960" y="1243584"/>
            <a:ext cx="8371840" cy="3899916"/>
          </a:xfrm>
          <a:prstGeom prst="rect">
            <a:avLst/>
          </a:prstGeom>
        </p:spPr>
      </p:pic>
      <p:sp>
        <p:nvSpPr>
          <p:cNvPr id="213" name="Google Shape;213;p28"/>
          <p:cNvSpPr txBox="1">
            <a:spLocks noGrp="1"/>
          </p:cNvSpPr>
          <p:nvPr>
            <p:ph type="title"/>
          </p:nvPr>
        </p:nvSpPr>
        <p:spPr>
          <a:xfrm>
            <a:off x="727650" y="54141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Computer Networks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N</a:t>
            </a:r>
            <a:r>
              <a:rPr lang="en-US" sz="32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etwork Devices cont.</a:t>
            </a:r>
            <a:endParaRPr lang="en-US" sz="3000" dirty="0"/>
          </a:p>
        </p:txBody>
      </p:sp>
      <p:sp>
        <p:nvSpPr>
          <p:cNvPr id="294" name="Google Shape;294;p38"/>
          <p:cNvSpPr txBox="1">
            <a:spLocks noGrp="1"/>
          </p:cNvSpPr>
          <p:nvPr>
            <p:ph type="body" idx="1"/>
          </p:nvPr>
        </p:nvSpPr>
        <p:spPr>
          <a:xfrm>
            <a:off x="638010" y="1441200"/>
            <a:ext cx="8505990" cy="3469128"/>
          </a:xfrm>
          <a:prstGeom prst="rect">
            <a:avLst/>
          </a:prstGeom>
        </p:spPr>
        <p:txBody>
          <a:bodyPr spcFirstLastPara="1" wrap="square" lIns="91425" tIns="91425" rIns="91425" bIns="91425" anchor="t" anchorCtr="0">
            <a:noAutofit/>
          </a:bodyPr>
          <a:lstStyle/>
          <a:p>
            <a:pPr marL="146050" lvl="0" indent="0" algn="l" rtl="0">
              <a:buSzPts val="1300"/>
              <a:buNone/>
            </a:pPr>
            <a:r>
              <a:rPr lang="en-US" sz="1600" b="1" dirty="0">
                <a:solidFill>
                  <a:schemeClr val="bg2"/>
                </a:solidFill>
                <a:latin typeface="Times New Roman" panose="02020603050405020304" pitchFamily="18" charset="0"/>
                <a:cs typeface="Times New Roman" panose="02020603050405020304" pitchFamily="18" charset="0"/>
              </a:rPr>
              <a:t>Network Interface Card (NIC):</a:t>
            </a:r>
          </a:p>
          <a:p>
            <a:pPr marL="146050" lvl="0" indent="0" algn="l" rtl="0">
              <a:buSzPts val="1300"/>
              <a:buNone/>
            </a:pPr>
            <a:r>
              <a:rPr lang="en-US" sz="1600" b="1" dirty="0">
                <a:solidFill>
                  <a:schemeClr val="bg2"/>
                </a:solidFill>
                <a:latin typeface="Times New Roman" panose="02020603050405020304" pitchFamily="18" charset="0"/>
                <a:cs typeface="Times New Roman" panose="02020603050405020304" pitchFamily="18" charset="0"/>
              </a:rPr>
              <a:t>NICs</a:t>
            </a:r>
            <a:r>
              <a:rPr lang="en-US" sz="1600" dirty="0">
                <a:solidFill>
                  <a:schemeClr val="bg2"/>
                </a:solidFill>
                <a:latin typeface="Times New Roman" panose="02020603050405020304" pitchFamily="18" charset="0"/>
                <a:cs typeface="Times New Roman" panose="02020603050405020304" pitchFamily="18" charset="0"/>
              </a:rPr>
              <a:t> are hardware components that enable computers and other devices to connect to a network. They provide a physical interface for the transmission and reception of data</a:t>
            </a:r>
          </a:p>
        </p:txBody>
      </p:sp>
      <p:pic>
        <p:nvPicPr>
          <p:cNvPr id="6" name="Picture 5">
            <a:extLst>
              <a:ext uri="{FF2B5EF4-FFF2-40B4-BE49-F238E27FC236}">
                <a16:creationId xmlns:a16="http://schemas.microsoft.com/office/drawing/2014/main" id="{9C324C89-5F7F-D294-9182-F52EB2F43F08}"/>
              </a:ext>
            </a:extLst>
          </p:cNvPr>
          <p:cNvPicPr>
            <a:picLocks noChangeAspect="1"/>
          </p:cNvPicPr>
          <p:nvPr/>
        </p:nvPicPr>
        <p:blipFill>
          <a:blip r:embed="rId3"/>
          <a:stretch>
            <a:fillRect/>
          </a:stretch>
        </p:blipFill>
        <p:spPr>
          <a:xfrm>
            <a:off x="3163824" y="2770632"/>
            <a:ext cx="5980176" cy="2372868"/>
          </a:xfrm>
          <a:prstGeom prst="rect">
            <a:avLst/>
          </a:prstGeom>
        </p:spPr>
      </p:pic>
    </p:spTree>
    <p:extLst>
      <p:ext uri="{BB962C8B-B14F-4D97-AF65-F5344CB8AC3E}">
        <p14:creationId xmlns:p14="http://schemas.microsoft.com/office/powerpoint/2010/main" val="45963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N</a:t>
            </a:r>
            <a:r>
              <a:rPr lang="en-US" sz="32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etwork Devices cont.</a:t>
            </a:r>
            <a:endParaRPr lang="en-US" sz="3000" dirty="0"/>
          </a:p>
        </p:txBody>
      </p:sp>
      <p:sp>
        <p:nvSpPr>
          <p:cNvPr id="294" name="Google Shape;294;p38"/>
          <p:cNvSpPr txBox="1">
            <a:spLocks noGrp="1"/>
          </p:cNvSpPr>
          <p:nvPr>
            <p:ph type="body" idx="1"/>
          </p:nvPr>
        </p:nvSpPr>
        <p:spPr>
          <a:xfrm>
            <a:off x="638010" y="1441200"/>
            <a:ext cx="8505990" cy="3469128"/>
          </a:xfrm>
          <a:prstGeom prst="rect">
            <a:avLst/>
          </a:prstGeom>
        </p:spPr>
        <p:txBody>
          <a:bodyPr spcFirstLastPara="1" wrap="square" lIns="91425" tIns="91425" rIns="91425" bIns="91425" anchor="t" anchorCtr="0">
            <a:noAutofit/>
          </a:bodyPr>
          <a:lstStyle/>
          <a:p>
            <a:pPr marL="146050" lvl="0" indent="0" algn="l" rtl="0">
              <a:buSzPts val="1300"/>
              <a:buNone/>
            </a:pPr>
            <a:r>
              <a:rPr lang="en-US" sz="1600" b="1" dirty="0">
                <a:solidFill>
                  <a:schemeClr val="bg2"/>
                </a:solidFill>
                <a:latin typeface="Times New Roman" panose="02020603050405020304" pitchFamily="18" charset="0"/>
                <a:cs typeface="Times New Roman" panose="02020603050405020304" pitchFamily="18" charset="0"/>
              </a:rPr>
              <a:t>Hub:</a:t>
            </a:r>
          </a:p>
          <a:p>
            <a:pPr marL="146050" lvl="0" indent="0" algn="l" rtl="0">
              <a:buSzPts val="1300"/>
              <a:buNone/>
            </a:pPr>
            <a:r>
              <a:rPr lang="en-US" sz="1600" b="1" dirty="0">
                <a:solidFill>
                  <a:schemeClr val="bg2"/>
                </a:solidFill>
                <a:latin typeface="Times New Roman" panose="02020603050405020304" pitchFamily="18" charset="0"/>
                <a:cs typeface="Times New Roman" panose="02020603050405020304" pitchFamily="18" charset="0"/>
              </a:rPr>
              <a:t>Hubs </a:t>
            </a:r>
            <a:r>
              <a:rPr lang="en-US" sz="1600" dirty="0">
                <a:solidFill>
                  <a:schemeClr val="bg2"/>
                </a:solidFill>
                <a:latin typeface="Times New Roman" panose="02020603050405020304" pitchFamily="18" charset="0"/>
                <a:cs typeface="Times New Roman" panose="02020603050405020304" pitchFamily="18" charset="0"/>
              </a:rPr>
              <a:t>are basic networking devices that connect multiple devices in a LAN. Unlike switches, hubs do not intelligently manage data traffic and broadcast data to all connected devices.</a:t>
            </a:r>
          </a:p>
        </p:txBody>
      </p:sp>
      <p:pic>
        <p:nvPicPr>
          <p:cNvPr id="3" name="Picture 2">
            <a:extLst>
              <a:ext uri="{FF2B5EF4-FFF2-40B4-BE49-F238E27FC236}">
                <a16:creationId xmlns:a16="http://schemas.microsoft.com/office/drawing/2014/main" id="{2D604C3E-CF16-28AB-E30B-0F4E5A863221}"/>
              </a:ext>
            </a:extLst>
          </p:cNvPr>
          <p:cNvPicPr>
            <a:picLocks noChangeAspect="1"/>
          </p:cNvPicPr>
          <p:nvPr/>
        </p:nvPicPr>
        <p:blipFill>
          <a:blip r:embed="rId3"/>
          <a:stretch>
            <a:fillRect/>
          </a:stretch>
        </p:blipFill>
        <p:spPr>
          <a:xfrm>
            <a:off x="3685032" y="2571750"/>
            <a:ext cx="5458968" cy="2571750"/>
          </a:xfrm>
          <a:prstGeom prst="rect">
            <a:avLst/>
          </a:prstGeom>
        </p:spPr>
      </p:pic>
    </p:spTree>
    <p:extLst>
      <p:ext uri="{BB962C8B-B14F-4D97-AF65-F5344CB8AC3E}">
        <p14:creationId xmlns:p14="http://schemas.microsoft.com/office/powerpoint/2010/main" val="336568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N</a:t>
            </a:r>
            <a:r>
              <a:rPr lang="en-US" sz="32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etwork </a:t>
            </a:r>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Topologies</a:t>
            </a:r>
            <a:endParaRPr lang="en-US" sz="3000" dirty="0"/>
          </a:p>
        </p:txBody>
      </p:sp>
      <p:sp>
        <p:nvSpPr>
          <p:cNvPr id="294" name="Google Shape;294;p38"/>
          <p:cNvSpPr txBox="1">
            <a:spLocks noGrp="1"/>
          </p:cNvSpPr>
          <p:nvPr>
            <p:ph type="body" idx="1"/>
          </p:nvPr>
        </p:nvSpPr>
        <p:spPr>
          <a:xfrm>
            <a:off x="727650" y="1857528"/>
            <a:ext cx="7688700" cy="1722624"/>
          </a:xfrm>
          <a:prstGeom prst="rect">
            <a:avLst/>
          </a:prstGeom>
        </p:spPr>
        <p:txBody>
          <a:bodyPr spcFirstLastPara="1" wrap="square" lIns="91425" tIns="91425" rIns="91425" bIns="91425" anchor="t" anchorCtr="0">
            <a:noAutofit/>
          </a:bodyPr>
          <a:lstStyle/>
          <a:p>
            <a:pPr marL="146050" lvl="0" indent="0" algn="l" rtl="0">
              <a:spcBef>
                <a:spcPts val="1000"/>
              </a:spcBef>
              <a:spcAft>
                <a:spcPts val="1000"/>
              </a:spcAft>
              <a:buSzPts val="1300"/>
              <a:buNone/>
            </a:pPr>
            <a:r>
              <a:rPr lang="en-US" sz="1600" b="1" dirty="0">
                <a:solidFill>
                  <a:schemeClr val="bg2"/>
                </a:solidFill>
                <a:latin typeface="Times New Roman" panose="02020603050405020304" pitchFamily="18" charset="0"/>
                <a:cs typeface="Times New Roman" panose="02020603050405020304" pitchFamily="18" charset="0"/>
              </a:rPr>
              <a:t>Network topology </a:t>
            </a:r>
            <a:r>
              <a:rPr lang="en-US" sz="1600" dirty="0">
                <a:solidFill>
                  <a:schemeClr val="bg2"/>
                </a:solidFill>
                <a:latin typeface="Times New Roman" panose="02020603050405020304" pitchFamily="18" charset="0"/>
                <a:cs typeface="Times New Roman" panose="02020603050405020304" pitchFamily="18" charset="0"/>
              </a:rPr>
              <a:t>refers to the physical or logical layout of a computer network, including the arrangement of nodes (devices) and the connections between them.</a:t>
            </a:r>
          </a:p>
        </p:txBody>
      </p:sp>
    </p:spTree>
    <p:extLst>
      <p:ext uri="{BB962C8B-B14F-4D97-AF65-F5344CB8AC3E}">
        <p14:creationId xmlns:p14="http://schemas.microsoft.com/office/powerpoint/2010/main" val="87949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3" name="Picture 2">
            <a:extLst>
              <a:ext uri="{FF2B5EF4-FFF2-40B4-BE49-F238E27FC236}">
                <a16:creationId xmlns:a16="http://schemas.microsoft.com/office/drawing/2014/main" id="{CF92CB1C-A81B-C724-5B69-A77FBEAF272D}"/>
              </a:ext>
            </a:extLst>
          </p:cNvPr>
          <p:cNvPicPr>
            <a:picLocks noChangeAspect="1"/>
          </p:cNvPicPr>
          <p:nvPr/>
        </p:nvPicPr>
        <p:blipFill>
          <a:blip r:embed="rId3"/>
          <a:stretch>
            <a:fillRect/>
          </a:stretch>
        </p:blipFill>
        <p:spPr>
          <a:xfrm>
            <a:off x="3829050" y="2990088"/>
            <a:ext cx="5314950" cy="2174995"/>
          </a:xfrm>
          <a:prstGeom prst="rect">
            <a:avLst/>
          </a:prstGeom>
        </p:spPr>
      </p:pic>
      <p:sp>
        <p:nvSpPr>
          <p:cNvPr id="293" name="Google Shape;293;p38"/>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r>
              <a:rPr lang="en-US" sz="32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Bus </a:t>
            </a:r>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Topology</a:t>
            </a:r>
            <a:endParaRPr lang="en-US" sz="3000" dirty="0"/>
          </a:p>
        </p:txBody>
      </p:sp>
      <p:sp>
        <p:nvSpPr>
          <p:cNvPr id="294" name="Google Shape;294;p38"/>
          <p:cNvSpPr txBox="1">
            <a:spLocks noGrp="1"/>
          </p:cNvSpPr>
          <p:nvPr>
            <p:ph type="body" idx="1"/>
          </p:nvPr>
        </p:nvSpPr>
        <p:spPr>
          <a:xfrm>
            <a:off x="235674" y="1189997"/>
            <a:ext cx="7688700" cy="3825468"/>
          </a:xfrm>
          <a:prstGeom prst="rect">
            <a:avLst/>
          </a:prstGeom>
        </p:spPr>
        <p:txBody>
          <a:bodyPr spcFirstLastPara="1" wrap="square" lIns="91425" tIns="91425" rIns="91425" bIns="91425" anchor="t" anchorCtr="0">
            <a:noAutofit/>
          </a:bodyPr>
          <a:lstStyle/>
          <a:p>
            <a:pPr marL="146050" lvl="0" indent="0" algn="l" rtl="0">
              <a:lnSpc>
                <a:spcPct val="100000"/>
              </a:lnSpc>
              <a:buSzPts val="1300"/>
              <a:buNone/>
            </a:pPr>
            <a:r>
              <a:rPr lang="en-US" sz="1600" dirty="0">
                <a:solidFill>
                  <a:schemeClr val="bg2"/>
                </a:solidFill>
                <a:latin typeface="Times New Roman" panose="02020603050405020304" pitchFamily="18" charset="0"/>
                <a:cs typeface="Times New Roman" panose="02020603050405020304" pitchFamily="18" charset="0"/>
              </a:rPr>
              <a:t> In a bus topology, all devices share a single communication line or bus. Data is transmitted along the bus, and each device receives the data but only processes information intended for it.</a:t>
            </a:r>
          </a:p>
          <a:p>
            <a:pPr marL="146050" lvl="0" indent="0" algn="l" rtl="0">
              <a:lnSpc>
                <a:spcPct val="100000"/>
              </a:lnSpc>
              <a:buSzPts val="1300"/>
              <a:buNone/>
            </a:pPr>
            <a:endParaRPr lang="en-US" sz="1600" dirty="0">
              <a:solidFill>
                <a:schemeClr val="bg2"/>
              </a:solidFill>
              <a:latin typeface="Times New Roman" panose="02020603050405020304" pitchFamily="18" charset="0"/>
              <a:cs typeface="Times New Roman" panose="02020603050405020304" pitchFamily="18" charset="0"/>
            </a:endParaRPr>
          </a:p>
          <a:p>
            <a:pPr marL="146050" lvl="0" indent="0" algn="l" rtl="0">
              <a:lnSpc>
                <a:spcPct val="100000"/>
              </a:lnSpc>
              <a:buSzPts val="1300"/>
              <a:buNone/>
            </a:pPr>
            <a:r>
              <a:rPr lang="en-US" sz="1600" b="1" dirty="0">
                <a:solidFill>
                  <a:schemeClr val="bg2"/>
                </a:solidFill>
                <a:latin typeface="Times New Roman" panose="02020603050405020304" pitchFamily="18" charset="0"/>
                <a:cs typeface="Times New Roman" panose="02020603050405020304" pitchFamily="18" charset="0"/>
              </a:rPr>
              <a:t>Advantages</a:t>
            </a:r>
            <a:r>
              <a:rPr lang="en-US" sz="1600" dirty="0">
                <a:solidFill>
                  <a:schemeClr val="bg2"/>
                </a:solidFill>
                <a:latin typeface="Times New Roman" panose="02020603050405020304" pitchFamily="18" charset="0"/>
                <a:cs typeface="Times New Roman" panose="02020603050405020304" pitchFamily="18" charset="0"/>
              </a:rPr>
              <a:t>: Simple to implement and cost-effective.</a:t>
            </a:r>
          </a:p>
          <a:p>
            <a:pPr marL="146050" lvl="0" indent="0" algn="l" rtl="0">
              <a:lnSpc>
                <a:spcPct val="100000"/>
              </a:lnSpc>
              <a:buSzPts val="1300"/>
              <a:buNone/>
            </a:pPr>
            <a:r>
              <a:rPr lang="en-US" sz="1600" b="1" dirty="0">
                <a:solidFill>
                  <a:schemeClr val="bg2"/>
                </a:solidFill>
                <a:latin typeface="Times New Roman" panose="02020603050405020304" pitchFamily="18" charset="0"/>
                <a:cs typeface="Times New Roman" panose="02020603050405020304" pitchFamily="18" charset="0"/>
              </a:rPr>
              <a:t>Disadvantages</a:t>
            </a:r>
            <a:r>
              <a:rPr lang="en-US" sz="1600" dirty="0">
                <a:solidFill>
                  <a:schemeClr val="bg2"/>
                </a:solidFill>
                <a:latin typeface="Times New Roman" panose="02020603050405020304" pitchFamily="18" charset="0"/>
                <a:cs typeface="Times New Roman" panose="02020603050405020304" pitchFamily="18" charset="0"/>
              </a:rPr>
              <a:t>: Performance can degrade as more devices are added, and a single point of failure exists.</a:t>
            </a:r>
          </a:p>
        </p:txBody>
      </p:sp>
    </p:spTree>
    <p:extLst>
      <p:ext uri="{BB962C8B-B14F-4D97-AF65-F5344CB8AC3E}">
        <p14:creationId xmlns:p14="http://schemas.microsoft.com/office/powerpoint/2010/main" val="227128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3" name="Picture 2">
            <a:extLst>
              <a:ext uri="{FF2B5EF4-FFF2-40B4-BE49-F238E27FC236}">
                <a16:creationId xmlns:a16="http://schemas.microsoft.com/office/drawing/2014/main" id="{F23D3359-30DE-3442-F8F9-779FF63A4892}"/>
              </a:ext>
            </a:extLst>
          </p:cNvPr>
          <p:cNvPicPr>
            <a:picLocks noChangeAspect="1"/>
          </p:cNvPicPr>
          <p:nvPr/>
        </p:nvPicPr>
        <p:blipFill>
          <a:blip r:embed="rId3"/>
          <a:stretch>
            <a:fillRect/>
          </a:stretch>
        </p:blipFill>
        <p:spPr>
          <a:xfrm>
            <a:off x="4105656" y="2571750"/>
            <a:ext cx="4964620" cy="2498598"/>
          </a:xfrm>
          <a:prstGeom prst="rect">
            <a:avLst/>
          </a:prstGeom>
        </p:spPr>
      </p:pic>
      <p:sp>
        <p:nvSpPr>
          <p:cNvPr id="293" name="Google Shape;293;p38"/>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Mesh Topology</a:t>
            </a:r>
            <a:endParaRPr lang="en-US" sz="3000" dirty="0"/>
          </a:p>
        </p:txBody>
      </p:sp>
      <p:sp>
        <p:nvSpPr>
          <p:cNvPr id="294" name="Google Shape;294;p38"/>
          <p:cNvSpPr txBox="1">
            <a:spLocks noGrp="1"/>
          </p:cNvSpPr>
          <p:nvPr>
            <p:ph type="body" idx="1"/>
          </p:nvPr>
        </p:nvSpPr>
        <p:spPr>
          <a:xfrm>
            <a:off x="372834" y="1244880"/>
            <a:ext cx="7688700" cy="3825468"/>
          </a:xfrm>
          <a:prstGeom prst="rect">
            <a:avLst/>
          </a:prstGeom>
        </p:spPr>
        <p:txBody>
          <a:bodyPr spcFirstLastPara="1" wrap="square" lIns="91425" tIns="91425" rIns="91425" bIns="91425" anchor="t" anchorCtr="0">
            <a:noAutofit/>
          </a:bodyPr>
          <a:lstStyle/>
          <a:p>
            <a:pPr marL="146050" lvl="0" indent="0" algn="l" rtl="0">
              <a:buSzPts val="1300"/>
              <a:buNone/>
            </a:pPr>
            <a:r>
              <a:rPr lang="en-US" sz="1600" dirty="0">
                <a:solidFill>
                  <a:schemeClr val="bg2"/>
                </a:solidFill>
                <a:latin typeface="Times New Roman" panose="02020603050405020304" pitchFamily="18" charset="0"/>
                <a:cs typeface="Times New Roman" panose="02020603050405020304" pitchFamily="18" charset="0"/>
              </a:rPr>
              <a:t>Every device is connected to every other device, creating a fully interconnected network. Mesh topologies can be either full mesh (every device is connected to every other) or partial mesh (some devices have limited connections).</a:t>
            </a:r>
          </a:p>
          <a:p>
            <a:pPr marL="146050" lvl="0" indent="0" algn="l" rtl="0">
              <a:buSzPts val="1300"/>
              <a:buNone/>
            </a:pPr>
            <a:endParaRPr lang="en-US" sz="1600" dirty="0">
              <a:solidFill>
                <a:schemeClr val="bg2"/>
              </a:solidFill>
              <a:latin typeface="Times New Roman" panose="02020603050405020304" pitchFamily="18" charset="0"/>
              <a:cs typeface="Times New Roman" panose="02020603050405020304" pitchFamily="18" charset="0"/>
            </a:endParaRPr>
          </a:p>
          <a:p>
            <a:pPr marL="146050" lvl="0" indent="0" algn="l" rtl="0">
              <a:buSzPts val="1300"/>
              <a:buNone/>
            </a:pPr>
            <a:r>
              <a:rPr lang="en-US" sz="1600" b="1" dirty="0">
                <a:solidFill>
                  <a:schemeClr val="bg2"/>
                </a:solidFill>
                <a:latin typeface="Times New Roman" panose="02020603050405020304" pitchFamily="18" charset="0"/>
                <a:cs typeface="Times New Roman" panose="02020603050405020304" pitchFamily="18" charset="0"/>
              </a:rPr>
              <a:t>Advantages</a:t>
            </a:r>
            <a:r>
              <a:rPr lang="en-US" sz="1600" dirty="0">
                <a:solidFill>
                  <a:schemeClr val="bg2"/>
                </a:solidFill>
                <a:latin typeface="Times New Roman" panose="02020603050405020304" pitchFamily="18" charset="0"/>
                <a:cs typeface="Times New Roman" panose="02020603050405020304" pitchFamily="18" charset="0"/>
              </a:rPr>
              <a:t>: High redundancy and fault tolerance, direct communication paths.</a:t>
            </a:r>
          </a:p>
          <a:p>
            <a:pPr marL="146050" lvl="0" indent="0" algn="l" rtl="0">
              <a:buSzPts val="1300"/>
              <a:buNone/>
            </a:pPr>
            <a:r>
              <a:rPr lang="en-US" sz="1600" b="1" dirty="0">
                <a:solidFill>
                  <a:schemeClr val="bg2"/>
                </a:solidFill>
                <a:latin typeface="Times New Roman" panose="02020603050405020304" pitchFamily="18" charset="0"/>
                <a:cs typeface="Times New Roman" panose="02020603050405020304" pitchFamily="18" charset="0"/>
              </a:rPr>
              <a:t>Disadvantages</a:t>
            </a:r>
            <a:r>
              <a:rPr lang="en-US" sz="1600" dirty="0">
                <a:solidFill>
                  <a:schemeClr val="bg2"/>
                </a:solidFill>
                <a:latin typeface="Times New Roman" panose="02020603050405020304" pitchFamily="18" charset="0"/>
                <a:cs typeface="Times New Roman" panose="02020603050405020304" pitchFamily="18" charset="0"/>
              </a:rPr>
              <a:t>: Complex and expensive to implement, extensive cabling.</a:t>
            </a:r>
          </a:p>
        </p:txBody>
      </p:sp>
    </p:spTree>
    <p:extLst>
      <p:ext uri="{BB962C8B-B14F-4D97-AF65-F5344CB8AC3E}">
        <p14:creationId xmlns:p14="http://schemas.microsoft.com/office/powerpoint/2010/main" val="1569208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Star Topology</a:t>
            </a:r>
            <a:endParaRPr lang="en-US" sz="3000" dirty="0"/>
          </a:p>
        </p:txBody>
      </p:sp>
      <p:sp>
        <p:nvSpPr>
          <p:cNvPr id="294" name="Google Shape;294;p38"/>
          <p:cNvSpPr txBox="1">
            <a:spLocks noGrp="1"/>
          </p:cNvSpPr>
          <p:nvPr>
            <p:ph type="body" idx="1"/>
          </p:nvPr>
        </p:nvSpPr>
        <p:spPr>
          <a:xfrm>
            <a:off x="272250" y="1254024"/>
            <a:ext cx="7688700" cy="3825468"/>
          </a:xfrm>
          <a:prstGeom prst="rect">
            <a:avLst/>
          </a:prstGeom>
        </p:spPr>
        <p:txBody>
          <a:bodyPr spcFirstLastPara="1" wrap="square" lIns="91425" tIns="91425" rIns="91425" bIns="91425" anchor="t" anchorCtr="0">
            <a:noAutofit/>
          </a:bodyPr>
          <a:lstStyle/>
          <a:p>
            <a:pPr marL="146050" lvl="0" indent="0" algn="l" rtl="0">
              <a:lnSpc>
                <a:spcPct val="100000"/>
              </a:lnSpc>
              <a:buSzPts val="1300"/>
              <a:buNone/>
            </a:pPr>
            <a:r>
              <a:rPr lang="en-US" sz="1600" dirty="0">
                <a:solidFill>
                  <a:schemeClr val="bg2"/>
                </a:solidFill>
                <a:latin typeface="Times New Roman" panose="02020603050405020304" pitchFamily="18" charset="0"/>
                <a:cs typeface="Times New Roman" panose="02020603050405020304" pitchFamily="18" charset="0"/>
              </a:rPr>
              <a:t>In this topology all devices are connected to a central hub or switch, forming a star-shaped configuration. Communication occurs through the central hub.</a:t>
            </a:r>
          </a:p>
          <a:p>
            <a:pPr marL="146050" lvl="0" indent="0" algn="l" rtl="0">
              <a:lnSpc>
                <a:spcPct val="100000"/>
              </a:lnSpc>
              <a:buSzPts val="1300"/>
              <a:buNone/>
            </a:pPr>
            <a:endParaRPr lang="en-US" sz="1600" dirty="0">
              <a:solidFill>
                <a:schemeClr val="bg2"/>
              </a:solidFill>
              <a:latin typeface="Times New Roman" panose="02020603050405020304" pitchFamily="18" charset="0"/>
              <a:cs typeface="Times New Roman" panose="02020603050405020304" pitchFamily="18" charset="0"/>
            </a:endParaRPr>
          </a:p>
          <a:p>
            <a:pPr marL="146050" lvl="0" indent="0" algn="l" rtl="0">
              <a:lnSpc>
                <a:spcPct val="100000"/>
              </a:lnSpc>
              <a:buSzPts val="1300"/>
              <a:buNone/>
            </a:pPr>
            <a:r>
              <a:rPr lang="en-US" sz="1600" b="1" dirty="0">
                <a:solidFill>
                  <a:schemeClr val="bg2"/>
                </a:solidFill>
                <a:latin typeface="Times New Roman" panose="02020603050405020304" pitchFamily="18" charset="0"/>
                <a:cs typeface="Times New Roman" panose="02020603050405020304" pitchFamily="18" charset="0"/>
              </a:rPr>
              <a:t>Advantages</a:t>
            </a:r>
            <a:r>
              <a:rPr lang="en-US" sz="1600" dirty="0">
                <a:solidFill>
                  <a:schemeClr val="bg2"/>
                </a:solidFill>
                <a:latin typeface="Times New Roman" panose="02020603050405020304" pitchFamily="18" charset="0"/>
                <a:cs typeface="Times New Roman" panose="02020603050405020304" pitchFamily="18" charset="0"/>
              </a:rPr>
              <a:t>: Easy to install, centralized management and a failure in one connection does not affect other devices.</a:t>
            </a:r>
          </a:p>
          <a:p>
            <a:pPr marL="146050" lvl="0" indent="0" algn="l" rtl="0">
              <a:lnSpc>
                <a:spcPct val="100000"/>
              </a:lnSpc>
              <a:buSzPts val="1300"/>
              <a:buNone/>
            </a:pPr>
            <a:r>
              <a:rPr lang="en-US" sz="1600" b="1" dirty="0">
                <a:solidFill>
                  <a:schemeClr val="bg2"/>
                </a:solidFill>
                <a:latin typeface="Times New Roman" panose="02020603050405020304" pitchFamily="18" charset="0"/>
                <a:cs typeface="Times New Roman" panose="02020603050405020304" pitchFamily="18" charset="0"/>
              </a:rPr>
              <a:t>Disadvantages</a:t>
            </a:r>
            <a:r>
              <a:rPr lang="en-US" sz="1600" dirty="0">
                <a:solidFill>
                  <a:schemeClr val="bg2"/>
                </a:solidFill>
                <a:latin typeface="Times New Roman" panose="02020603050405020304" pitchFamily="18" charset="0"/>
                <a:cs typeface="Times New Roman" panose="02020603050405020304" pitchFamily="18" charset="0"/>
              </a:rPr>
              <a:t>: Dependence on the central hub; if it fails, the entire network may be affected.</a:t>
            </a:r>
          </a:p>
        </p:txBody>
      </p:sp>
      <p:pic>
        <p:nvPicPr>
          <p:cNvPr id="3" name="Picture 2">
            <a:extLst>
              <a:ext uri="{FF2B5EF4-FFF2-40B4-BE49-F238E27FC236}">
                <a16:creationId xmlns:a16="http://schemas.microsoft.com/office/drawing/2014/main" id="{8C5DDB9A-88E6-5694-FB5F-3985DBF850DE}"/>
              </a:ext>
            </a:extLst>
          </p:cNvPr>
          <p:cNvPicPr>
            <a:picLocks noChangeAspect="1"/>
          </p:cNvPicPr>
          <p:nvPr/>
        </p:nvPicPr>
        <p:blipFill>
          <a:blip r:embed="rId3"/>
          <a:stretch>
            <a:fillRect/>
          </a:stretch>
        </p:blipFill>
        <p:spPr>
          <a:xfrm>
            <a:off x="3227432" y="2871216"/>
            <a:ext cx="5916568" cy="2272284"/>
          </a:xfrm>
          <a:prstGeom prst="rect">
            <a:avLst/>
          </a:prstGeom>
        </p:spPr>
      </p:pic>
    </p:spTree>
    <p:extLst>
      <p:ext uri="{BB962C8B-B14F-4D97-AF65-F5344CB8AC3E}">
        <p14:creationId xmlns:p14="http://schemas.microsoft.com/office/powerpoint/2010/main" val="359564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Hybrid Topology</a:t>
            </a:r>
            <a:endParaRPr lang="en-US" sz="3000" dirty="0"/>
          </a:p>
        </p:txBody>
      </p:sp>
      <p:sp>
        <p:nvSpPr>
          <p:cNvPr id="294" name="Google Shape;294;p38"/>
          <p:cNvSpPr txBox="1">
            <a:spLocks noGrp="1"/>
          </p:cNvSpPr>
          <p:nvPr>
            <p:ph type="body" idx="1"/>
          </p:nvPr>
        </p:nvSpPr>
        <p:spPr>
          <a:xfrm>
            <a:off x="210312" y="1235717"/>
            <a:ext cx="8079822" cy="3825468"/>
          </a:xfrm>
          <a:prstGeom prst="rect">
            <a:avLst/>
          </a:prstGeom>
        </p:spPr>
        <p:txBody>
          <a:bodyPr spcFirstLastPara="1" wrap="square" lIns="91425" tIns="91425" rIns="91425" bIns="91425" anchor="t" anchorCtr="0">
            <a:noAutofit/>
          </a:bodyPr>
          <a:lstStyle/>
          <a:p>
            <a:pPr marL="146050" lvl="0" indent="0" algn="l" rtl="0">
              <a:lnSpc>
                <a:spcPct val="100000"/>
              </a:lnSpc>
              <a:buSzPts val="1300"/>
              <a:buNone/>
            </a:pPr>
            <a:r>
              <a:rPr lang="en-US" sz="1600" dirty="0">
                <a:solidFill>
                  <a:schemeClr val="bg2"/>
                </a:solidFill>
                <a:latin typeface="Times New Roman" panose="02020603050405020304" pitchFamily="18" charset="0"/>
                <a:cs typeface="Times New Roman" panose="02020603050405020304" pitchFamily="18" charset="0"/>
              </a:rPr>
              <a:t>This topology combines two or more different topologies to form a single network. For example, a combination of star and ring topologies.</a:t>
            </a:r>
          </a:p>
          <a:p>
            <a:pPr marL="146050" lvl="0" indent="0" algn="l" rtl="0">
              <a:lnSpc>
                <a:spcPct val="100000"/>
              </a:lnSpc>
              <a:buSzPts val="1300"/>
              <a:buNone/>
            </a:pPr>
            <a:endParaRPr lang="en-US" sz="1600" dirty="0">
              <a:solidFill>
                <a:schemeClr val="bg2"/>
              </a:solidFill>
              <a:latin typeface="Times New Roman" panose="02020603050405020304" pitchFamily="18" charset="0"/>
              <a:cs typeface="Times New Roman" panose="02020603050405020304" pitchFamily="18" charset="0"/>
            </a:endParaRPr>
          </a:p>
          <a:p>
            <a:pPr marL="146050" lvl="0" indent="0" algn="l" rtl="0">
              <a:lnSpc>
                <a:spcPct val="100000"/>
              </a:lnSpc>
              <a:buSzPts val="1300"/>
              <a:buNone/>
            </a:pPr>
            <a:r>
              <a:rPr lang="en-US" sz="1600" b="1" dirty="0">
                <a:solidFill>
                  <a:schemeClr val="bg2"/>
                </a:solidFill>
                <a:latin typeface="Times New Roman" panose="02020603050405020304" pitchFamily="18" charset="0"/>
                <a:cs typeface="Times New Roman" panose="02020603050405020304" pitchFamily="18" charset="0"/>
              </a:rPr>
              <a:t>Advantages</a:t>
            </a:r>
            <a:r>
              <a:rPr lang="en-US" sz="1600" dirty="0">
                <a:solidFill>
                  <a:schemeClr val="bg2"/>
                </a:solidFill>
                <a:latin typeface="Times New Roman" panose="02020603050405020304" pitchFamily="18" charset="0"/>
                <a:cs typeface="Times New Roman" panose="02020603050405020304" pitchFamily="18" charset="0"/>
              </a:rPr>
              <a:t>: Offers flexibility and can be tailored to specific needs.</a:t>
            </a:r>
          </a:p>
          <a:p>
            <a:pPr marL="146050" lvl="0" indent="0" algn="l" rtl="0">
              <a:lnSpc>
                <a:spcPct val="100000"/>
              </a:lnSpc>
              <a:buSzPts val="1300"/>
              <a:buNone/>
            </a:pPr>
            <a:r>
              <a:rPr lang="en-US" sz="1600" b="1" dirty="0">
                <a:solidFill>
                  <a:schemeClr val="bg2"/>
                </a:solidFill>
                <a:latin typeface="Times New Roman" panose="02020603050405020304" pitchFamily="18" charset="0"/>
                <a:cs typeface="Times New Roman" panose="02020603050405020304" pitchFamily="18" charset="0"/>
              </a:rPr>
              <a:t>Disadvantages</a:t>
            </a:r>
            <a:r>
              <a:rPr lang="en-US" sz="1600" dirty="0">
                <a:solidFill>
                  <a:schemeClr val="bg2"/>
                </a:solidFill>
                <a:latin typeface="Times New Roman" panose="02020603050405020304" pitchFamily="18" charset="0"/>
                <a:cs typeface="Times New Roman" panose="02020603050405020304" pitchFamily="18" charset="0"/>
              </a:rPr>
              <a:t>: Complexity and potential for higher costs.</a:t>
            </a:r>
          </a:p>
        </p:txBody>
      </p:sp>
      <p:pic>
        <p:nvPicPr>
          <p:cNvPr id="3" name="Picture 2">
            <a:extLst>
              <a:ext uri="{FF2B5EF4-FFF2-40B4-BE49-F238E27FC236}">
                <a16:creationId xmlns:a16="http://schemas.microsoft.com/office/drawing/2014/main" id="{5BECFC2D-81CF-3C8E-93B9-E84F835F9236}"/>
              </a:ext>
            </a:extLst>
          </p:cNvPr>
          <p:cNvPicPr>
            <a:picLocks noChangeAspect="1"/>
          </p:cNvPicPr>
          <p:nvPr/>
        </p:nvPicPr>
        <p:blipFill>
          <a:blip r:embed="rId3"/>
          <a:stretch>
            <a:fillRect/>
          </a:stretch>
        </p:blipFill>
        <p:spPr>
          <a:xfrm>
            <a:off x="2722880" y="2571750"/>
            <a:ext cx="6350000" cy="2571750"/>
          </a:xfrm>
          <a:prstGeom prst="rect">
            <a:avLst/>
          </a:prstGeom>
        </p:spPr>
      </p:pic>
    </p:spTree>
    <p:extLst>
      <p:ext uri="{BB962C8B-B14F-4D97-AF65-F5344CB8AC3E}">
        <p14:creationId xmlns:p14="http://schemas.microsoft.com/office/powerpoint/2010/main" val="480864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Types of computer n</a:t>
            </a:r>
            <a:r>
              <a:rPr lang="en-US" sz="32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etworks</a:t>
            </a:r>
            <a:endParaRPr lang="en-US" sz="3000" dirty="0"/>
          </a:p>
        </p:txBody>
      </p:sp>
      <p:sp>
        <p:nvSpPr>
          <p:cNvPr id="294" name="Google Shape;294;p38"/>
          <p:cNvSpPr txBox="1">
            <a:spLocks noGrp="1"/>
          </p:cNvSpPr>
          <p:nvPr>
            <p:ph type="body" idx="1"/>
          </p:nvPr>
        </p:nvSpPr>
        <p:spPr>
          <a:xfrm>
            <a:off x="793458" y="1742442"/>
            <a:ext cx="7688700" cy="1658616"/>
          </a:xfrm>
          <a:prstGeom prst="rect">
            <a:avLst/>
          </a:prstGeom>
        </p:spPr>
        <p:txBody>
          <a:bodyPr spcFirstLastPara="1" wrap="square" lIns="91425" tIns="91425" rIns="91425" bIns="91425" anchor="t" anchorCtr="0">
            <a:noAutofit/>
          </a:bodyPr>
          <a:lstStyle/>
          <a:p>
            <a:pPr>
              <a:lnSpc>
                <a:spcPct val="100000"/>
              </a:lnSpc>
              <a:spcBef>
                <a:spcPts val="1000"/>
              </a:spcBef>
              <a:buFont typeface="Wingdings" panose="05000000000000000000" pitchFamily="2" charset="2"/>
              <a:buChar char="Ø"/>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Local Area Networks (LANs)</a:t>
            </a:r>
          </a:p>
          <a:p>
            <a:pPr>
              <a:lnSpc>
                <a:spcPct val="100000"/>
              </a:lnSpc>
              <a:spcBef>
                <a:spcPts val="1000"/>
              </a:spcBef>
              <a:buFont typeface="Wingdings" panose="05000000000000000000" pitchFamily="2" charset="2"/>
              <a:buChar char="Ø"/>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Wide Area Networks (WANs)</a:t>
            </a:r>
          </a:p>
          <a:p>
            <a:pPr>
              <a:lnSpc>
                <a:spcPct val="100000"/>
              </a:lnSpc>
              <a:spcBef>
                <a:spcPts val="1000"/>
              </a:spcBef>
              <a:buFont typeface="Wingdings" panose="05000000000000000000" pitchFamily="2" charset="2"/>
              <a:buChar char="Ø"/>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Metropolitan Area Networks (MANs)</a:t>
            </a:r>
          </a:p>
          <a:p>
            <a:pPr>
              <a:lnSpc>
                <a:spcPct val="100000"/>
              </a:lnSpc>
              <a:spcBef>
                <a:spcPts val="1000"/>
              </a:spcBef>
              <a:buFont typeface="Wingdings" panose="05000000000000000000" pitchFamily="2" charset="2"/>
              <a:buChar char="Ø"/>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Person Area Network (PAN)</a:t>
            </a:r>
          </a:p>
          <a:p>
            <a:pPr marL="146050" indent="0">
              <a:spcBef>
                <a:spcPts val="1000"/>
              </a:spcBef>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46050" lvl="0" indent="0" algn="l" rtl="0">
              <a:spcBef>
                <a:spcPts val="1000"/>
              </a:spcBef>
              <a:spcAft>
                <a:spcPts val="0"/>
              </a:spcAft>
              <a:buSzPts val="1300"/>
              <a:buNone/>
            </a:pPr>
            <a:endParaRPr lang="en" sz="16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82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564858"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Local Area Networks (LANs)</a:t>
            </a:r>
            <a:br>
              <a:rPr lang="en-US" dirty="0"/>
            </a:br>
            <a:endParaRPr lang="en-US" dirty="0"/>
          </a:p>
        </p:txBody>
      </p:sp>
      <p:sp>
        <p:nvSpPr>
          <p:cNvPr id="214" name="Google Shape;214;p28"/>
          <p:cNvSpPr txBox="1">
            <a:spLocks noGrp="1"/>
          </p:cNvSpPr>
          <p:nvPr>
            <p:ph type="body" idx="1"/>
          </p:nvPr>
        </p:nvSpPr>
        <p:spPr>
          <a:xfrm>
            <a:off x="647154" y="1331472"/>
            <a:ext cx="7688700" cy="372516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US" sz="1600" b="1" dirty="0">
                <a:solidFill>
                  <a:schemeClr val="bg2"/>
                </a:solidFill>
                <a:latin typeface="Times New Roman" panose="02020603050405020304" pitchFamily="18" charset="0"/>
                <a:cs typeface="Times New Roman" panose="02020603050405020304" pitchFamily="18" charset="0"/>
              </a:rPr>
              <a:t>A Local Area Network (LAN) </a:t>
            </a:r>
            <a:r>
              <a:rPr lang="en-US" sz="1600" dirty="0">
                <a:solidFill>
                  <a:schemeClr val="bg2"/>
                </a:solidFill>
                <a:latin typeface="Times New Roman" panose="02020603050405020304" pitchFamily="18" charset="0"/>
                <a:cs typeface="Times New Roman" panose="02020603050405020304" pitchFamily="18" charset="0"/>
              </a:rPr>
              <a:t>is a computer network that interconnects computers and other electronic devices within a limited area, such as a residence, school, laboratory, university campus, or office building. </a:t>
            </a:r>
          </a:p>
          <a:p>
            <a:pPr marL="0" lvl="0" indent="0" algn="l" rtl="0">
              <a:lnSpc>
                <a:spcPct val="150000"/>
              </a:lnSpc>
              <a:spcBef>
                <a:spcPts val="0"/>
              </a:spcBef>
              <a:spcAft>
                <a:spcPts val="1600"/>
              </a:spcAft>
              <a:buNone/>
            </a:pPr>
            <a:r>
              <a:rPr lang="en-US" sz="1600" dirty="0">
                <a:solidFill>
                  <a:schemeClr val="bg2"/>
                </a:solidFill>
                <a:latin typeface="Times New Roman" panose="02020603050405020304" pitchFamily="18" charset="0"/>
                <a:cs typeface="Times New Roman" panose="02020603050405020304" pitchFamily="18" charset="0"/>
              </a:rPr>
              <a:t>The devices within a LAN can range from a small number to thousands of devices, and they can include personal computers, access points, routers, switches, and other network devices.</a:t>
            </a:r>
          </a:p>
          <a:p>
            <a:pPr marL="0" lvl="0" indent="0" algn="l" rtl="0">
              <a:lnSpc>
                <a:spcPct val="150000"/>
              </a:lnSpc>
              <a:spcBef>
                <a:spcPts val="0"/>
              </a:spcBef>
              <a:spcAft>
                <a:spcPts val="1600"/>
              </a:spcAft>
              <a:buNone/>
            </a:pPr>
            <a:endParaRPr lang="en-US" sz="16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05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564858"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Wide Area Networks (WANs)</a:t>
            </a:r>
            <a:br>
              <a:rPr lang="en-US" dirty="0"/>
            </a:br>
            <a:endParaRPr lang="en-US" dirty="0"/>
          </a:p>
        </p:txBody>
      </p:sp>
      <p:sp>
        <p:nvSpPr>
          <p:cNvPr id="214" name="Google Shape;214;p28"/>
          <p:cNvSpPr txBox="1">
            <a:spLocks noGrp="1"/>
          </p:cNvSpPr>
          <p:nvPr>
            <p:ph type="body" idx="1"/>
          </p:nvPr>
        </p:nvSpPr>
        <p:spPr>
          <a:xfrm>
            <a:off x="647154" y="1505208"/>
            <a:ext cx="7688700" cy="184149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US" sz="1600" b="1" dirty="0">
                <a:solidFill>
                  <a:schemeClr val="bg2"/>
                </a:solidFill>
                <a:latin typeface="Times New Roman" panose="02020603050405020304" pitchFamily="18" charset="0"/>
                <a:cs typeface="Times New Roman" panose="02020603050405020304" pitchFamily="18" charset="0"/>
              </a:rPr>
              <a:t>A Wide Area Network (WAN) </a:t>
            </a:r>
            <a:r>
              <a:rPr lang="en-US" sz="1600" dirty="0">
                <a:solidFill>
                  <a:schemeClr val="bg2"/>
                </a:solidFill>
                <a:latin typeface="Times New Roman" panose="02020603050405020304" pitchFamily="18" charset="0"/>
                <a:cs typeface="Times New Roman" panose="02020603050405020304" pitchFamily="18" charset="0"/>
              </a:rPr>
              <a:t>is a telecommunications network that extends over a large geographic area and connects devices from multiple networks. </a:t>
            </a:r>
          </a:p>
          <a:p>
            <a:pPr marL="0" lvl="0" indent="0" algn="l" rtl="0">
              <a:lnSpc>
                <a:spcPct val="150000"/>
              </a:lnSpc>
              <a:spcBef>
                <a:spcPts val="0"/>
              </a:spcBef>
              <a:spcAft>
                <a:spcPts val="1600"/>
              </a:spcAft>
              <a:buNone/>
            </a:pPr>
            <a:r>
              <a:rPr lang="en-US" sz="1600" dirty="0">
                <a:solidFill>
                  <a:schemeClr val="bg2"/>
                </a:solidFill>
                <a:latin typeface="Times New Roman" panose="02020603050405020304" pitchFamily="18" charset="0"/>
                <a:cs typeface="Times New Roman" panose="02020603050405020304" pitchFamily="18" charset="0"/>
              </a:rPr>
              <a:t>WANs can facilitate communication and data sharing across long distances. The internet is the largest WAN globally.</a:t>
            </a:r>
          </a:p>
        </p:txBody>
      </p:sp>
    </p:spTree>
    <p:extLst>
      <p:ext uri="{BB962C8B-B14F-4D97-AF65-F5344CB8AC3E}">
        <p14:creationId xmlns:p14="http://schemas.microsoft.com/office/powerpoint/2010/main" val="178785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Computer Networks and Networking</a:t>
            </a:r>
            <a:endParaRPr dirty="0"/>
          </a:p>
        </p:txBody>
      </p:sp>
      <p:sp>
        <p:nvSpPr>
          <p:cNvPr id="214" name="Google Shape;214;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600" b="1" kern="100" dirty="0">
                <a:solidFill>
                  <a:schemeClr val="bg2"/>
                </a:solidFill>
                <a:latin typeface="Times New Roman" panose="02020603050405020304" pitchFamily="18" charset="0"/>
                <a:cs typeface="Times New Roman" panose="02020603050405020304" pitchFamily="18" charset="0"/>
              </a:rPr>
              <a:t>A computer network </a:t>
            </a:r>
            <a:r>
              <a:rPr lang="en-US" sz="1600" dirty="0">
                <a:solidFill>
                  <a:schemeClr val="bg2"/>
                </a:solidFill>
                <a:latin typeface="Times New Roman" panose="02020603050405020304" pitchFamily="18" charset="0"/>
                <a:cs typeface="Times New Roman" panose="02020603050405020304" pitchFamily="18" charset="0"/>
              </a:rPr>
              <a:t>is a system that connects two or more computing devices for transmitting and sharing information. The devices can be connected using physical wires such as fiber optics or wireless media.</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00000"/>
              </a:lnSpc>
              <a:spcBef>
                <a:spcPts val="0"/>
              </a:spcBef>
              <a:spcAft>
                <a:spcPts val="0"/>
              </a:spcAft>
              <a:buNone/>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Computer networking</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is the branch of computer science that deals with the ideation, architecture, creation, maintenance, and security of computer networks.</a:t>
            </a:r>
          </a:p>
          <a:p>
            <a:pPr marL="0" lvl="0" indent="0" algn="l" rtl="0">
              <a:lnSpc>
                <a:spcPct val="100000"/>
              </a:lnSpc>
              <a:spcBef>
                <a:spcPts val="0"/>
              </a:spcBef>
              <a:spcAft>
                <a:spcPts val="1600"/>
              </a:spcAft>
              <a:buNone/>
            </a:pPr>
            <a:endParaRPr lang="en-US" sz="16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443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564858"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Metropolitan Area Networks (MANs)</a:t>
            </a:r>
            <a:br>
              <a:rPr lang="en-US" dirty="0"/>
            </a:br>
            <a:endParaRPr lang="en-US" dirty="0"/>
          </a:p>
        </p:txBody>
      </p:sp>
      <p:sp>
        <p:nvSpPr>
          <p:cNvPr id="214" name="Google Shape;214;p28"/>
          <p:cNvSpPr txBox="1">
            <a:spLocks noGrp="1"/>
          </p:cNvSpPr>
          <p:nvPr>
            <p:ph type="body" idx="1"/>
          </p:nvPr>
        </p:nvSpPr>
        <p:spPr>
          <a:xfrm>
            <a:off x="727650" y="1724664"/>
            <a:ext cx="7688700" cy="22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US" sz="1600" b="1" dirty="0">
                <a:solidFill>
                  <a:schemeClr val="bg2"/>
                </a:solidFill>
                <a:latin typeface="Times New Roman" panose="02020603050405020304" pitchFamily="18" charset="0"/>
                <a:cs typeface="Times New Roman" panose="02020603050405020304" pitchFamily="18" charset="0"/>
              </a:rPr>
              <a:t>A Metropolitan Area Network (MAN) </a:t>
            </a:r>
            <a:r>
              <a:rPr lang="en-US" sz="1600" dirty="0">
                <a:solidFill>
                  <a:schemeClr val="bg2"/>
                </a:solidFill>
                <a:latin typeface="Times New Roman" panose="02020603050405020304" pitchFamily="18" charset="0"/>
                <a:cs typeface="Times New Roman" panose="02020603050405020304" pitchFamily="18" charset="0"/>
              </a:rPr>
              <a:t>is a computer network that connects computers within a metropolitan area, which could be a single large city, multiple cities and towns, or any given large area with multiple buildings. MAN is larger than LAN but smaller than WAN. The size of MANs usually ranges from 5 kilometers to 50 kilometers.</a:t>
            </a:r>
          </a:p>
        </p:txBody>
      </p:sp>
    </p:spTree>
    <p:extLst>
      <p:ext uri="{BB962C8B-B14F-4D97-AF65-F5344CB8AC3E}">
        <p14:creationId xmlns:p14="http://schemas.microsoft.com/office/powerpoint/2010/main" val="3368113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564858"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Personal Area Networks (PANs)</a:t>
            </a:r>
            <a:br>
              <a:rPr lang="en-US" dirty="0"/>
            </a:br>
            <a:endParaRPr lang="en-US" dirty="0"/>
          </a:p>
        </p:txBody>
      </p:sp>
      <p:sp>
        <p:nvSpPr>
          <p:cNvPr id="214" name="Google Shape;214;p28"/>
          <p:cNvSpPr txBox="1">
            <a:spLocks noGrp="1"/>
          </p:cNvSpPr>
          <p:nvPr>
            <p:ph type="body" idx="1"/>
          </p:nvPr>
        </p:nvSpPr>
        <p:spPr>
          <a:xfrm>
            <a:off x="647154" y="1331472"/>
            <a:ext cx="7688700" cy="372516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US" sz="1600" b="1" dirty="0">
                <a:solidFill>
                  <a:schemeClr val="bg2"/>
                </a:solidFill>
                <a:latin typeface="Times New Roman" panose="02020603050405020304" pitchFamily="18" charset="0"/>
                <a:cs typeface="Times New Roman" panose="02020603050405020304" pitchFamily="18" charset="0"/>
              </a:rPr>
              <a:t>PAN</a:t>
            </a:r>
            <a:r>
              <a:rPr lang="en-US" sz="1600" dirty="0">
                <a:solidFill>
                  <a:schemeClr val="bg2"/>
                </a:solidFill>
                <a:latin typeface="Times New Roman" panose="02020603050405020304" pitchFamily="18" charset="0"/>
                <a:cs typeface="Times New Roman" panose="02020603050405020304" pitchFamily="18" charset="0"/>
              </a:rPr>
              <a:t> is a network that is used by devices within a specific geographic area, such as a home, office, or campus. Typically, around 10 meters.</a:t>
            </a:r>
          </a:p>
          <a:p>
            <a:pPr marL="0" lvl="0" indent="0" algn="l" rtl="0">
              <a:lnSpc>
                <a:spcPct val="150000"/>
              </a:lnSpc>
              <a:spcBef>
                <a:spcPts val="0"/>
              </a:spcBef>
              <a:spcAft>
                <a:spcPts val="1600"/>
              </a:spcAft>
              <a:buNone/>
            </a:pPr>
            <a:endParaRPr lang="en-US" sz="1600" dirty="0">
              <a:solidFill>
                <a:schemeClr val="bg2"/>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1600"/>
              </a:spcAft>
              <a:buNone/>
            </a:pPr>
            <a:endParaRPr lang="en-US" sz="16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545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body" idx="1"/>
          </p:nvPr>
        </p:nvSpPr>
        <p:spPr>
          <a:xfrm>
            <a:off x="564858" y="1453002"/>
            <a:ext cx="8012214" cy="342075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Access to Information</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Computer networks provide access to information and data, which is essential for businesses and individuals.</a:t>
            </a:r>
            <a:endParaRPr lang="en-US" sz="16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Resource Sharing:</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Networks allow for the sharing of resources such as printers, files, and data storage, leading to increased efficiency and cost-effectiveness.</a:t>
            </a:r>
            <a:endParaRPr lang="en-US" sz="16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Collaboration and Communication</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They enhance collaboration by enabling easy data sharing and communication through email, instant messaging, and video conferencing.</a:t>
            </a:r>
            <a:endParaRPr lang="en-US" sz="16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Business Growth and Flexibility</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The right networking solution can help businesses grow and evolve by allowing staff to share information effortlessly, increasing productivity and efficiency.</a:t>
            </a:r>
            <a:endParaRPr sz="1600" dirty="0">
              <a:solidFill>
                <a:schemeClr val="bg2"/>
              </a:solidFill>
            </a:endParaRPr>
          </a:p>
        </p:txBody>
      </p:sp>
      <p:sp>
        <p:nvSpPr>
          <p:cNvPr id="197" name="Google Shape;197;p25"/>
          <p:cNvSpPr txBox="1">
            <a:spLocks noGrp="1"/>
          </p:cNvSpPr>
          <p:nvPr>
            <p:ph type="title"/>
          </p:nvPr>
        </p:nvSpPr>
        <p:spPr>
          <a:xfrm>
            <a:off x="464274" y="4591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Importance of computer network.</a:t>
            </a:r>
            <a:endParaRPr sz="3000" dirty="0"/>
          </a:p>
        </p:txBody>
      </p:sp>
    </p:spTree>
    <p:extLst>
      <p:ext uri="{BB962C8B-B14F-4D97-AF65-F5344CB8AC3E}">
        <p14:creationId xmlns:p14="http://schemas.microsoft.com/office/powerpoint/2010/main" val="4133326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body" idx="1"/>
          </p:nvPr>
        </p:nvSpPr>
        <p:spPr>
          <a:xfrm>
            <a:off x="564858" y="1453002"/>
            <a:ext cx="8012214" cy="342075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mj-lt"/>
              <a:buAutoNum type="arabicPeriod" startAt="5"/>
              <a:tabLst>
                <a:tab pos="457200" algn="l"/>
              </a:tabLst>
            </a:pPr>
            <a:r>
              <a:rPr lang="en-US" sz="18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Information Interchange</a:t>
            </a:r>
            <a:r>
              <a:rPr lang="en-US" sz="18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Computer networking has become a critical means of information interchange between people, forming the foundation of good communication.</a:t>
            </a:r>
            <a:endParaRPr lang="en-US" sz="18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5"/>
              <a:tabLst>
                <a:tab pos="457200" algn="l"/>
              </a:tabLst>
            </a:pPr>
            <a:r>
              <a:rPr lang="en-US" sz="18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18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onducting Research: </a:t>
            </a:r>
            <a:r>
              <a:rPr lang="en-US" sz="18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Networks connect individuals to internal resources and the internet, enabling them to conduct research and access new information.</a:t>
            </a:r>
            <a:endParaRPr lang="en-US" sz="18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5"/>
              <a:tabLst>
                <a:tab pos="457200" algn="l"/>
              </a:tabLst>
            </a:pPr>
            <a:r>
              <a:rPr lang="en-US" sz="18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Streamlining Operations</a:t>
            </a:r>
            <a:r>
              <a:rPr lang="en-US" sz="18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Computer networks optimize convenience, flexibility, and the exchange of ideas, streamlining business operations.</a:t>
            </a:r>
            <a:endParaRPr lang="en-US" sz="18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5"/>
              <a:tabLst>
                <a:tab pos="457200" algn="l"/>
              </a:tabLst>
            </a:pPr>
            <a:endParaRPr sz="1600" dirty="0">
              <a:solidFill>
                <a:schemeClr val="bg2"/>
              </a:solidFill>
            </a:endParaRPr>
          </a:p>
        </p:txBody>
      </p:sp>
      <p:sp>
        <p:nvSpPr>
          <p:cNvPr id="197" name="Google Shape;197;p25"/>
          <p:cNvSpPr txBox="1">
            <a:spLocks noGrp="1"/>
          </p:cNvSpPr>
          <p:nvPr>
            <p:ph type="title"/>
          </p:nvPr>
        </p:nvSpPr>
        <p:spPr>
          <a:xfrm>
            <a:off x="464274" y="4591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Importance of computer network.</a:t>
            </a:r>
            <a:endParaRPr sz="3000" dirty="0"/>
          </a:p>
        </p:txBody>
      </p:sp>
    </p:spTree>
    <p:extLst>
      <p:ext uri="{BB962C8B-B14F-4D97-AF65-F5344CB8AC3E}">
        <p14:creationId xmlns:p14="http://schemas.microsoft.com/office/powerpoint/2010/main" val="2504088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3" name="Picture 2">
            <a:extLst>
              <a:ext uri="{FF2B5EF4-FFF2-40B4-BE49-F238E27FC236}">
                <a16:creationId xmlns:a16="http://schemas.microsoft.com/office/drawing/2014/main" id="{2AF81735-1B38-6C44-41BD-34E01270E76C}"/>
              </a:ext>
            </a:extLst>
          </p:cNvPr>
          <p:cNvPicPr>
            <a:picLocks noChangeAspect="1"/>
          </p:cNvPicPr>
          <p:nvPr/>
        </p:nvPicPr>
        <p:blipFill>
          <a:blip r:embed="rId3"/>
          <a:stretch>
            <a:fillRect/>
          </a:stretch>
        </p:blipFill>
        <p:spPr>
          <a:xfrm>
            <a:off x="3493008" y="2825496"/>
            <a:ext cx="5650992" cy="2318003"/>
          </a:xfrm>
          <a:prstGeom prst="rect">
            <a:avLst/>
          </a:prstGeom>
        </p:spPr>
      </p:pic>
      <p:sp>
        <p:nvSpPr>
          <p:cNvPr id="196" name="Google Shape;196;p25"/>
          <p:cNvSpPr txBox="1">
            <a:spLocks noGrp="1"/>
          </p:cNvSpPr>
          <p:nvPr>
            <p:ph type="body" idx="1"/>
          </p:nvPr>
        </p:nvSpPr>
        <p:spPr>
          <a:xfrm>
            <a:off x="564858" y="1453002"/>
            <a:ext cx="8012214" cy="342075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0"/>
              </a:spcAft>
              <a:buNone/>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The Internet is a global system of interconnected computer networks that allows for the transmission of data and communication between devices worldwide. It is a public, cooperative, and self-sustaining facility that has become the primary source of information consumption for millions of people. </a:t>
            </a:r>
          </a:p>
          <a:p>
            <a:pPr marL="0" marR="0" indent="0">
              <a:lnSpc>
                <a:spcPct val="107000"/>
              </a:lnSpc>
              <a:spcBef>
                <a:spcPts val="0"/>
              </a:spcBef>
              <a:spcAft>
                <a:spcPts val="0"/>
              </a:spcAft>
              <a:buNone/>
            </a:pPr>
            <a:endParaRPr lang="en-US" sz="16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The Internet is a network of networks that uses the Internet protocol suite (TCP/IP) to communicate between devices.</a:t>
            </a:r>
          </a:p>
          <a:p>
            <a:pPr marL="0" marR="0" indent="0">
              <a:lnSpc>
                <a:spcPct val="107000"/>
              </a:lnSpc>
              <a:spcBef>
                <a:spcPts val="0"/>
              </a:spcBef>
              <a:spcAft>
                <a:spcPts val="0"/>
              </a:spcAft>
              <a:buNone/>
            </a:pPr>
            <a:endParaRPr lang="en-US" sz="16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7" name="Google Shape;197;p25"/>
          <p:cNvSpPr txBox="1">
            <a:spLocks noGrp="1"/>
          </p:cNvSpPr>
          <p:nvPr>
            <p:ph type="title"/>
          </p:nvPr>
        </p:nvSpPr>
        <p:spPr>
          <a:xfrm>
            <a:off x="464274" y="4591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The Internet.</a:t>
            </a:r>
            <a:endParaRPr sz="3000" dirty="0"/>
          </a:p>
        </p:txBody>
      </p:sp>
    </p:spTree>
    <p:extLst>
      <p:ext uri="{BB962C8B-B14F-4D97-AF65-F5344CB8AC3E}">
        <p14:creationId xmlns:p14="http://schemas.microsoft.com/office/powerpoint/2010/main" val="2874979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body" idx="1"/>
          </p:nvPr>
        </p:nvSpPr>
        <p:spPr>
          <a:xfrm>
            <a:off x="565893" y="1672458"/>
            <a:ext cx="8012214" cy="2579502"/>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Symbol" panose="05050102010706020507" pitchFamily="18" charset="2"/>
              <a:buChar char=""/>
              <a:tabLst>
                <a:tab pos="457200" algn="l"/>
              </a:tabLs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Communication and Information Access</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The Internet enables easy and inexpensive communication between people worldwide, allowing them to explore and share ideas, maintain social connections, and access information.</a:t>
            </a:r>
          </a:p>
          <a:p>
            <a:pPr marL="342900" marR="0" lvl="0" indent="-342900">
              <a:lnSpc>
                <a:spcPct val="107000"/>
              </a:lnSpc>
              <a:spcBef>
                <a:spcPts val="0"/>
              </a:spcBef>
              <a:spcAft>
                <a:spcPts val="0"/>
              </a:spcAft>
              <a:buFont typeface="Symbol" panose="05050102010706020507" pitchFamily="18" charset="2"/>
              <a:buChar char=""/>
              <a:tabLst>
                <a:tab pos="457200" algn="l"/>
              </a:tabLst>
            </a:pPr>
            <a:endParaRPr lang="en-US" sz="16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457200" algn="l"/>
              </a:tabLs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Education:</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Online distance learning courses, online books, and tutorials provide access to education for people regardless of their location.</a:t>
            </a:r>
          </a:p>
          <a:p>
            <a:pPr marL="342900" marR="0" lvl="0" indent="-342900">
              <a:lnSpc>
                <a:spcPct val="107000"/>
              </a:lnSpc>
              <a:spcBef>
                <a:spcPts val="0"/>
              </a:spcBef>
              <a:spcAft>
                <a:spcPts val="0"/>
              </a:spcAft>
              <a:buFont typeface="Symbol" panose="05050102010706020507" pitchFamily="18" charset="2"/>
              <a:buChar char=""/>
              <a:tabLst>
                <a:tab pos="457200" algn="l"/>
              </a:tabLst>
            </a:pPr>
            <a:endParaRPr lang="en-US" sz="16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457200" algn="l"/>
              </a:tabLs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Economic Development</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The Internet facilitates online job searches, digital transactions, and e-commerce, contributing to economic growth.</a:t>
            </a:r>
            <a:endParaRPr lang="en-US" sz="16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5"/>
              <a:tabLst>
                <a:tab pos="457200" algn="l"/>
              </a:tabLst>
            </a:pPr>
            <a:endParaRPr sz="1600" dirty="0">
              <a:solidFill>
                <a:schemeClr val="bg2"/>
              </a:solidFill>
            </a:endParaRPr>
          </a:p>
        </p:txBody>
      </p:sp>
      <p:sp>
        <p:nvSpPr>
          <p:cNvPr id="197" name="Google Shape;197;p25"/>
          <p:cNvSpPr txBox="1">
            <a:spLocks noGrp="1"/>
          </p:cNvSpPr>
          <p:nvPr>
            <p:ph type="title"/>
          </p:nvPr>
        </p:nvSpPr>
        <p:spPr>
          <a:xfrm>
            <a:off x="464274" y="4591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Importance of the internet.</a:t>
            </a:r>
            <a:endParaRPr sz="3000" dirty="0"/>
          </a:p>
        </p:txBody>
      </p:sp>
    </p:spTree>
    <p:extLst>
      <p:ext uri="{BB962C8B-B14F-4D97-AF65-F5344CB8AC3E}">
        <p14:creationId xmlns:p14="http://schemas.microsoft.com/office/powerpoint/2010/main" val="410800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body" idx="1"/>
          </p:nvPr>
        </p:nvSpPr>
        <p:spPr>
          <a:xfrm>
            <a:off x="464274" y="1896486"/>
            <a:ext cx="8012214" cy="2273178"/>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Symbol" panose="05050102010706020507" pitchFamily="18" charset="2"/>
              <a:buChar char=""/>
              <a:tabLst>
                <a:tab pos="457200" algn="l"/>
              </a:tabLs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Research and Development</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The internet is a valuable resource for research and development, as it provides access to a wealth of information and allows businesses to stay competitive.</a:t>
            </a:r>
            <a:endParaRPr lang="en-US" sz="16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457200" algn="l"/>
              </a:tabLs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Digital Transactions</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The internet enables digital transactions, such as internet banking, mobile banking, and e-wallets, making life more convenient and efficient</a:t>
            </a:r>
            <a:endParaRPr lang="en-US" sz="16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5"/>
              <a:tabLst>
                <a:tab pos="457200" algn="l"/>
              </a:tabLst>
            </a:pPr>
            <a:endParaRPr sz="1600" dirty="0">
              <a:solidFill>
                <a:schemeClr val="bg2"/>
              </a:solidFill>
            </a:endParaRPr>
          </a:p>
        </p:txBody>
      </p:sp>
      <p:sp>
        <p:nvSpPr>
          <p:cNvPr id="197" name="Google Shape;197;p25"/>
          <p:cNvSpPr txBox="1">
            <a:spLocks noGrp="1"/>
          </p:cNvSpPr>
          <p:nvPr>
            <p:ph type="title"/>
          </p:nvPr>
        </p:nvSpPr>
        <p:spPr>
          <a:xfrm>
            <a:off x="464274" y="4591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Importance of the internet cont.</a:t>
            </a:r>
            <a:endParaRPr sz="3000" dirty="0"/>
          </a:p>
        </p:txBody>
      </p:sp>
    </p:spTree>
    <p:extLst>
      <p:ext uri="{BB962C8B-B14F-4D97-AF65-F5344CB8AC3E}">
        <p14:creationId xmlns:p14="http://schemas.microsoft.com/office/powerpoint/2010/main" val="1599832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body" idx="1"/>
          </p:nvPr>
        </p:nvSpPr>
        <p:spPr>
          <a:xfrm>
            <a:off x="564858" y="1453002"/>
            <a:ext cx="8012214" cy="342075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Symbol" panose="05050102010706020507" pitchFamily="18" charset="2"/>
              <a:buChar char=""/>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Identity theft and hacking</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The internet is vulnerable to hacking and identity theft, which can have severe financial and personal consequences for users.</a:t>
            </a:r>
          </a:p>
          <a:p>
            <a:pPr marL="342900" marR="0" lvl="0" indent="-342900">
              <a:lnSpc>
                <a:spcPct val="107000"/>
              </a:lnSpc>
              <a:spcBef>
                <a:spcPts val="0"/>
              </a:spcBef>
              <a:spcAft>
                <a:spcPts val="0"/>
              </a:spcAft>
              <a:buFont typeface="Symbol" panose="05050102010706020507" pitchFamily="18" charset="2"/>
              <a:buChar char=""/>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Cyberbreaches</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The risk of cyberbreaches is a significant disadvantage of the internet, as websites, applications, emails, and software can be prone to breaches.</a:t>
            </a:r>
          </a:p>
          <a:p>
            <a:pPr marL="342900" marR="0" lvl="0" indent="-342900">
              <a:lnSpc>
                <a:spcPct val="107000"/>
              </a:lnSpc>
              <a:spcBef>
                <a:spcPts val="0"/>
              </a:spcBef>
              <a:spcAft>
                <a:spcPts val="0"/>
              </a:spcAft>
              <a:buFont typeface="Symbol" panose="05050102010706020507" pitchFamily="18" charset="2"/>
              <a:buChar char=""/>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Bullying, trolls, and stalkers:</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The anonymity of the internet can enable trolls, bullies, and stalkers to target victims without facing immediate consequences.</a:t>
            </a:r>
          </a:p>
          <a:p>
            <a:pPr marL="342900" marR="0" lvl="0" indent="-342900">
              <a:lnSpc>
                <a:spcPct val="107000"/>
              </a:lnSpc>
              <a:spcBef>
                <a:spcPts val="0"/>
              </a:spcBef>
              <a:spcAft>
                <a:spcPts val="0"/>
              </a:spcAft>
              <a:buFont typeface="+mj-lt"/>
              <a:buAutoNum type="arabicPeriod" startAt="5"/>
              <a:tabLst>
                <a:tab pos="457200" algn="l"/>
              </a:tabLst>
            </a:pPr>
            <a:endParaRPr sz="1600" dirty="0">
              <a:solidFill>
                <a:schemeClr val="bg2"/>
              </a:solidFill>
              <a:latin typeface="Times New Roman" panose="02020603050405020304" pitchFamily="18" charset="0"/>
              <a:cs typeface="Times New Roman" panose="02020603050405020304" pitchFamily="18" charset="0"/>
            </a:endParaRPr>
          </a:p>
        </p:txBody>
      </p:sp>
      <p:sp>
        <p:nvSpPr>
          <p:cNvPr id="197" name="Google Shape;197;p25"/>
          <p:cNvSpPr txBox="1">
            <a:spLocks noGrp="1"/>
          </p:cNvSpPr>
          <p:nvPr>
            <p:ph type="title"/>
          </p:nvPr>
        </p:nvSpPr>
        <p:spPr>
          <a:xfrm>
            <a:off x="464274" y="4591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Disadvantages of the internet.</a:t>
            </a:r>
            <a:endParaRPr sz="3000" dirty="0"/>
          </a:p>
        </p:txBody>
      </p:sp>
    </p:spTree>
    <p:extLst>
      <p:ext uri="{BB962C8B-B14F-4D97-AF65-F5344CB8AC3E}">
        <p14:creationId xmlns:p14="http://schemas.microsoft.com/office/powerpoint/2010/main" val="1147512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601434"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World Wide Web (WWW)</a:t>
            </a:r>
          </a:p>
        </p:txBody>
      </p:sp>
      <p:sp>
        <p:nvSpPr>
          <p:cNvPr id="214" name="Google Shape;214;p28"/>
          <p:cNvSpPr txBox="1">
            <a:spLocks noGrp="1"/>
          </p:cNvSpPr>
          <p:nvPr>
            <p:ph type="body" idx="1"/>
          </p:nvPr>
        </p:nvSpPr>
        <p:spPr>
          <a:xfrm>
            <a:off x="727650" y="1304040"/>
            <a:ext cx="7688700" cy="371601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US" sz="1600" dirty="0">
                <a:solidFill>
                  <a:schemeClr val="bg2"/>
                </a:solidFill>
                <a:effectLst/>
                <a:latin typeface="Times New Roman" panose="02020603050405020304" pitchFamily="18" charset="0"/>
                <a:ea typeface="Calibri" panose="020F0502020204030204" pitchFamily="34" charset="0"/>
              </a:rPr>
              <a:t>The World Wide Web (WWW) is an information system that enables content sharing over the Internet. The Web was invented by English computer scientist Tim Berners-Lee while at CERN in 1989 and opened.</a:t>
            </a:r>
          </a:p>
          <a:p>
            <a:pPr marL="0" lvl="0" indent="0" algn="l" rtl="0">
              <a:lnSpc>
                <a:spcPct val="150000"/>
              </a:lnSpc>
              <a:spcBef>
                <a:spcPts val="0"/>
              </a:spcBef>
              <a:spcAft>
                <a:spcPts val="1600"/>
              </a:spcAft>
              <a:buNone/>
            </a:pPr>
            <a:endParaRPr lang="en-US" sz="1600" dirty="0">
              <a:solidFill>
                <a:schemeClr val="bg2"/>
              </a:solidFill>
              <a:latin typeface="Times New Roman" panose="02020603050405020304" pitchFamily="18" charset="0"/>
            </a:endParaRPr>
          </a:p>
        </p:txBody>
      </p:sp>
      <p:pic>
        <p:nvPicPr>
          <p:cNvPr id="3" name="Picture 2">
            <a:extLst>
              <a:ext uri="{FF2B5EF4-FFF2-40B4-BE49-F238E27FC236}">
                <a16:creationId xmlns:a16="http://schemas.microsoft.com/office/drawing/2014/main" id="{ED46FD7E-D8BA-281D-383E-D5AA83B06866}"/>
              </a:ext>
            </a:extLst>
          </p:cNvPr>
          <p:cNvPicPr>
            <a:picLocks noChangeAspect="1"/>
          </p:cNvPicPr>
          <p:nvPr/>
        </p:nvPicPr>
        <p:blipFill>
          <a:blip r:embed="rId3"/>
          <a:stretch>
            <a:fillRect/>
          </a:stretch>
        </p:blipFill>
        <p:spPr>
          <a:xfrm>
            <a:off x="1271673" y="2448306"/>
            <a:ext cx="6348222" cy="2695194"/>
          </a:xfrm>
          <a:prstGeom prst="rect">
            <a:avLst/>
          </a:prstGeom>
        </p:spPr>
      </p:pic>
    </p:spTree>
    <p:extLst>
      <p:ext uri="{BB962C8B-B14F-4D97-AF65-F5344CB8AC3E}">
        <p14:creationId xmlns:p14="http://schemas.microsoft.com/office/powerpoint/2010/main" val="3440733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0" y="508493"/>
            <a:ext cx="8577072"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Differences between Internet and WWW</a:t>
            </a:r>
          </a:p>
        </p:txBody>
      </p:sp>
      <p:graphicFrame>
        <p:nvGraphicFramePr>
          <p:cNvPr id="2" name="Table 1">
            <a:extLst>
              <a:ext uri="{FF2B5EF4-FFF2-40B4-BE49-F238E27FC236}">
                <a16:creationId xmlns:a16="http://schemas.microsoft.com/office/drawing/2014/main" id="{2923E589-40D4-0C20-39AA-60230207105D}"/>
              </a:ext>
            </a:extLst>
          </p:cNvPr>
          <p:cNvGraphicFramePr>
            <a:graphicFrameLocks noGrp="1"/>
          </p:cNvGraphicFramePr>
          <p:nvPr>
            <p:extLst>
              <p:ext uri="{D42A27DB-BD31-4B8C-83A1-F6EECF244321}">
                <p14:modId xmlns:p14="http://schemas.microsoft.com/office/powerpoint/2010/main" val="1131410085"/>
              </p:ext>
            </p:extLst>
          </p:nvPr>
        </p:nvGraphicFramePr>
        <p:xfrm>
          <a:off x="338328" y="1320090"/>
          <a:ext cx="8467344" cy="3699966"/>
        </p:xfrm>
        <a:graphic>
          <a:graphicData uri="http://schemas.openxmlformats.org/drawingml/2006/table">
            <a:tbl>
              <a:tblPr firstRow="1" bandRow="1">
                <a:tableStyleId>{5C22544A-7EE6-4342-B048-85BDC9FD1C3A}</a:tableStyleId>
              </a:tblPr>
              <a:tblGrid>
                <a:gridCol w="4233672">
                  <a:extLst>
                    <a:ext uri="{9D8B030D-6E8A-4147-A177-3AD203B41FA5}">
                      <a16:colId xmlns:a16="http://schemas.microsoft.com/office/drawing/2014/main" val="2471990075"/>
                    </a:ext>
                  </a:extLst>
                </a:gridCol>
                <a:gridCol w="4233672">
                  <a:extLst>
                    <a:ext uri="{9D8B030D-6E8A-4147-A177-3AD203B41FA5}">
                      <a16:colId xmlns:a16="http://schemas.microsoft.com/office/drawing/2014/main" val="2672614418"/>
                    </a:ext>
                  </a:extLst>
                </a:gridCol>
              </a:tblGrid>
              <a:tr h="601431">
                <a:tc>
                  <a:txBody>
                    <a:bodyPr/>
                    <a:lstStyle/>
                    <a:p>
                      <a:r>
                        <a:rPr lang="en-US" dirty="0"/>
                        <a:t>INTERNET</a:t>
                      </a:r>
                    </a:p>
                  </a:txBody>
                  <a:tcPr/>
                </a:tc>
                <a:tc>
                  <a:txBody>
                    <a:bodyPr/>
                    <a:lstStyle/>
                    <a:p>
                      <a:r>
                        <a:rPr lang="en-US" dirty="0"/>
                        <a:t>WWW</a:t>
                      </a:r>
                    </a:p>
                  </a:txBody>
                  <a:tcPr/>
                </a:tc>
                <a:extLst>
                  <a:ext uri="{0D108BD9-81ED-4DB2-BD59-A6C34878D82A}">
                    <a16:rowId xmlns:a16="http://schemas.microsoft.com/office/drawing/2014/main" val="1907757208"/>
                  </a:ext>
                </a:extLst>
              </a:tr>
              <a:tr h="758614">
                <a:tc>
                  <a:txBody>
                    <a:bodyPr/>
                    <a:lstStyle/>
                    <a:p>
                      <a:r>
                        <a:rPr lang="en-US" sz="1400" b="0" i="0" u="none" strike="noStrike" cap="none" dirty="0">
                          <a:solidFill>
                            <a:schemeClr val="dk1"/>
                          </a:solidFill>
                          <a:effectLst/>
                          <a:latin typeface="+mn-lt"/>
                          <a:ea typeface="+mn-ea"/>
                          <a:cs typeface="+mn-cs"/>
                          <a:sym typeface="Arial"/>
                        </a:rPr>
                        <a:t>It is a global network of interconnected computer networks that uses a suite of protocols to transmit data and facilitate communication between devices.</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The World Wide Web is a system for making information available to users through the internet. </a:t>
                      </a:r>
                      <a:endParaRPr lang="en-US" dirty="0"/>
                    </a:p>
                  </a:txBody>
                  <a:tcPr/>
                </a:tc>
                <a:extLst>
                  <a:ext uri="{0D108BD9-81ED-4DB2-BD59-A6C34878D82A}">
                    <a16:rowId xmlns:a16="http://schemas.microsoft.com/office/drawing/2014/main" val="941795058"/>
                  </a:ext>
                </a:extLst>
              </a:tr>
              <a:tr h="979876">
                <a:tc>
                  <a:txBody>
                    <a:bodyPr/>
                    <a:lstStyle/>
                    <a:p>
                      <a:r>
                        <a:rPr lang="en-US" sz="1400" b="0" i="0" u="none" strike="noStrike" cap="none" dirty="0">
                          <a:solidFill>
                            <a:schemeClr val="dk1"/>
                          </a:solidFill>
                          <a:effectLst/>
                          <a:latin typeface="+mn-lt"/>
                          <a:ea typeface="+mn-ea"/>
                          <a:cs typeface="+mn-cs"/>
                          <a:sym typeface="Arial"/>
                        </a:rPr>
                        <a:t>It serves as the underlying infrastructure that supports various online services and applications, including the World Wide Web.</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The World Wide Web is one of the applications built on the Internet and is the most common way users access and share information online.</a:t>
                      </a:r>
                    </a:p>
                    <a:p>
                      <a:endParaRPr lang="en-US" dirty="0"/>
                    </a:p>
                  </a:txBody>
                  <a:tcPr/>
                </a:tc>
                <a:extLst>
                  <a:ext uri="{0D108BD9-81ED-4DB2-BD59-A6C34878D82A}">
                    <a16:rowId xmlns:a16="http://schemas.microsoft.com/office/drawing/2014/main" val="1556779248"/>
                  </a:ext>
                </a:extLst>
              </a:tr>
              <a:tr h="758614">
                <a:tc>
                  <a:txBody>
                    <a:bodyPr/>
                    <a:lstStyle/>
                    <a:p>
                      <a:r>
                        <a:rPr lang="en-US" dirty="0"/>
                        <a:t>It is a collections of network devices such as computers, routers, cables etc. </a:t>
                      </a:r>
                    </a:p>
                  </a:txBody>
                  <a:tcPr/>
                </a:tc>
                <a:tc>
                  <a:txBody>
                    <a:bodyPr/>
                    <a:lstStyle/>
                    <a:p>
                      <a:r>
                        <a:rPr lang="en-US" sz="1400" b="0" i="0" u="none" strike="noStrike" cap="none" dirty="0">
                          <a:solidFill>
                            <a:schemeClr val="dk1"/>
                          </a:solidFill>
                          <a:effectLst/>
                          <a:latin typeface="+mn-lt"/>
                          <a:ea typeface="+mn-ea"/>
                          <a:cs typeface="+mn-cs"/>
                          <a:sym typeface="Arial"/>
                        </a:rPr>
                        <a:t>It is a collection of information and web pages that can be accessed using the Hypertext Transfer Protocol (HTTP).</a:t>
                      </a:r>
                      <a:endParaRPr lang="en-US" dirty="0"/>
                    </a:p>
                  </a:txBody>
                  <a:tcPr/>
                </a:tc>
                <a:extLst>
                  <a:ext uri="{0D108BD9-81ED-4DB2-BD59-A6C34878D82A}">
                    <a16:rowId xmlns:a16="http://schemas.microsoft.com/office/drawing/2014/main" val="2249012783"/>
                  </a:ext>
                </a:extLst>
              </a:tr>
              <a:tr h="60143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64648002"/>
                  </a:ext>
                </a:extLst>
              </a:tr>
            </a:tbl>
          </a:graphicData>
        </a:graphic>
      </p:graphicFrame>
    </p:spTree>
    <p:extLst>
      <p:ext uri="{BB962C8B-B14F-4D97-AF65-F5344CB8AC3E}">
        <p14:creationId xmlns:p14="http://schemas.microsoft.com/office/powerpoint/2010/main" val="159303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Networks Protocols </a:t>
            </a:r>
            <a:endParaRPr dirty="0"/>
          </a:p>
        </p:txBody>
      </p:sp>
      <p:sp>
        <p:nvSpPr>
          <p:cNvPr id="214" name="Google Shape;214;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0"/>
              </a:spcAft>
              <a:buNone/>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Network Protocols</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Network protocols are a set of established rules that determine how data is transmitted between different devices in the same network. Network protocols can be categorized into three broad categories:</a:t>
            </a:r>
          </a:p>
          <a:p>
            <a:pPr marL="0" marR="0" indent="0">
              <a:lnSpc>
                <a:spcPct val="107000"/>
              </a:lnSpc>
              <a:spcBef>
                <a:spcPts val="0"/>
              </a:spcBef>
              <a:spcAft>
                <a:spcPts val="0"/>
              </a:spcAft>
              <a:buNone/>
            </a:pPr>
            <a:endPar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buFont typeface="Wingdings" panose="05000000000000000000" pitchFamily="2" charset="2"/>
              <a:buChar char="Ø"/>
            </a:pPr>
            <a:r>
              <a:rPr lang="en-US" sz="16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N</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etwork communication protocols</a:t>
            </a:r>
          </a:p>
          <a:p>
            <a:pPr marL="285750" indent="-285750">
              <a:lnSpc>
                <a:spcPct val="107000"/>
              </a:lnSpc>
              <a:buFont typeface="Wingdings" panose="05000000000000000000" pitchFamily="2" charset="2"/>
              <a:buChar char="Ø"/>
            </a:pPr>
            <a:r>
              <a:rPr lang="en-US" sz="16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N</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etwork management protocols</a:t>
            </a:r>
          </a:p>
          <a:p>
            <a:pPr marL="285750" indent="-285750">
              <a:lnSpc>
                <a:spcPct val="107000"/>
              </a:lnSpc>
              <a:buFont typeface="Wingdings" panose="05000000000000000000" pitchFamily="2" charset="2"/>
              <a:buChar char="Ø"/>
            </a:pPr>
            <a:r>
              <a:rPr lang="en-US" sz="16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N</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etwork security protocols</a:t>
            </a:r>
          </a:p>
          <a:p>
            <a:pPr marL="0" indent="0">
              <a:lnSpc>
                <a:spcPct val="107000"/>
              </a:lnSpc>
              <a:buNone/>
            </a:pPr>
            <a:endPar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6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154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601434"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Web Browsers</a:t>
            </a:r>
          </a:p>
        </p:txBody>
      </p:sp>
      <p:pic>
        <p:nvPicPr>
          <p:cNvPr id="3" name="Picture 2">
            <a:extLst>
              <a:ext uri="{FF2B5EF4-FFF2-40B4-BE49-F238E27FC236}">
                <a16:creationId xmlns:a16="http://schemas.microsoft.com/office/drawing/2014/main" id="{D68AB021-3168-7DD9-78C6-74D972F86342}"/>
              </a:ext>
            </a:extLst>
          </p:cNvPr>
          <p:cNvPicPr>
            <a:picLocks noChangeAspect="1"/>
          </p:cNvPicPr>
          <p:nvPr/>
        </p:nvPicPr>
        <p:blipFill>
          <a:blip r:embed="rId3"/>
          <a:stretch>
            <a:fillRect/>
          </a:stretch>
        </p:blipFill>
        <p:spPr>
          <a:xfrm>
            <a:off x="2724912" y="2571750"/>
            <a:ext cx="6419088" cy="2542032"/>
          </a:xfrm>
          <a:prstGeom prst="rect">
            <a:avLst/>
          </a:prstGeom>
        </p:spPr>
      </p:pic>
      <p:sp>
        <p:nvSpPr>
          <p:cNvPr id="214" name="Google Shape;214;p28"/>
          <p:cNvSpPr txBox="1">
            <a:spLocks noGrp="1"/>
          </p:cNvSpPr>
          <p:nvPr>
            <p:ph type="body" idx="1"/>
          </p:nvPr>
        </p:nvSpPr>
        <p:spPr>
          <a:xfrm>
            <a:off x="727650" y="1304040"/>
            <a:ext cx="7688700" cy="383946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0"/>
              </a:spcAft>
              <a:buNone/>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Web browsers are applications used to access websites and the internet. They allow users to view text, images, and videos from anywhere in the world. </a:t>
            </a:r>
          </a:p>
          <a:p>
            <a:pPr marL="0" marR="0" indent="0">
              <a:lnSpc>
                <a:spcPct val="107000"/>
              </a:lnSpc>
              <a:spcBef>
                <a:spcPts val="0"/>
              </a:spcBef>
              <a:spcAft>
                <a:spcPts val="0"/>
              </a:spcAft>
              <a:buNone/>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Web browsers are available for various devices, including desktops, laptops, tablets, and smartphones. Some of the most popular web browsers include Google Chrome, Mozilla Firefox, Apple Safari.</a:t>
            </a:r>
            <a:endParaRPr lang="en-US" sz="16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150000"/>
              </a:lnSpc>
              <a:spcBef>
                <a:spcPts val="0"/>
              </a:spcBef>
              <a:spcAft>
                <a:spcPts val="1600"/>
              </a:spcAft>
              <a:buNone/>
            </a:pPr>
            <a:endParaRPr lang="en-US" sz="1600" dirty="0">
              <a:solidFill>
                <a:schemeClr val="bg2"/>
              </a:solidFill>
              <a:latin typeface="Times New Roman" panose="02020603050405020304" pitchFamily="18" charset="0"/>
            </a:endParaRPr>
          </a:p>
        </p:txBody>
      </p:sp>
    </p:spTree>
    <p:extLst>
      <p:ext uri="{BB962C8B-B14F-4D97-AF65-F5344CB8AC3E}">
        <p14:creationId xmlns:p14="http://schemas.microsoft.com/office/powerpoint/2010/main" val="270832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body" idx="1"/>
          </p:nvPr>
        </p:nvSpPr>
        <p:spPr>
          <a:xfrm>
            <a:off x="564858" y="1453002"/>
            <a:ext cx="8012214" cy="3420750"/>
          </a:xfrm>
          <a:prstGeom prst="rect">
            <a:avLst/>
          </a:prstGeom>
        </p:spPr>
        <p:txBody>
          <a:bodyPr spcFirstLastPara="1" wrap="square" lIns="91425" tIns="91425" rIns="91425" bIns="91425" anchor="t" anchorCtr="0">
            <a:noAutofit/>
          </a:bodyPr>
          <a:lstStyle/>
          <a:p>
            <a:pPr marL="285750" marR="0" indent="-285750">
              <a:lnSpc>
                <a:spcPct val="107000"/>
              </a:lnSpc>
              <a:spcBef>
                <a:spcPts val="0"/>
              </a:spcBef>
              <a:spcAft>
                <a:spcPts val="0"/>
              </a:spcAft>
              <a:buFont typeface="Wingdings" panose="05000000000000000000" pitchFamily="2" charset="2"/>
              <a:buChar char="Ø"/>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Displaying web pages</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When a user requests a web page from a particular website, the browser retrieves its files from a web server and then displays the page on the user's screen.</a:t>
            </a:r>
          </a:p>
          <a:p>
            <a:pPr marL="285750" marR="0" indent="-285750">
              <a:lnSpc>
                <a:spcPct val="107000"/>
              </a:lnSpc>
              <a:spcBef>
                <a:spcPts val="0"/>
              </a:spcBef>
              <a:spcAft>
                <a:spcPts val="0"/>
              </a:spcAft>
              <a:buFont typeface="Wingdings" panose="05000000000000000000" pitchFamily="2" charset="2"/>
              <a:buChar char="Ø"/>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Extensions and customization</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Web browsers can be customized using extensions, which add additional features and functionality to the browser.</a:t>
            </a:r>
          </a:p>
          <a:p>
            <a:pPr marL="285750" marR="0" indent="-285750">
              <a:lnSpc>
                <a:spcPct val="107000"/>
              </a:lnSpc>
              <a:spcBef>
                <a:spcPts val="0"/>
              </a:spcBef>
              <a:spcAft>
                <a:spcPts val="0"/>
              </a:spcAft>
              <a:buFont typeface="Wingdings" panose="05000000000000000000" pitchFamily="2" charset="2"/>
              <a:buChar char="Ø"/>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Compatibility</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Web browsers should be compatible with a wide range of websites and web applications, ensuring that users can access the content they want.</a:t>
            </a:r>
          </a:p>
          <a:p>
            <a:pPr marL="285750" marR="0" indent="-285750">
              <a:lnSpc>
                <a:spcPct val="107000"/>
              </a:lnSpc>
              <a:spcBef>
                <a:spcPts val="0"/>
              </a:spcBef>
              <a:spcAft>
                <a:spcPts val="0"/>
              </a:spcAft>
              <a:buFont typeface="Wingdings" panose="05000000000000000000" pitchFamily="2" charset="2"/>
              <a:buChar char="Ø"/>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Security</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Browsers should prioritize security, protecting users from trackers, hackers, and internet eavesdroppers.</a:t>
            </a:r>
          </a:p>
          <a:p>
            <a:pPr marL="342900" marR="0" lvl="0" indent="-342900">
              <a:lnSpc>
                <a:spcPct val="107000"/>
              </a:lnSpc>
              <a:spcBef>
                <a:spcPts val="0"/>
              </a:spcBef>
              <a:spcAft>
                <a:spcPts val="0"/>
              </a:spcAft>
              <a:buFont typeface="+mj-lt"/>
              <a:buAutoNum type="arabicPeriod" startAt="5"/>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p:txBody>
      </p:sp>
      <p:sp>
        <p:nvSpPr>
          <p:cNvPr id="197" name="Google Shape;197;p25"/>
          <p:cNvSpPr txBox="1">
            <a:spLocks noGrp="1"/>
          </p:cNvSpPr>
          <p:nvPr>
            <p:ph type="title"/>
          </p:nvPr>
        </p:nvSpPr>
        <p:spPr>
          <a:xfrm>
            <a:off x="464274" y="4591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Features of web browsers</a:t>
            </a:r>
          </a:p>
        </p:txBody>
      </p:sp>
    </p:spTree>
    <p:extLst>
      <p:ext uri="{BB962C8B-B14F-4D97-AF65-F5344CB8AC3E}">
        <p14:creationId xmlns:p14="http://schemas.microsoft.com/office/powerpoint/2010/main" val="2269278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729450"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Servers</a:t>
            </a:r>
            <a:endParaRPr dirty="0"/>
          </a:p>
        </p:txBody>
      </p:sp>
      <p:sp>
        <p:nvSpPr>
          <p:cNvPr id="214" name="Google Shape;214;p28"/>
          <p:cNvSpPr txBox="1">
            <a:spLocks noGrp="1"/>
          </p:cNvSpPr>
          <p:nvPr>
            <p:ph type="body" idx="1"/>
          </p:nvPr>
        </p:nvSpPr>
        <p:spPr>
          <a:xfrm>
            <a:off x="628866" y="1441200"/>
            <a:ext cx="7688700" cy="3505704"/>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0"/>
              </a:spcAft>
              <a:buNone/>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 server in computer networking is a computer or software program that provides resources, data, services, or programs to other computers, known as clients, over a network.</a:t>
            </a:r>
          </a:p>
          <a:p>
            <a:pPr marL="0" marR="0" indent="0">
              <a:lnSpc>
                <a:spcPct val="107000"/>
              </a:lnSpc>
              <a:spcBef>
                <a:spcPts val="0"/>
              </a:spcBef>
              <a:spcAft>
                <a:spcPts val="0"/>
              </a:spcAft>
              <a:buNone/>
            </a:pPr>
            <a:endParaRPr lang="en-US" sz="16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Servers can provide various functionalities, such as sharing data or resources among multiple clients, performing computations for a client, and hosting applications or websites.</a:t>
            </a:r>
          </a:p>
          <a:p>
            <a:pPr marL="0" marR="0" indent="0">
              <a:lnSpc>
                <a:spcPct val="107000"/>
              </a:lnSpc>
              <a:spcBef>
                <a:spcPts val="0"/>
              </a:spcBef>
              <a:spcAft>
                <a:spcPts val="0"/>
              </a:spcAft>
              <a:buNone/>
            </a:pPr>
            <a:endParaRPr lang="en-US" sz="16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287AE35-DD0E-43F4-DCE9-90B37E6EC678}"/>
              </a:ext>
            </a:extLst>
          </p:cNvPr>
          <p:cNvPicPr>
            <a:picLocks noChangeAspect="1"/>
          </p:cNvPicPr>
          <p:nvPr/>
        </p:nvPicPr>
        <p:blipFill>
          <a:blip r:embed="rId3"/>
          <a:stretch>
            <a:fillRect/>
          </a:stretch>
        </p:blipFill>
        <p:spPr>
          <a:xfrm>
            <a:off x="2955036" y="2834640"/>
            <a:ext cx="6188964" cy="2308860"/>
          </a:xfrm>
          <a:prstGeom prst="rect">
            <a:avLst/>
          </a:prstGeom>
        </p:spPr>
      </p:pic>
    </p:spTree>
    <p:extLst>
      <p:ext uri="{BB962C8B-B14F-4D97-AF65-F5344CB8AC3E}">
        <p14:creationId xmlns:p14="http://schemas.microsoft.com/office/powerpoint/2010/main" val="3463971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body" idx="1"/>
          </p:nvPr>
        </p:nvSpPr>
        <p:spPr>
          <a:xfrm>
            <a:off x="173736" y="1763898"/>
            <a:ext cx="8796528" cy="2698374"/>
          </a:xfrm>
          <a:prstGeom prst="rect">
            <a:avLst/>
          </a:prstGeom>
        </p:spPr>
        <p:txBody>
          <a:bodyPr spcFirstLastPara="1" wrap="square" lIns="91425" tIns="91425" rIns="91425" bIns="91425" anchor="t" anchorCtr="0">
            <a:noAutofit/>
          </a:bodyPr>
          <a:lstStyle/>
          <a:p>
            <a:pPr marL="0" marR="0" lvl="0" indent="0">
              <a:lnSpc>
                <a:spcPct val="107000"/>
              </a:lnSpc>
              <a:spcBef>
                <a:spcPts val="0"/>
              </a:spcBef>
              <a:spcAft>
                <a:spcPts val="0"/>
              </a:spcAft>
              <a:buNone/>
              <a:tabLst>
                <a:tab pos="457200" algn="l"/>
              </a:tabLst>
            </a:pPr>
            <a:r>
              <a:rPr lang="en-US" sz="1600" dirty="0">
                <a:solidFill>
                  <a:schemeClr val="bg2"/>
                </a:solidFill>
                <a:latin typeface="Times New Roman" panose="02020603050405020304" pitchFamily="18" charset="0"/>
                <a:cs typeface="Times New Roman" panose="02020603050405020304" pitchFamily="18" charset="0"/>
              </a:rPr>
              <a:t>Generally, speaking these are the types of servers we have:</a:t>
            </a:r>
          </a:p>
          <a:p>
            <a:pPr marL="0" marR="0" lvl="0" indent="0">
              <a:lnSpc>
                <a:spcPct val="107000"/>
              </a:lnSpc>
              <a:spcBef>
                <a:spcPts val="0"/>
              </a:spcBef>
              <a:spcAft>
                <a:spcPts val="0"/>
              </a:spcAft>
              <a:buNone/>
              <a:tabLst>
                <a:tab pos="457200" algn="l"/>
              </a:tabLst>
            </a:pPr>
            <a:r>
              <a:rPr lang="en-US" sz="1600" dirty="0">
                <a:solidFill>
                  <a:schemeClr val="bg2"/>
                </a:solidFill>
                <a:latin typeface="Times New Roman" panose="02020603050405020304" pitchFamily="18" charset="0"/>
                <a:cs typeface="Times New Roman" panose="02020603050405020304" pitchFamily="18" charset="0"/>
              </a:rPr>
              <a:t>1. </a:t>
            </a:r>
            <a:r>
              <a:rPr lang="en-US" sz="1600" b="1" dirty="0">
                <a:solidFill>
                  <a:schemeClr val="bg2"/>
                </a:solidFill>
                <a:latin typeface="Times New Roman" panose="02020603050405020304" pitchFamily="18" charset="0"/>
                <a:cs typeface="Times New Roman" panose="02020603050405020304" pitchFamily="18" charset="0"/>
              </a:rPr>
              <a:t>File Server:</a:t>
            </a:r>
          </a:p>
          <a:p>
            <a:pPr marL="0" marR="0" lvl="0" indent="0">
              <a:lnSpc>
                <a:spcPct val="107000"/>
              </a:lnSpc>
              <a:spcBef>
                <a:spcPts val="0"/>
              </a:spcBef>
              <a:spcAft>
                <a:spcPts val="0"/>
              </a:spcAft>
              <a:buNone/>
              <a:tabLst>
                <a:tab pos="457200" algn="l"/>
              </a:tabLst>
            </a:pPr>
            <a:r>
              <a:rPr lang="en-US" sz="1600" dirty="0">
                <a:solidFill>
                  <a:schemeClr val="bg2"/>
                </a:solidFill>
                <a:latin typeface="Times New Roman" panose="02020603050405020304" pitchFamily="18" charset="0"/>
                <a:cs typeface="Times New Roman" panose="02020603050405020304" pitchFamily="18" charset="0"/>
              </a:rPr>
              <a:t>         </a:t>
            </a:r>
            <a:r>
              <a:rPr lang="en-US" sz="1600" b="1" i="1" dirty="0">
                <a:solidFill>
                  <a:schemeClr val="bg2"/>
                </a:solidFill>
                <a:latin typeface="Times New Roman" panose="02020603050405020304" pitchFamily="18" charset="0"/>
                <a:cs typeface="Times New Roman" panose="02020603050405020304" pitchFamily="18" charset="0"/>
              </a:rPr>
              <a:t>Function</a:t>
            </a:r>
            <a:r>
              <a:rPr lang="en-US" sz="1600" dirty="0">
                <a:solidFill>
                  <a:schemeClr val="bg2"/>
                </a:solidFill>
                <a:latin typeface="Times New Roman" panose="02020603050405020304" pitchFamily="18" charset="0"/>
                <a:cs typeface="Times New Roman" panose="02020603050405020304" pitchFamily="18" charset="0"/>
              </a:rPr>
              <a:t>: Manages and provides access to files and data within a network.</a:t>
            </a:r>
          </a:p>
          <a:p>
            <a:pPr marL="0" marR="0" lvl="0" indent="0">
              <a:lnSpc>
                <a:spcPct val="107000"/>
              </a:lnSpc>
              <a:spcBef>
                <a:spcPts val="0"/>
              </a:spcBef>
              <a:spcAft>
                <a:spcPts val="0"/>
              </a:spcAft>
              <a:buNone/>
              <a:tabLst>
                <a:tab pos="457200" algn="l"/>
              </a:tabLst>
            </a:pPr>
            <a:r>
              <a:rPr lang="en-US" sz="1600" b="1" i="1" dirty="0">
                <a:solidFill>
                  <a:schemeClr val="bg2"/>
                </a:solidFill>
                <a:latin typeface="Times New Roman" panose="02020603050405020304" pitchFamily="18" charset="0"/>
                <a:cs typeface="Times New Roman" panose="02020603050405020304" pitchFamily="18" charset="0"/>
              </a:rPr>
              <a:t>         Key Features:</a:t>
            </a:r>
            <a:r>
              <a:rPr lang="en-US" sz="1600" dirty="0">
                <a:solidFill>
                  <a:schemeClr val="bg2"/>
                </a:solidFill>
                <a:latin typeface="Times New Roman" panose="02020603050405020304" pitchFamily="18" charset="0"/>
                <a:cs typeface="Times New Roman" panose="02020603050405020304" pitchFamily="18" charset="0"/>
              </a:rPr>
              <a:t> Facilitates file sharing, storage, and retrieval for users or client devices.</a:t>
            </a: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600" dirty="0">
                <a:solidFill>
                  <a:schemeClr val="bg2"/>
                </a:solidFill>
                <a:latin typeface="Times New Roman" panose="02020603050405020304" pitchFamily="18" charset="0"/>
                <a:cs typeface="Times New Roman" panose="02020603050405020304" pitchFamily="18" charset="0"/>
              </a:rPr>
              <a:t>2</a:t>
            </a:r>
            <a:r>
              <a:rPr lang="en-US" sz="1600" b="1" dirty="0">
                <a:solidFill>
                  <a:schemeClr val="bg2"/>
                </a:solidFill>
                <a:latin typeface="Times New Roman" panose="02020603050405020304" pitchFamily="18" charset="0"/>
                <a:cs typeface="Times New Roman" panose="02020603050405020304" pitchFamily="18" charset="0"/>
              </a:rPr>
              <a:t>. Database Server:</a:t>
            </a:r>
          </a:p>
          <a:p>
            <a:pPr marL="0" marR="0" lvl="0" indent="0">
              <a:lnSpc>
                <a:spcPct val="107000"/>
              </a:lnSpc>
              <a:spcBef>
                <a:spcPts val="0"/>
              </a:spcBef>
              <a:spcAft>
                <a:spcPts val="0"/>
              </a:spcAft>
              <a:buNone/>
              <a:tabLst>
                <a:tab pos="457200" algn="l"/>
              </a:tabLst>
            </a:pPr>
            <a:r>
              <a:rPr lang="en-US" sz="1600" b="1" i="1" dirty="0">
                <a:solidFill>
                  <a:schemeClr val="bg2"/>
                </a:solidFill>
                <a:latin typeface="Times New Roman" panose="02020603050405020304" pitchFamily="18" charset="0"/>
                <a:cs typeface="Times New Roman" panose="02020603050405020304" pitchFamily="18" charset="0"/>
              </a:rPr>
              <a:t>      Function: </a:t>
            </a:r>
            <a:r>
              <a:rPr lang="en-US" sz="1600" dirty="0">
                <a:solidFill>
                  <a:schemeClr val="bg2"/>
                </a:solidFill>
                <a:latin typeface="Times New Roman" panose="02020603050405020304" pitchFamily="18" charset="0"/>
                <a:cs typeface="Times New Roman" panose="02020603050405020304" pitchFamily="18" charset="0"/>
              </a:rPr>
              <a:t>Manages databases and provides access to stored data.</a:t>
            </a:r>
          </a:p>
          <a:p>
            <a:pPr marL="0" marR="0" lvl="0" indent="0">
              <a:lnSpc>
                <a:spcPct val="107000"/>
              </a:lnSpc>
              <a:spcBef>
                <a:spcPts val="0"/>
              </a:spcBef>
              <a:spcAft>
                <a:spcPts val="0"/>
              </a:spcAft>
              <a:buNone/>
              <a:tabLst>
                <a:tab pos="457200" algn="l"/>
              </a:tabLst>
            </a:pPr>
            <a:r>
              <a:rPr lang="en-US" sz="1600" b="1" i="1" dirty="0">
                <a:solidFill>
                  <a:schemeClr val="bg2"/>
                </a:solidFill>
                <a:latin typeface="Times New Roman" panose="02020603050405020304" pitchFamily="18" charset="0"/>
                <a:cs typeface="Times New Roman" panose="02020603050405020304" pitchFamily="18" charset="0"/>
              </a:rPr>
              <a:t>     Key Features: </a:t>
            </a:r>
            <a:r>
              <a:rPr lang="en-US" sz="1600" dirty="0">
                <a:solidFill>
                  <a:schemeClr val="bg2"/>
                </a:solidFill>
                <a:latin typeface="Times New Roman" panose="02020603050405020304" pitchFamily="18" charset="0"/>
                <a:cs typeface="Times New Roman" panose="02020603050405020304" pitchFamily="18" charset="0"/>
              </a:rPr>
              <a:t>Handles database queries, updates, and transactions for applications or users.</a:t>
            </a: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p:txBody>
      </p:sp>
      <p:sp>
        <p:nvSpPr>
          <p:cNvPr id="197" name="Google Shape;197;p25"/>
          <p:cNvSpPr txBox="1">
            <a:spLocks noGrp="1"/>
          </p:cNvSpPr>
          <p:nvPr>
            <p:ph type="title"/>
          </p:nvPr>
        </p:nvSpPr>
        <p:spPr>
          <a:xfrm>
            <a:off x="464274" y="4591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Types of servers</a:t>
            </a:r>
            <a:endParaRPr lang="en-US" sz="3000" dirty="0"/>
          </a:p>
        </p:txBody>
      </p:sp>
    </p:spTree>
    <p:extLst>
      <p:ext uri="{BB962C8B-B14F-4D97-AF65-F5344CB8AC3E}">
        <p14:creationId xmlns:p14="http://schemas.microsoft.com/office/powerpoint/2010/main" val="639587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body" idx="1"/>
          </p:nvPr>
        </p:nvSpPr>
        <p:spPr>
          <a:xfrm>
            <a:off x="192024" y="1453002"/>
            <a:ext cx="8796528" cy="3420750"/>
          </a:xfrm>
          <a:prstGeom prst="rect">
            <a:avLst/>
          </a:prstGeom>
        </p:spPr>
        <p:txBody>
          <a:bodyPr spcFirstLastPara="1" wrap="square" lIns="91425" tIns="91425" rIns="91425" bIns="91425" anchor="t" anchorCtr="0">
            <a:noAutofit/>
          </a:bodyPr>
          <a:lstStyle/>
          <a:p>
            <a:pPr marL="0" marR="0" lvl="0" indent="0">
              <a:lnSpc>
                <a:spcPct val="107000"/>
              </a:lnSpc>
              <a:spcBef>
                <a:spcPts val="0"/>
              </a:spcBef>
              <a:spcAft>
                <a:spcPts val="0"/>
              </a:spcAft>
              <a:buNone/>
              <a:tabLst>
                <a:tab pos="457200" algn="l"/>
              </a:tabLst>
            </a:pPr>
            <a:r>
              <a:rPr lang="en-US" sz="1600" dirty="0">
                <a:solidFill>
                  <a:schemeClr val="bg2"/>
                </a:solidFill>
                <a:latin typeface="Times New Roman" panose="02020603050405020304" pitchFamily="18" charset="0"/>
                <a:cs typeface="Times New Roman" panose="02020603050405020304" pitchFamily="18" charset="0"/>
              </a:rPr>
              <a:t>3. </a:t>
            </a:r>
            <a:r>
              <a:rPr lang="en-US" sz="1600" b="1" dirty="0">
                <a:solidFill>
                  <a:schemeClr val="bg2"/>
                </a:solidFill>
                <a:latin typeface="Times New Roman" panose="02020603050405020304" pitchFamily="18" charset="0"/>
                <a:cs typeface="Times New Roman" panose="02020603050405020304" pitchFamily="18" charset="0"/>
              </a:rPr>
              <a:t>Application Server:</a:t>
            </a:r>
          </a:p>
          <a:p>
            <a:pPr marL="0" marR="0" lvl="0" indent="0">
              <a:lnSpc>
                <a:spcPct val="107000"/>
              </a:lnSpc>
              <a:spcBef>
                <a:spcPts val="0"/>
              </a:spcBef>
              <a:spcAft>
                <a:spcPts val="0"/>
              </a:spcAft>
              <a:buNone/>
              <a:tabLst>
                <a:tab pos="457200" algn="l"/>
              </a:tabLst>
            </a:pPr>
            <a:r>
              <a:rPr lang="en-US" sz="1600" b="1" i="1" dirty="0">
                <a:solidFill>
                  <a:schemeClr val="bg2"/>
                </a:solidFill>
                <a:latin typeface="Times New Roman" panose="02020603050405020304" pitchFamily="18" charset="0"/>
                <a:cs typeface="Times New Roman" panose="02020603050405020304" pitchFamily="18" charset="0"/>
              </a:rPr>
              <a:t>    Function: </a:t>
            </a:r>
            <a:r>
              <a:rPr lang="en-US" sz="1600" dirty="0">
                <a:solidFill>
                  <a:schemeClr val="bg2"/>
                </a:solidFill>
                <a:latin typeface="Times New Roman" panose="02020603050405020304" pitchFamily="18" charset="0"/>
                <a:cs typeface="Times New Roman" panose="02020603050405020304" pitchFamily="18" charset="0"/>
              </a:rPr>
              <a:t>Executes and manages applications, providing runtime environments for software programs.</a:t>
            </a:r>
          </a:p>
          <a:p>
            <a:pPr marL="0" marR="0" lvl="0" indent="0">
              <a:lnSpc>
                <a:spcPct val="107000"/>
              </a:lnSpc>
              <a:spcBef>
                <a:spcPts val="0"/>
              </a:spcBef>
              <a:spcAft>
                <a:spcPts val="0"/>
              </a:spcAft>
              <a:buNone/>
              <a:tabLst>
                <a:tab pos="457200" algn="l"/>
              </a:tabLst>
            </a:pPr>
            <a:r>
              <a:rPr lang="en-US" sz="1600" dirty="0">
                <a:solidFill>
                  <a:schemeClr val="bg2"/>
                </a:solidFill>
                <a:latin typeface="Times New Roman" panose="02020603050405020304" pitchFamily="18" charset="0"/>
                <a:cs typeface="Times New Roman" panose="02020603050405020304" pitchFamily="18" charset="0"/>
              </a:rPr>
              <a:t>  </a:t>
            </a:r>
            <a:r>
              <a:rPr lang="en-US" sz="1600" b="1" i="1" dirty="0">
                <a:solidFill>
                  <a:schemeClr val="bg2"/>
                </a:solidFill>
                <a:latin typeface="Times New Roman" panose="02020603050405020304" pitchFamily="18" charset="0"/>
                <a:cs typeface="Times New Roman" panose="02020603050405020304" pitchFamily="18" charset="0"/>
              </a:rPr>
              <a:t>Key Features: </a:t>
            </a:r>
            <a:r>
              <a:rPr lang="en-US" sz="1600" dirty="0">
                <a:solidFill>
                  <a:schemeClr val="bg2"/>
                </a:solidFill>
                <a:latin typeface="Times New Roman" panose="02020603050405020304" pitchFamily="18" charset="0"/>
                <a:cs typeface="Times New Roman" panose="02020603050405020304" pitchFamily="18" charset="0"/>
              </a:rPr>
              <a:t>Supports the execution of application code, manages transactions, and facilitates communication between applications.</a:t>
            </a: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600" dirty="0">
                <a:solidFill>
                  <a:schemeClr val="bg2"/>
                </a:solidFill>
                <a:latin typeface="Times New Roman" panose="02020603050405020304" pitchFamily="18" charset="0"/>
                <a:cs typeface="Times New Roman" panose="02020603050405020304" pitchFamily="18" charset="0"/>
              </a:rPr>
              <a:t>4. </a:t>
            </a:r>
            <a:r>
              <a:rPr lang="en-US" sz="1600" b="1" dirty="0">
                <a:solidFill>
                  <a:schemeClr val="bg2"/>
                </a:solidFill>
                <a:latin typeface="Times New Roman" panose="02020603050405020304" pitchFamily="18" charset="0"/>
                <a:cs typeface="Times New Roman" panose="02020603050405020304" pitchFamily="18" charset="0"/>
              </a:rPr>
              <a:t>Mail Server</a:t>
            </a:r>
            <a:r>
              <a:rPr lang="en-US" sz="1600" dirty="0">
                <a:solidFill>
                  <a:schemeClr val="bg2"/>
                </a:solidFill>
                <a:latin typeface="Times New Roman" panose="02020603050405020304" pitchFamily="18" charset="0"/>
                <a:cs typeface="Times New Roman" panose="02020603050405020304" pitchFamily="18" charset="0"/>
              </a:rPr>
              <a:t>:</a:t>
            </a:r>
          </a:p>
          <a:p>
            <a:pPr marL="0" marR="0" lvl="0" indent="0">
              <a:lnSpc>
                <a:spcPct val="107000"/>
              </a:lnSpc>
              <a:spcBef>
                <a:spcPts val="0"/>
              </a:spcBef>
              <a:spcAft>
                <a:spcPts val="0"/>
              </a:spcAft>
              <a:buNone/>
              <a:tabLst>
                <a:tab pos="457200" algn="l"/>
              </a:tabLst>
            </a:pPr>
            <a:r>
              <a:rPr lang="en-US" sz="1600" b="1" i="1" dirty="0">
                <a:solidFill>
                  <a:schemeClr val="bg2"/>
                </a:solidFill>
                <a:latin typeface="Times New Roman" panose="02020603050405020304" pitchFamily="18" charset="0"/>
                <a:cs typeface="Times New Roman" panose="02020603050405020304" pitchFamily="18" charset="0"/>
              </a:rPr>
              <a:t> Function</a:t>
            </a:r>
            <a:r>
              <a:rPr lang="en-US" sz="1600" dirty="0">
                <a:solidFill>
                  <a:schemeClr val="bg2"/>
                </a:solidFill>
                <a:latin typeface="Times New Roman" panose="02020603050405020304" pitchFamily="18" charset="0"/>
                <a:cs typeface="Times New Roman" panose="02020603050405020304" pitchFamily="18" charset="0"/>
              </a:rPr>
              <a:t>: Manages and delivers email messages.</a:t>
            </a:r>
          </a:p>
          <a:p>
            <a:pPr marL="0" marR="0" lvl="0" indent="0">
              <a:lnSpc>
                <a:spcPct val="107000"/>
              </a:lnSpc>
              <a:spcBef>
                <a:spcPts val="0"/>
              </a:spcBef>
              <a:spcAft>
                <a:spcPts val="0"/>
              </a:spcAft>
              <a:buNone/>
              <a:tabLst>
                <a:tab pos="457200" algn="l"/>
              </a:tabLst>
            </a:pPr>
            <a:r>
              <a:rPr lang="en-US" sz="1600" dirty="0">
                <a:solidFill>
                  <a:schemeClr val="bg2"/>
                </a:solidFill>
                <a:latin typeface="Times New Roman" panose="02020603050405020304" pitchFamily="18" charset="0"/>
                <a:cs typeface="Times New Roman" panose="02020603050405020304" pitchFamily="18" charset="0"/>
              </a:rPr>
              <a:t> </a:t>
            </a:r>
            <a:r>
              <a:rPr lang="en-US" sz="1600" b="1" i="1" dirty="0">
                <a:solidFill>
                  <a:schemeClr val="bg2"/>
                </a:solidFill>
                <a:latin typeface="Times New Roman" panose="02020603050405020304" pitchFamily="18" charset="0"/>
                <a:cs typeface="Times New Roman" panose="02020603050405020304" pitchFamily="18" charset="0"/>
              </a:rPr>
              <a:t>Key Features</a:t>
            </a:r>
            <a:r>
              <a:rPr lang="en-US" sz="1600" dirty="0">
                <a:solidFill>
                  <a:schemeClr val="bg2"/>
                </a:solidFill>
                <a:latin typeface="Times New Roman" panose="02020603050405020304" pitchFamily="18" charset="0"/>
                <a:cs typeface="Times New Roman" panose="02020603050405020304" pitchFamily="18" charset="0"/>
              </a:rPr>
              <a:t>: Handles email storage, retrieval, and transmission between email clients.</a:t>
            </a: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p:txBody>
      </p:sp>
      <p:sp>
        <p:nvSpPr>
          <p:cNvPr id="197" name="Google Shape;197;p25"/>
          <p:cNvSpPr txBox="1">
            <a:spLocks noGrp="1"/>
          </p:cNvSpPr>
          <p:nvPr>
            <p:ph type="title"/>
          </p:nvPr>
        </p:nvSpPr>
        <p:spPr>
          <a:xfrm>
            <a:off x="464274" y="4591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Types of servers cont.</a:t>
            </a:r>
            <a:endParaRPr lang="en-US" sz="3000" dirty="0"/>
          </a:p>
        </p:txBody>
      </p:sp>
    </p:spTree>
    <p:extLst>
      <p:ext uri="{BB962C8B-B14F-4D97-AF65-F5344CB8AC3E}">
        <p14:creationId xmlns:p14="http://schemas.microsoft.com/office/powerpoint/2010/main" val="3211081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body" idx="1"/>
          </p:nvPr>
        </p:nvSpPr>
        <p:spPr>
          <a:xfrm>
            <a:off x="192024" y="1453002"/>
            <a:ext cx="8796528" cy="3420750"/>
          </a:xfrm>
          <a:prstGeom prst="rect">
            <a:avLst/>
          </a:prstGeom>
        </p:spPr>
        <p:txBody>
          <a:bodyPr spcFirstLastPara="1" wrap="square" lIns="91425" tIns="91425" rIns="91425" bIns="91425" anchor="t" anchorCtr="0">
            <a:noAutofit/>
          </a:bodyPr>
          <a:lstStyle/>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600" dirty="0">
                <a:solidFill>
                  <a:schemeClr val="bg2"/>
                </a:solidFill>
                <a:latin typeface="Times New Roman" panose="02020603050405020304" pitchFamily="18" charset="0"/>
                <a:cs typeface="Times New Roman" panose="02020603050405020304" pitchFamily="18" charset="0"/>
              </a:rPr>
              <a:t>5. </a:t>
            </a:r>
            <a:r>
              <a:rPr lang="en-US" sz="1600" b="1" dirty="0">
                <a:solidFill>
                  <a:schemeClr val="bg2"/>
                </a:solidFill>
                <a:latin typeface="Times New Roman" panose="02020603050405020304" pitchFamily="18" charset="0"/>
                <a:cs typeface="Times New Roman" panose="02020603050405020304" pitchFamily="18" charset="0"/>
              </a:rPr>
              <a:t>DNS Server (Domain Name System):</a:t>
            </a:r>
          </a:p>
          <a:p>
            <a:pPr marL="0" marR="0" lvl="0" indent="0">
              <a:lnSpc>
                <a:spcPct val="107000"/>
              </a:lnSpc>
              <a:spcBef>
                <a:spcPts val="0"/>
              </a:spcBef>
              <a:spcAft>
                <a:spcPts val="0"/>
              </a:spcAft>
              <a:buNone/>
              <a:tabLst>
                <a:tab pos="457200" algn="l"/>
              </a:tabLst>
            </a:pPr>
            <a:r>
              <a:rPr lang="en-US" sz="1600" b="1" i="1" dirty="0">
                <a:solidFill>
                  <a:schemeClr val="bg2"/>
                </a:solidFill>
                <a:latin typeface="Times New Roman" panose="02020603050405020304" pitchFamily="18" charset="0"/>
                <a:cs typeface="Times New Roman" panose="02020603050405020304" pitchFamily="18" charset="0"/>
              </a:rPr>
              <a:t>         Function</a:t>
            </a:r>
            <a:r>
              <a:rPr lang="en-US" sz="1600" dirty="0">
                <a:solidFill>
                  <a:schemeClr val="bg2"/>
                </a:solidFill>
                <a:latin typeface="Times New Roman" panose="02020603050405020304" pitchFamily="18" charset="0"/>
                <a:cs typeface="Times New Roman" panose="02020603050405020304" pitchFamily="18" charset="0"/>
              </a:rPr>
              <a:t>: Resolves domain names to IP addresses, enabling users to access websites using human-readable names.</a:t>
            </a:r>
          </a:p>
          <a:p>
            <a:pPr marL="0" marR="0" lvl="0" indent="0">
              <a:lnSpc>
                <a:spcPct val="107000"/>
              </a:lnSpc>
              <a:spcBef>
                <a:spcPts val="0"/>
              </a:spcBef>
              <a:spcAft>
                <a:spcPts val="0"/>
              </a:spcAft>
              <a:buNone/>
              <a:tabLst>
                <a:tab pos="457200" algn="l"/>
              </a:tabLst>
            </a:pPr>
            <a:r>
              <a:rPr lang="en-US" sz="1600" b="1" i="1" dirty="0">
                <a:solidFill>
                  <a:schemeClr val="bg2"/>
                </a:solidFill>
                <a:latin typeface="Times New Roman" panose="02020603050405020304" pitchFamily="18" charset="0"/>
                <a:cs typeface="Times New Roman" panose="02020603050405020304" pitchFamily="18" charset="0"/>
              </a:rPr>
              <a:t>       Key Features</a:t>
            </a:r>
            <a:r>
              <a:rPr lang="en-US" sz="1600" dirty="0">
                <a:solidFill>
                  <a:schemeClr val="bg2"/>
                </a:solidFill>
                <a:latin typeface="Times New Roman" panose="02020603050405020304" pitchFamily="18" charset="0"/>
                <a:cs typeface="Times New Roman" panose="02020603050405020304" pitchFamily="18" charset="0"/>
              </a:rPr>
              <a:t>: Translates domain names to IP addresses and vice versa, supporting the hierarchical structure of the DNS.</a:t>
            </a: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600" dirty="0">
                <a:solidFill>
                  <a:schemeClr val="bg2"/>
                </a:solidFill>
                <a:latin typeface="Times New Roman" panose="02020603050405020304" pitchFamily="18" charset="0"/>
                <a:cs typeface="Times New Roman" panose="02020603050405020304" pitchFamily="18" charset="0"/>
              </a:rPr>
              <a:t>6. </a:t>
            </a:r>
            <a:r>
              <a:rPr lang="en-US" sz="1600" b="1" dirty="0">
                <a:solidFill>
                  <a:schemeClr val="bg2"/>
                </a:solidFill>
                <a:latin typeface="Times New Roman" panose="02020603050405020304" pitchFamily="18" charset="0"/>
                <a:cs typeface="Times New Roman" panose="02020603050405020304" pitchFamily="18" charset="0"/>
              </a:rPr>
              <a:t>VoIP Server (Voice over Internet Protocol):</a:t>
            </a:r>
          </a:p>
          <a:p>
            <a:pPr marL="0" marR="0" lvl="0" indent="0">
              <a:lnSpc>
                <a:spcPct val="107000"/>
              </a:lnSpc>
              <a:spcBef>
                <a:spcPts val="0"/>
              </a:spcBef>
              <a:spcAft>
                <a:spcPts val="0"/>
              </a:spcAft>
              <a:buNone/>
              <a:tabLst>
                <a:tab pos="457200" algn="l"/>
              </a:tabLst>
            </a:pPr>
            <a:r>
              <a:rPr lang="en-US" sz="1600" b="1" i="1" dirty="0">
                <a:solidFill>
                  <a:schemeClr val="bg2"/>
                </a:solidFill>
                <a:latin typeface="Times New Roman" panose="02020603050405020304" pitchFamily="18" charset="0"/>
                <a:cs typeface="Times New Roman" panose="02020603050405020304" pitchFamily="18" charset="0"/>
              </a:rPr>
              <a:t>    Function</a:t>
            </a:r>
            <a:r>
              <a:rPr lang="en-US" sz="1600" dirty="0">
                <a:solidFill>
                  <a:schemeClr val="bg2"/>
                </a:solidFill>
                <a:latin typeface="Times New Roman" panose="02020603050405020304" pitchFamily="18" charset="0"/>
                <a:cs typeface="Times New Roman" panose="02020603050405020304" pitchFamily="18" charset="0"/>
              </a:rPr>
              <a:t>: Supports voice communication over the internet by managing VoIP protocols and services.</a:t>
            </a:r>
          </a:p>
          <a:p>
            <a:pPr marL="0" marR="0" lvl="0" indent="0">
              <a:lnSpc>
                <a:spcPct val="107000"/>
              </a:lnSpc>
              <a:spcBef>
                <a:spcPts val="0"/>
              </a:spcBef>
              <a:spcAft>
                <a:spcPts val="0"/>
              </a:spcAft>
              <a:buNone/>
              <a:tabLst>
                <a:tab pos="457200" algn="l"/>
              </a:tabLst>
            </a:pPr>
            <a:r>
              <a:rPr lang="en-US" sz="1600" b="1" i="1" dirty="0">
                <a:solidFill>
                  <a:schemeClr val="bg2"/>
                </a:solidFill>
                <a:latin typeface="Times New Roman" panose="02020603050405020304" pitchFamily="18" charset="0"/>
                <a:cs typeface="Times New Roman" panose="02020603050405020304" pitchFamily="18" charset="0"/>
              </a:rPr>
              <a:t>    Key Features</a:t>
            </a:r>
            <a:r>
              <a:rPr lang="en-US" sz="1600" dirty="0">
                <a:solidFill>
                  <a:schemeClr val="bg2"/>
                </a:solidFill>
                <a:latin typeface="Times New Roman" panose="02020603050405020304" pitchFamily="18" charset="0"/>
                <a:cs typeface="Times New Roman" panose="02020603050405020304" pitchFamily="18" charset="0"/>
              </a:rPr>
              <a:t>: Facilitates voice calls, video calls, and other multimedia communications.</a:t>
            </a: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p:txBody>
      </p:sp>
      <p:sp>
        <p:nvSpPr>
          <p:cNvPr id="197" name="Google Shape;197;p25"/>
          <p:cNvSpPr txBox="1">
            <a:spLocks noGrp="1"/>
          </p:cNvSpPr>
          <p:nvPr>
            <p:ph type="title"/>
          </p:nvPr>
        </p:nvSpPr>
        <p:spPr>
          <a:xfrm>
            <a:off x="464274" y="4591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Types of servers cont.</a:t>
            </a:r>
            <a:endParaRPr lang="en-US" sz="3000" dirty="0"/>
          </a:p>
        </p:txBody>
      </p:sp>
    </p:spTree>
    <p:extLst>
      <p:ext uri="{BB962C8B-B14F-4D97-AF65-F5344CB8AC3E}">
        <p14:creationId xmlns:p14="http://schemas.microsoft.com/office/powerpoint/2010/main" val="2130273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body" idx="1"/>
          </p:nvPr>
        </p:nvSpPr>
        <p:spPr>
          <a:xfrm>
            <a:off x="192024" y="1453002"/>
            <a:ext cx="8796528" cy="3690498"/>
          </a:xfrm>
          <a:prstGeom prst="rect">
            <a:avLst/>
          </a:prstGeom>
        </p:spPr>
        <p:txBody>
          <a:bodyPr spcFirstLastPara="1" wrap="square" lIns="91425" tIns="91425" rIns="91425" bIns="91425" anchor="t" anchorCtr="0">
            <a:noAutofit/>
          </a:bodyPr>
          <a:lstStyle/>
          <a:p>
            <a:pPr marL="0" marR="0" lvl="0" indent="0">
              <a:lnSpc>
                <a:spcPct val="107000"/>
              </a:lnSpc>
              <a:spcBef>
                <a:spcPts val="0"/>
              </a:spcBef>
              <a:spcAft>
                <a:spcPts val="0"/>
              </a:spcAft>
              <a:buNone/>
              <a:tabLst>
                <a:tab pos="457200" algn="l"/>
              </a:tabLst>
            </a:pPr>
            <a:r>
              <a:rPr lang="en-US" sz="1600" b="1" dirty="0">
                <a:solidFill>
                  <a:schemeClr val="bg2"/>
                </a:solidFill>
                <a:latin typeface="Times New Roman" panose="02020603050405020304" pitchFamily="18" charset="0"/>
                <a:cs typeface="Times New Roman" panose="02020603050405020304" pitchFamily="18" charset="0"/>
              </a:rPr>
              <a:t>Web servers </a:t>
            </a:r>
            <a:r>
              <a:rPr lang="en-US" sz="1600" dirty="0">
                <a:solidFill>
                  <a:schemeClr val="bg2"/>
                </a:solidFill>
                <a:latin typeface="Times New Roman" panose="02020603050405020304" pitchFamily="18" charset="0"/>
                <a:cs typeface="Times New Roman" panose="02020603050405020304" pitchFamily="18" charset="0"/>
              </a:rPr>
              <a:t>are a type of server designed to host and deliver websites, web applications, and related content to users over the internet. </a:t>
            </a:r>
          </a:p>
          <a:p>
            <a:pPr marL="0" marR="0" lvl="0" indent="0">
              <a:lnSpc>
                <a:spcPct val="107000"/>
              </a:lnSpc>
              <a:spcBef>
                <a:spcPts val="0"/>
              </a:spcBef>
              <a:spcAft>
                <a:spcPts val="0"/>
              </a:spcAft>
              <a:buNone/>
              <a:tabLst>
                <a:tab pos="457200" algn="l"/>
              </a:tabLst>
            </a:pPr>
            <a:r>
              <a:rPr lang="en-US" sz="1600" dirty="0">
                <a:solidFill>
                  <a:schemeClr val="bg2"/>
                </a:solidFill>
                <a:latin typeface="Times New Roman" panose="02020603050405020304" pitchFamily="18" charset="0"/>
                <a:cs typeface="Times New Roman" panose="02020603050405020304" pitchFamily="18" charset="0"/>
              </a:rPr>
              <a:t>They play a crucial role in responding to requests from web browsers, processing these requests, and delivering the requested web pages to users.</a:t>
            </a: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600" dirty="0">
                <a:solidFill>
                  <a:schemeClr val="bg2"/>
                </a:solidFill>
                <a:latin typeface="Times New Roman" panose="02020603050405020304" pitchFamily="18" charset="0"/>
                <a:cs typeface="Times New Roman" panose="02020603050405020304" pitchFamily="18" charset="0"/>
              </a:rPr>
              <a:t> Examples are Apache HTTP Server, Nginx, Microsoft Internet Information Services (IIS), and Tomcat.</a:t>
            </a: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600" b="1" dirty="0">
                <a:solidFill>
                  <a:schemeClr val="bg2"/>
                </a:solidFill>
                <a:latin typeface="Times New Roman" panose="02020603050405020304" pitchFamily="18" charset="0"/>
                <a:cs typeface="Times New Roman" panose="02020603050405020304" pitchFamily="18" charset="0"/>
              </a:rPr>
              <a:t>Key Features</a:t>
            </a:r>
            <a:r>
              <a:rPr lang="en-US" sz="1600" dirty="0">
                <a:solidFill>
                  <a:schemeClr val="bg2"/>
                </a:solidFill>
                <a:latin typeface="Times New Roman" panose="02020603050405020304" pitchFamily="18" charset="0"/>
                <a:cs typeface="Times New Roman" panose="02020603050405020304" pitchFamily="18" charset="0"/>
              </a:rPr>
              <a:t>: Handles HTTP requests, processes web pages, and serves content to web browsers.</a:t>
            </a: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p:txBody>
      </p:sp>
      <p:sp>
        <p:nvSpPr>
          <p:cNvPr id="197" name="Google Shape;197;p25"/>
          <p:cNvSpPr txBox="1">
            <a:spLocks noGrp="1"/>
          </p:cNvSpPr>
          <p:nvPr>
            <p:ph type="title"/>
          </p:nvPr>
        </p:nvSpPr>
        <p:spPr>
          <a:xfrm>
            <a:off x="464274" y="4591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Web Servers</a:t>
            </a:r>
          </a:p>
        </p:txBody>
      </p:sp>
    </p:spTree>
    <p:extLst>
      <p:ext uri="{BB962C8B-B14F-4D97-AF65-F5344CB8AC3E}">
        <p14:creationId xmlns:p14="http://schemas.microsoft.com/office/powerpoint/2010/main" val="1601799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body" idx="1"/>
          </p:nvPr>
        </p:nvSpPr>
        <p:spPr>
          <a:xfrm>
            <a:off x="192024" y="1453002"/>
            <a:ext cx="8951976" cy="3690498"/>
          </a:xfrm>
          <a:prstGeom prst="rect">
            <a:avLst/>
          </a:prstGeom>
        </p:spPr>
        <p:txBody>
          <a:bodyPr spcFirstLastPara="1" wrap="square" lIns="91425" tIns="91425" rIns="91425" bIns="91425" anchor="t" anchorCtr="0">
            <a:noAutofit/>
          </a:bodyPr>
          <a:lstStyle/>
          <a:p>
            <a:pPr marL="0" marR="0" lvl="0" indent="0">
              <a:lnSpc>
                <a:spcPct val="107000"/>
              </a:lnSpc>
              <a:spcBef>
                <a:spcPts val="0"/>
              </a:spcBef>
              <a:spcAft>
                <a:spcPts val="0"/>
              </a:spcAft>
              <a:buNone/>
              <a:tabLst>
                <a:tab pos="457200" algn="l"/>
              </a:tabLst>
            </a:pPr>
            <a:r>
              <a:rPr lang="en-US" sz="1600" b="1" dirty="0">
                <a:solidFill>
                  <a:schemeClr val="bg2"/>
                </a:solidFill>
                <a:latin typeface="Times New Roman" panose="02020603050405020304" pitchFamily="18" charset="0"/>
                <a:cs typeface="Times New Roman" panose="02020603050405020304" pitchFamily="18" charset="0"/>
              </a:rPr>
              <a:t>Dedicated Server</a:t>
            </a:r>
            <a:r>
              <a:rPr lang="en-US" sz="1600" dirty="0">
                <a:solidFill>
                  <a:schemeClr val="bg2"/>
                </a:solidFill>
                <a:latin typeface="Times New Roman" panose="02020603050405020304" pitchFamily="18" charset="0"/>
                <a:cs typeface="Times New Roman" panose="02020603050405020304" pitchFamily="18" charset="0"/>
              </a:rPr>
              <a:t>: A dedicated server is a type of hosting service where an entire physical server is allocated to a single user or organization. The user has exclusive access to all the server resources (CPU, RAM, storage, bandwidth).</a:t>
            </a: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600" u="sng" dirty="0">
                <a:solidFill>
                  <a:schemeClr val="bg2"/>
                </a:solidFill>
                <a:latin typeface="Times New Roman" panose="02020603050405020304" pitchFamily="18" charset="0"/>
                <a:cs typeface="Times New Roman" panose="02020603050405020304" pitchFamily="18" charset="0"/>
              </a:rPr>
              <a:t>  </a:t>
            </a:r>
            <a:r>
              <a:rPr lang="en-US" sz="1600" b="1" u="sng" dirty="0">
                <a:solidFill>
                  <a:schemeClr val="bg2"/>
                </a:solidFill>
                <a:latin typeface="Times New Roman" panose="02020603050405020304" pitchFamily="18" charset="0"/>
                <a:cs typeface="Times New Roman" panose="02020603050405020304" pitchFamily="18" charset="0"/>
              </a:rPr>
              <a:t>Key Features:</a:t>
            </a:r>
          </a:p>
          <a:p>
            <a:pPr marL="285750" marR="0" lvl="0" indent="-285750">
              <a:lnSpc>
                <a:spcPct val="107000"/>
              </a:lnSpc>
              <a:spcBef>
                <a:spcPts val="0"/>
              </a:spcBef>
              <a:spcAft>
                <a:spcPts val="0"/>
              </a:spcAft>
              <a:buFont typeface="Wingdings" panose="05000000000000000000" pitchFamily="2" charset="2"/>
              <a:buChar char="Ø"/>
              <a:tabLst>
                <a:tab pos="457200" algn="l"/>
              </a:tabLst>
            </a:pPr>
            <a:r>
              <a:rPr lang="en-US" sz="1600" b="1" dirty="0">
                <a:solidFill>
                  <a:schemeClr val="bg2"/>
                </a:solidFill>
                <a:latin typeface="Times New Roman" panose="02020603050405020304" pitchFamily="18" charset="0"/>
                <a:cs typeface="Times New Roman" panose="02020603050405020304" pitchFamily="18" charset="0"/>
              </a:rPr>
              <a:t>High Performance: </a:t>
            </a:r>
            <a:r>
              <a:rPr lang="en-US" sz="1600" dirty="0">
                <a:solidFill>
                  <a:schemeClr val="bg2"/>
                </a:solidFill>
                <a:latin typeface="Times New Roman" panose="02020603050405020304" pitchFamily="18" charset="0"/>
                <a:cs typeface="Times New Roman" panose="02020603050405020304" pitchFamily="18" charset="0"/>
              </a:rPr>
              <a:t>Dedicated servers provide robust performance as all resources are dedicated to a single user.</a:t>
            </a:r>
          </a:p>
          <a:p>
            <a:pPr marL="285750" marR="0" lvl="0" indent="-285750">
              <a:lnSpc>
                <a:spcPct val="107000"/>
              </a:lnSpc>
              <a:spcBef>
                <a:spcPts val="0"/>
              </a:spcBef>
              <a:spcAft>
                <a:spcPts val="0"/>
              </a:spcAft>
              <a:buFont typeface="Wingdings" panose="05000000000000000000" pitchFamily="2" charset="2"/>
              <a:buChar char="Ø"/>
              <a:tabLst>
                <a:tab pos="457200" algn="l"/>
              </a:tabLst>
            </a:pPr>
            <a:r>
              <a:rPr lang="en-US" sz="1600" b="1" dirty="0">
                <a:solidFill>
                  <a:schemeClr val="bg2"/>
                </a:solidFill>
                <a:latin typeface="Times New Roman" panose="02020603050405020304" pitchFamily="18" charset="0"/>
                <a:cs typeface="Times New Roman" panose="02020603050405020304" pitchFamily="18" charset="0"/>
              </a:rPr>
              <a:t>Full Control: </a:t>
            </a:r>
            <a:r>
              <a:rPr lang="en-US" sz="1600" dirty="0">
                <a:solidFill>
                  <a:schemeClr val="bg2"/>
                </a:solidFill>
                <a:latin typeface="Times New Roman" panose="02020603050405020304" pitchFamily="18" charset="0"/>
                <a:cs typeface="Times New Roman" panose="02020603050405020304" pitchFamily="18" charset="0"/>
              </a:rPr>
              <a:t>Users have full administrative access to the server, allowing them to install and configure software, customize settings, and manage security.</a:t>
            </a:r>
          </a:p>
          <a:p>
            <a:pPr marL="285750" marR="0" lvl="0" indent="-285750">
              <a:lnSpc>
                <a:spcPct val="107000"/>
              </a:lnSpc>
              <a:spcBef>
                <a:spcPts val="0"/>
              </a:spcBef>
              <a:spcAft>
                <a:spcPts val="0"/>
              </a:spcAft>
              <a:buFont typeface="Wingdings" panose="05000000000000000000" pitchFamily="2" charset="2"/>
              <a:buChar char="Ø"/>
              <a:tabLst>
                <a:tab pos="457200" algn="l"/>
              </a:tabLst>
            </a:pPr>
            <a:r>
              <a:rPr lang="en-US" sz="1600" b="1" dirty="0">
                <a:solidFill>
                  <a:schemeClr val="bg2"/>
                </a:solidFill>
                <a:latin typeface="Times New Roman" panose="02020603050405020304" pitchFamily="18" charset="0"/>
                <a:cs typeface="Times New Roman" panose="02020603050405020304" pitchFamily="18" charset="0"/>
              </a:rPr>
              <a:t>Customization: </a:t>
            </a:r>
            <a:r>
              <a:rPr lang="en-US" sz="1600" dirty="0">
                <a:solidFill>
                  <a:schemeClr val="bg2"/>
                </a:solidFill>
                <a:latin typeface="Times New Roman" panose="02020603050405020304" pitchFamily="18" charset="0"/>
                <a:cs typeface="Times New Roman" panose="02020603050405020304" pitchFamily="18" charset="0"/>
              </a:rPr>
              <a:t>Users can choose the hardware specifications and software configurations based on their specific needs.</a:t>
            </a:r>
          </a:p>
          <a:p>
            <a:pPr marL="285750" marR="0" lvl="0" indent="-285750">
              <a:lnSpc>
                <a:spcPct val="107000"/>
              </a:lnSpc>
              <a:spcBef>
                <a:spcPts val="0"/>
              </a:spcBef>
              <a:spcAft>
                <a:spcPts val="0"/>
              </a:spcAft>
              <a:buFont typeface="Wingdings" panose="05000000000000000000" pitchFamily="2" charset="2"/>
              <a:buChar char="Ø"/>
              <a:tabLst>
                <a:tab pos="457200" algn="l"/>
              </a:tabLst>
            </a:pPr>
            <a:r>
              <a:rPr lang="en-US" sz="1600" b="1" dirty="0">
                <a:solidFill>
                  <a:schemeClr val="bg2"/>
                </a:solidFill>
                <a:latin typeface="Times New Roman" panose="02020603050405020304" pitchFamily="18" charset="0"/>
                <a:cs typeface="Times New Roman" panose="02020603050405020304" pitchFamily="18" charset="0"/>
              </a:rPr>
              <a:t>Scalability: </a:t>
            </a:r>
            <a:r>
              <a:rPr lang="en-US" sz="1600" dirty="0">
                <a:solidFill>
                  <a:schemeClr val="bg2"/>
                </a:solidFill>
                <a:latin typeface="Times New Roman" panose="02020603050405020304" pitchFamily="18" charset="0"/>
                <a:cs typeface="Times New Roman" panose="02020603050405020304" pitchFamily="18" charset="0"/>
              </a:rPr>
              <a:t>Resources can often be scaled up or down based on changing requirements</a:t>
            </a:r>
          </a:p>
          <a:p>
            <a:pPr marL="0" marR="0" lvl="0" indent="0">
              <a:lnSpc>
                <a:spcPct val="107000"/>
              </a:lnSpc>
              <a:spcBef>
                <a:spcPts val="0"/>
              </a:spcBef>
              <a:spcAft>
                <a:spcPts val="0"/>
              </a:spcAft>
              <a:buNone/>
              <a:tabLst>
                <a:tab pos="457200" algn="l"/>
              </a:tabLst>
            </a:pPr>
            <a:endParaRPr lang="en-US" sz="1600" dirty="0">
              <a:solidFill>
                <a:schemeClr val="bg2"/>
              </a:solidFill>
              <a:latin typeface="Times New Roman" panose="02020603050405020304" pitchFamily="18" charset="0"/>
              <a:cs typeface="Times New Roman" panose="02020603050405020304" pitchFamily="18" charset="0"/>
            </a:endParaRPr>
          </a:p>
        </p:txBody>
      </p:sp>
      <p:sp>
        <p:nvSpPr>
          <p:cNvPr id="197" name="Google Shape;197;p25"/>
          <p:cNvSpPr txBox="1">
            <a:spLocks noGrp="1"/>
          </p:cNvSpPr>
          <p:nvPr>
            <p:ph type="title"/>
          </p:nvPr>
        </p:nvSpPr>
        <p:spPr>
          <a:xfrm>
            <a:off x="464274" y="4591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Types of w</a:t>
            </a:r>
            <a:r>
              <a:rPr lang="en-US" sz="3000" dirty="0"/>
              <a:t>eb Servers</a:t>
            </a:r>
          </a:p>
        </p:txBody>
      </p:sp>
    </p:spTree>
    <p:extLst>
      <p:ext uri="{BB962C8B-B14F-4D97-AF65-F5344CB8AC3E}">
        <p14:creationId xmlns:p14="http://schemas.microsoft.com/office/powerpoint/2010/main" val="1710699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body" idx="1"/>
          </p:nvPr>
        </p:nvSpPr>
        <p:spPr>
          <a:xfrm>
            <a:off x="192024" y="1453002"/>
            <a:ext cx="8951976" cy="3690498"/>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0"/>
              </a:spcAf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Shared Server:</a:t>
            </a:r>
            <a:r>
              <a:rPr lang="en-US" sz="1600" b="1"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In a shared server hosting environment, multiple users share the resources of a single physical server. Each user gets a portion of the server's resources, and they all use the same server for hosting their websites or applications.</a:t>
            </a:r>
          </a:p>
          <a:p>
            <a:pPr marL="0" marR="0">
              <a:lnSpc>
                <a:spcPct val="107000"/>
              </a:lnSpc>
              <a:spcBef>
                <a:spcPts val="0"/>
              </a:spcBef>
              <a:spcAft>
                <a:spcPts val="0"/>
              </a:spcAft>
            </a:pPr>
            <a:endPar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b="1" u="sng"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Key Features:</a:t>
            </a:r>
          </a:p>
          <a:p>
            <a:pPr marL="342900" marR="0" lvl="0" indent="-342900">
              <a:lnSpc>
                <a:spcPct val="107000"/>
              </a:lnSpc>
              <a:spcBef>
                <a:spcPts val="0"/>
              </a:spcBef>
              <a:spcAft>
                <a:spcPts val="0"/>
              </a:spcAft>
              <a:buFont typeface="Wingdings" panose="05000000000000000000" pitchFamily="2" charset="2"/>
              <a:buChar char="Ø"/>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Cost-Effective: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Shared hosting is typically more affordable since the cost is divided among multiple users.</a:t>
            </a:r>
          </a:p>
          <a:p>
            <a:pPr marL="342900" marR="0" lvl="0" indent="-342900">
              <a:lnSpc>
                <a:spcPct val="107000"/>
              </a:lnSpc>
              <a:spcBef>
                <a:spcPts val="0"/>
              </a:spcBef>
              <a:spcAft>
                <a:spcPts val="0"/>
              </a:spcAft>
              <a:buFont typeface="Wingdings" panose="05000000000000000000" pitchFamily="2" charset="2"/>
              <a:buChar char="Ø"/>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Easy Setup</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Hosting providers handle server maintenance, setup, and configuration, making it easy for users who don't need to manage the server themselves.</a:t>
            </a:r>
          </a:p>
          <a:p>
            <a:pPr marL="342900" marR="0" lvl="0" indent="-342900">
              <a:lnSpc>
                <a:spcPct val="107000"/>
              </a:lnSpc>
              <a:spcBef>
                <a:spcPts val="0"/>
              </a:spcBef>
              <a:spcAft>
                <a:spcPts val="0"/>
              </a:spcAft>
              <a:buFont typeface="Wingdings" panose="05000000000000000000" pitchFamily="2" charset="2"/>
              <a:buChar char="Ø"/>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Limited Control</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Users have limited administrative control over the server as it is shared among multiple accounts.</a:t>
            </a:r>
          </a:p>
          <a:p>
            <a:pPr marL="342900" marR="0" lvl="0" indent="-342900">
              <a:lnSpc>
                <a:spcPct val="107000"/>
              </a:lnSpc>
              <a:spcBef>
                <a:spcPts val="0"/>
              </a:spcBef>
              <a:spcAft>
                <a:spcPts val="0"/>
              </a:spcAft>
              <a:buFont typeface="Wingdings" panose="05000000000000000000" pitchFamily="2" charset="2"/>
              <a:buChar char="Ø"/>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Resource Limitations</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Users are allocated a fixed number of resources (CPU, RAM, storage), and resource spikes from other users may affect performance.</a:t>
            </a:r>
          </a:p>
          <a:p>
            <a:pPr marL="0" marR="0" lvl="0" indent="0">
              <a:lnSpc>
                <a:spcPct val="107000"/>
              </a:lnSpc>
              <a:spcBef>
                <a:spcPts val="0"/>
              </a:spcBef>
              <a:spcAft>
                <a:spcPts val="0"/>
              </a:spcAft>
              <a:buNone/>
              <a:tabLst>
                <a:tab pos="457200" algn="l"/>
              </a:tabLst>
            </a:pPr>
            <a:endParaRPr lang="en-US" sz="1400" dirty="0">
              <a:solidFill>
                <a:schemeClr val="bg2"/>
              </a:solidFill>
              <a:latin typeface="Times New Roman" panose="02020603050405020304" pitchFamily="18" charset="0"/>
              <a:cs typeface="Times New Roman" panose="02020603050405020304" pitchFamily="18" charset="0"/>
            </a:endParaRPr>
          </a:p>
        </p:txBody>
      </p:sp>
      <p:sp>
        <p:nvSpPr>
          <p:cNvPr id="197" name="Google Shape;197;p25"/>
          <p:cNvSpPr txBox="1">
            <a:spLocks noGrp="1"/>
          </p:cNvSpPr>
          <p:nvPr>
            <p:ph type="title"/>
          </p:nvPr>
        </p:nvSpPr>
        <p:spPr>
          <a:xfrm>
            <a:off x="464274" y="4591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Types of w</a:t>
            </a:r>
            <a:r>
              <a:rPr lang="en-US" sz="3000" dirty="0"/>
              <a:t>eb Servers cont.</a:t>
            </a:r>
          </a:p>
        </p:txBody>
      </p:sp>
    </p:spTree>
    <p:extLst>
      <p:ext uri="{BB962C8B-B14F-4D97-AF65-F5344CB8AC3E}">
        <p14:creationId xmlns:p14="http://schemas.microsoft.com/office/powerpoint/2010/main" val="2705449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QUESTION</a:t>
            </a: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8142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N</a:t>
            </a:r>
            <a:r>
              <a:rPr lang="en-US" sz="32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etwork communication protocols</a:t>
            </a:r>
            <a:endParaRPr sz="3000" dirty="0"/>
          </a:p>
        </p:txBody>
      </p:sp>
      <p:sp>
        <p:nvSpPr>
          <p:cNvPr id="294" name="Google Shape;294;p38"/>
          <p:cNvSpPr txBox="1">
            <a:spLocks noGrp="1"/>
          </p:cNvSpPr>
          <p:nvPr>
            <p:ph type="body" idx="1"/>
          </p:nvPr>
        </p:nvSpPr>
        <p:spPr>
          <a:xfrm>
            <a:off x="638010" y="1441200"/>
            <a:ext cx="7688700" cy="3469128"/>
          </a:xfrm>
          <a:prstGeom prst="rect">
            <a:avLst/>
          </a:prstGeom>
        </p:spPr>
        <p:txBody>
          <a:bodyPr spcFirstLastPara="1" wrap="square" lIns="91425" tIns="91425" rIns="91425" bIns="91425" anchor="t" anchorCtr="0">
            <a:noAutofit/>
          </a:bodyPr>
          <a:lstStyle/>
          <a:p>
            <a:pPr marL="146050" lvl="0" indent="0" algn="l" rtl="0">
              <a:spcBef>
                <a:spcPts val="1000"/>
              </a:spcBef>
              <a:spcAft>
                <a:spcPts val="0"/>
              </a:spcAft>
              <a:buSzPts val="1300"/>
              <a:buNone/>
            </a:pPr>
            <a:r>
              <a:rPr lang="en-US" sz="1600" b="1" dirty="0">
                <a:solidFill>
                  <a:schemeClr val="bg2"/>
                </a:solidFill>
                <a:latin typeface="Times New Roman" panose="02020603050405020304" pitchFamily="18" charset="0"/>
                <a:cs typeface="Times New Roman" panose="02020603050405020304" pitchFamily="18" charset="0"/>
              </a:rPr>
              <a:t>Network communication protocols </a:t>
            </a:r>
            <a:r>
              <a:rPr lang="en-US" sz="1600" dirty="0">
                <a:solidFill>
                  <a:schemeClr val="bg2"/>
                </a:solidFill>
                <a:latin typeface="Times New Roman" panose="02020603050405020304" pitchFamily="18" charset="0"/>
                <a:cs typeface="Times New Roman" panose="02020603050405020304" pitchFamily="18" charset="0"/>
              </a:rPr>
              <a:t>are a set of rules and conventions that define how data is transmitted and received over a network. These protocols ensure that devices on a network can communicate effectively by providing a standardized method for data exchange. </a:t>
            </a:r>
            <a:endParaRPr lang="en" sz="1600" dirty="0">
              <a:solidFill>
                <a:schemeClr val="bg2"/>
              </a:solidFill>
              <a:latin typeface="Times New Roman" panose="02020603050405020304" pitchFamily="18" charset="0"/>
              <a:cs typeface="Times New Roman" panose="02020603050405020304" pitchFamily="18" charset="0"/>
            </a:endParaRPr>
          </a:p>
          <a:p>
            <a:pPr marL="146050" lvl="0" indent="0" algn="l" rtl="0">
              <a:spcBef>
                <a:spcPts val="1000"/>
              </a:spcBef>
              <a:spcAft>
                <a:spcPts val="0"/>
              </a:spcAft>
              <a:buSzPts val="1300"/>
              <a:buNone/>
            </a:pPr>
            <a:endParaRPr lang="en" sz="1600" dirty="0">
              <a:solidFill>
                <a:schemeClr val="bg2"/>
              </a:solidFill>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Wingdings" panose="05000000000000000000" pitchFamily="2" charset="2"/>
              <a:buChar char="Ø"/>
              <a:tabLst>
                <a:tab pos="457200" algn="l"/>
              </a:tabLs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Hyper-Text Transfer Protocol (HTTP):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Allows communication between a server and a client.</a:t>
            </a:r>
          </a:p>
          <a:p>
            <a:pPr marL="342900" marR="0" lvl="0" indent="-342900">
              <a:lnSpc>
                <a:spcPct val="107000"/>
              </a:lnSpc>
              <a:spcBef>
                <a:spcPts val="0"/>
              </a:spcBef>
              <a:spcAft>
                <a:spcPts val="0"/>
              </a:spcAft>
              <a:buSzPts val="1000"/>
              <a:buFont typeface="Wingdings" panose="05000000000000000000" pitchFamily="2" charset="2"/>
              <a:buChar char="Ø"/>
              <a:tabLst>
                <a:tab pos="457200" algn="l"/>
              </a:tabLs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Transmission Control Protocol (TCP):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 reliable, connection-oriented protocol for the sequential transmission of data packets.</a:t>
            </a:r>
          </a:p>
          <a:p>
            <a:pPr marL="342900" marR="0" lvl="0" indent="-342900">
              <a:lnSpc>
                <a:spcPct val="107000"/>
              </a:lnSpc>
              <a:spcBef>
                <a:spcPts val="0"/>
              </a:spcBef>
              <a:spcAft>
                <a:spcPts val="0"/>
              </a:spcAft>
              <a:buSzPts val="1000"/>
              <a:buFont typeface="Wingdings" panose="05000000000000000000" pitchFamily="2" charset="2"/>
              <a:buChar char="Ø"/>
              <a:tabLst>
                <a:tab pos="457200" algn="l"/>
              </a:tabLs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Internet Protocol (IP):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Facilitates routing data packets across networks.</a:t>
            </a:r>
          </a:p>
          <a:p>
            <a:pPr marL="457200" lvl="0" indent="-311150" algn="l" rtl="0">
              <a:spcBef>
                <a:spcPts val="1000"/>
              </a:spcBef>
              <a:spcAft>
                <a:spcPts val="1000"/>
              </a:spcAft>
              <a:buSzPts val="1300"/>
              <a:buChar char="➔"/>
            </a:pPr>
            <a:endParaRPr lang="en-US" sz="16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4040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N</a:t>
            </a:r>
            <a:r>
              <a:rPr lang="en-US" sz="32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etwork communication protocols cont.</a:t>
            </a:r>
            <a:endParaRPr sz="3000" dirty="0"/>
          </a:p>
        </p:txBody>
      </p:sp>
      <p:sp>
        <p:nvSpPr>
          <p:cNvPr id="294" name="Google Shape;294;p38"/>
          <p:cNvSpPr txBox="1">
            <a:spLocks noGrp="1"/>
          </p:cNvSpPr>
          <p:nvPr>
            <p:ph type="body" idx="1"/>
          </p:nvPr>
        </p:nvSpPr>
        <p:spPr>
          <a:xfrm>
            <a:off x="727650" y="1700785"/>
            <a:ext cx="7688700" cy="251460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SzPts val="1000"/>
              <a:buFont typeface="Wingdings" panose="05000000000000000000" pitchFamily="2" charset="2"/>
              <a:buChar char="Ø"/>
              <a:tabLst>
                <a:tab pos="457200" algn="l"/>
              </a:tabLs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User Datagram Protocol (UDP):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 connectionless protocol that does not guarantee the delivery of packets.</a:t>
            </a:r>
          </a:p>
          <a:p>
            <a:pPr marL="342900" marR="0" lvl="0" indent="-342900">
              <a:lnSpc>
                <a:spcPct val="107000"/>
              </a:lnSpc>
              <a:spcBef>
                <a:spcPts val="0"/>
              </a:spcBef>
              <a:spcAft>
                <a:spcPts val="0"/>
              </a:spcAft>
              <a:buSzPts val="1000"/>
              <a:buFont typeface="Wingdings" panose="05000000000000000000" pitchFamily="2" charset="2"/>
              <a:buChar char="Ø"/>
              <a:tabLst>
                <a:tab pos="457200" algn="l"/>
              </a:tabLst>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Address Resolution Protocol (ARP):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Resolves an IP address to a physical address.</a:t>
            </a:r>
          </a:p>
          <a:p>
            <a:pPr marL="342900" marR="0" lvl="0" indent="-342900">
              <a:lnSpc>
                <a:spcPct val="107000"/>
              </a:lnSpc>
              <a:spcBef>
                <a:spcPts val="0"/>
              </a:spcBef>
              <a:spcAft>
                <a:spcPts val="0"/>
              </a:spcAft>
              <a:buSzPts val="1000"/>
              <a:buFont typeface="Wingdings" panose="05000000000000000000" pitchFamily="2" charset="2"/>
              <a:buChar char="Ø"/>
              <a:tabLst>
                <a:tab pos="457200" algn="l"/>
              </a:tabLst>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Simple Mail Transfer Protocol.</a:t>
            </a:r>
          </a:p>
          <a:p>
            <a:pPr marL="457200" lvl="0" indent="-311150" algn="l" rtl="0">
              <a:spcBef>
                <a:spcPts val="1000"/>
              </a:spcBef>
              <a:spcAft>
                <a:spcPts val="1000"/>
              </a:spcAft>
              <a:buSzPts val="1300"/>
              <a:buChar char="➔"/>
            </a:pPr>
            <a:endParaRPr lang="en-US" sz="16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05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N</a:t>
            </a:r>
            <a:r>
              <a:rPr lang="en-US" sz="32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etwork management protocols</a:t>
            </a:r>
            <a:endParaRPr sz="3000" dirty="0"/>
          </a:p>
        </p:txBody>
      </p:sp>
      <p:sp>
        <p:nvSpPr>
          <p:cNvPr id="294" name="Google Shape;294;p38"/>
          <p:cNvSpPr txBox="1">
            <a:spLocks noGrp="1"/>
          </p:cNvSpPr>
          <p:nvPr>
            <p:ph type="body" idx="1"/>
          </p:nvPr>
        </p:nvSpPr>
        <p:spPr>
          <a:xfrm>
            <a:off x="638010" y="1441200"/>
            <a:ext cx="7688700" cy="3469128"/>
          </a:xfrm>
          <a:prstGeom prst="rect">
            <a:avLst/>
          </a:prstGeom>
        </p:spPr>
        <p:txBody>
          <a:bodyPr spcFirstLastPara="1" wrap="square" lIns="91425" tIns="91425" rIns="91425" bIns="91425" anchor="t" anchorCtr="0">
            <a:noAutofit/>
          </a:bodyPr>
          <a:lstStyle/>
          <a:p>
            <a:pPr marL="146050" lvl="0" indent="0" algn="l" rtl="0">
              <a:spcBef>
                <a:spcPts val="1000"/>
              </a:spcBef>
              <a:spcAft>
                <a:spcPts val="0"/>
              </a:spcAft>
              <a:buSzPts val="1300"/>
              <a:buNone/>
            </a:pPr>
            <a:r>
              <a:rPr lang="en-US" sz="1600" b="1" dirty="0">
                <a:solidFill>
                  <a:schemeClr val="bg2"/>
                </a:solidFill>
                <a:latin typeface="Times New Roman" panose="02020603050405020304" pitchFamily="18" charset="0"/>
                <a:cs typeface="Times New Roman" panose="02020603050405020304" pitchFamily="18" charset="0"/>
              </a:rPr>
              <a:t>Network management protocols </a:t>
            </a:r>
            <a:r>
              <a:rPr lang="en-US" sz="1600" dirty="0">
                <a:solidFill>
                  <a:schemeClr val="bg2"/>
                </a:solidFill>
                <a:latin typeface="Times New Roman" panose="02020603050405020304" pitchFamily="18" charset="0"/>
                <a:cs typeface="Times New Roman" panose="02020603050405020304" pitchFamily="18" charset="0"/>
              </a:rPr>
              <a:t>are specific sets of rules and conventions designed to facilitate the monitoring, control, and coordination of network devices and resources. These protocols enable administrators to manage and maintain network functionality, troubleshoot issues, and optimize performance. Here are some key network management protocols</a:t>
            </a:r>
            <a:endParaRPr lang="en" sz="1600" dirty="0">
              <a:solidFill>
                <a:schemeClr val="bg2"/>
              </a:solidFill>
              <a:latin typeface="Times New Roman" panose="02020603050405020304" pitchFamily="18" charset="0"/>
              <a:cs typeface="Times New Roman" panose="02020603050405020304" pitchFamily="18" charset="0"/>
            </a:endParaRPr>
          </a:p>
          <a:p>
            <a:pPr marL="146050" lvl="0" indent="0" algn="l" rtl="0">
              <a:spcBef>
                <a:spcPts val="1000"/>
              </a:spcBef>
              <a:spcAft>
                <a:spcPts val="0"/>
              </a:spcAft>
              <a:buSzPts val="1300"/>
              <a:buNone/>
            </a:pPr>
            <a:endParaRPr lang="en" sz="1600" dirty="0">
              <a:solidFill>
                <a:schemeClr val="bg2"/>
              </a:solidFill>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Ø"/>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Simple Network Management Protocol (SNMP):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Helps administrators manage network devices by monitoring endpoint information</a:t>
            </a:r>
            <a:endParaRPr lang="en-US" sz="16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Ø"/>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Internet Control Message Protocol (ICMP):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Helps diagnose network connectivity issues</a:t>
            </a:r>
            <a:endParaRPr lang="en-US" sz="16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0" indent="-311150" algn="l" rtl="0">
              <a:spcBef>
                <a:spcPts val="1000"/>
              </a:spcBef>
              <a:spcAft>
                <a:spcPts val="1000"/>
              </a:spcAft>
              <a:buSzPts val="1300"/>
              <a:buChar char="➔"/>
            </a:pPr>
            <a:endParaRPr lang="en-US" sz="16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22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N</a:t>
            </a:r>
            <a:r>
              <a:rPr lang="en-US" sz="32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etwork security protocols</a:t>
            </a:r>
            <a:endParaRPr lang="en-US" sz="3000" dirty="0"/>
          </a:p>
        </p:txBody>
      </p:sp>
      <p:sp>
        <p:nvSpPr>
          <p:cNvPr id="294" name="Google Shape;294;p38"/>
          <p:cNvSpPr txBox="1">
            <a:spLocks noGrp="1"/>
          </p:cNvSpPr>
          <p:nvPr>
            <p:ph type="body" idx="1"/>
          </p:nvPr>
        </p:nvSpPr>
        <p:spPr>
          <a:xfrm>
            <a:off x="638010" y="1441200"/>
            <a:ext cx="7688700" cy="3469128"/>
          </a:xfrm>
          <a:prstGeom prst="rect">
            <a:avLst/>
          </a:prstGeom>
        </p:spPr>
        <p:txBody>
          <a:bodyPr spcFirstLastPara="1" wrap="square" lIns="91425" tIns="91425" rIns="91425" bIns="91425" anchor="t" anchorCtr="0">
            <a:noAutofit/>
          </a:bodyPr>
          <a:lstStyle/>
          <a:p>
            <a:pPr marL="146050" lvl="0" indent="0" algn="l" rtl="0">
              <a:spcBef>
                <a:spcPts val="1000"/>
              </a:spcBef>
              <a:spcAft>
                <a:spcPts val="0"/>
              </a:spcAft>
              <a:buSzPts val="1300"/>
              <a:buNone/>
            </a:pPr>
            <a:r>
              <a:rPr lang="en-US" sz="1600" b="1" dirty="0">
                <a:solidFill>
                  <a:schemeClr val="bg2"/>
                </a:solidFill>
                <a:latin typeface="Times New Roman" panose="02020603050405020304" pitchFamily="18" charset="0"/>
                <a:cs typeface="Times New Roman" panose="02020603050405020304" pitchFamily="18" charset="0"/>
              </a:rPr>
              <a:t>Network security protocols </a:t>
            </a:r>
            <a:r>
              <a:rPr lang="en-US" sz="1600" dirty="0">
                <a:solidFill>
                  <a:schemeClr val="bg2"/>
                </a:solidFill>
                <a:latin typeface="Times New Roman" panose="02020603050405020304" pitchFamily="18" charset="0"/>
                <a:cs typeface="Times New Roman" panose="02020603050405020304" pitchFamily="18" charset="0"/>
              </a:rPr>
              <a:t>are essential components of cybersecurity, providing mechanisms to protect data, communication channels, and network infrastructure from various threats. These protocols help establish secure communication, authenticate users and devices, encrypt data, and ensure the integrity and confidentiality of networked systems</a:t>
            </a:r>
            <a:endParaRPr lang="en" sz="1600" dirty="0">
              <a:solidFill>
                <a:schemeClr val="bg2"/>
              </a:solidFill>
              <a:latin typeface="Times New Roman" panose="02020603050405020304" pitchFamily="18" charset="0"/>
              <a:cs typeface="Times New Roman" panose="02020603050405020304" pitchFamily="18" charset="0"/>
            </a:endParaRPr>
          </a:p>
          <a:p>
            <a:pPr marL="146050" lvl="0" indent="0" algn="l" rtl="0">
              <a:spcBef>
                <a:spcPts val="1000"/>
              </a:spcBef>
              <a:spcAft>
                <a:spcPts val="0"/>
              </a:spcAft>
              <a:buSzPts val="1300"/>
              <a:buNone/>
            </a:pPr>
            <a:endParaRPr lang="en" sz="1600" dirty="0">
              <a:solidFill>
                <a:schemeClr val="bg2"/>
              </a:solidFill>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Ø"/>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Secure File Transfer Protocol (SFTP):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Uses encryption to secure file transfers</a:t>
            </a:r>
          </a:p>
          <a:p>
            <a:pPr marL="342900" marR="0" lvl="0" indent="-342900">
              <a:lnSpc>
                <a:spcPct val="107000"/>
              </a:lnSpc>
              <a:spcBef>
                <a:spcPts val="0"/>
              </a:spcBef>
              <a:spcAft>
                <a:spcPts val="0"/>
              </a:spcAft>
              <a:buFont typeface="Wingdings" panose="05000000000000000000" pitchFamily="2" charset="2"/>
              <a:buChar char="Ø"/>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Secure Sockets Layer (SSL) and Hypertext Transfer Protocol Secure (HTTPS)</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Provide secure communication over a computer network</a:t>
            </a:r>
          </a:p>
          <a:p>
            <a:pPr marL="457200" lvl="0" indent="-311150" algn="l" rtl="0">
              <a:spcBef>
                <a:spcPts val="1000"/>
              </a:spcBef>
              <a:spcAft>
                <a:spcPts val="1000"/>
              </a:spcAft>
              <a:buSzPts val="1300"/>
              <a:buChar char="➔"/>
            </a:pPr>
            <a:endParaRPr lang="en-US" sz="16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6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N</a:t>
            </a:r>
            <a:r>
              <a:rPr lang="en-US" sz="32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etwork Devices</a:t>
            </a:r>
            <a:endParaRPr lang="en-US" sz="3000" dirty="0"/>
          </a:p>
        </p:txBody>
      </p:sp>
      <p:pic>
        <p:nvPicPr>
          <p:cNvPr id="3" name="Picture 2">
            <a:extLst>
              <a:ext uri="{FF2B5EF4-FFF2-40B4-BE49-F238E27FC236}">
                <a16:creationId xmlns:a16="http://schemas.microsoft.com/office/drawing/2014/main" id="{0E9CE2D1-02B5-F4DF-D0A3-8CCCE5DE7907}"/>
              </a:ext>
            </a:extLst>
          </p:cNvPr>
          <p:cNvPicPr>
            <a:picLocks noChangeAspect="1"/>
          </p:cNvPicPr>
          <p:nvPr/>
        </p:nvPicPr>
        <p:blipFill>
          <a:blip r:embed="rId3"/>
          <a:stretch>
            <a:fillRect/>
          </a:stretch>
        </p:blipFill>
        <p:spPr>
          <a:xfrm>
            <a:off x="4727448" y="2795639"/>
            <a:ext cx="4349070" cy="2347861"/>
          </a:xfrm>
          <a:prstGeom prst="rect">
            <a:avLst/>
          </a:prstGeom>
        </p:spPr>
      </p:pic>
      <p:sp>
        <p:nvSpPr>
          <p:cNvPr id="294" name="Google Shape;294;p38"/>
          <p:cNvSpPr txBox="1">
            <a:spLocks noGrp="1"/>
          </p:cNvSpPr>
          <p:nvPr>
            <p:ph type="body" idx="1"/>
          </p:nvPr>
        </p:nvSpPr>
        <p:spPr>
          <a:xfrm>
            <a:off x="638010" y="1441200"/>
            <a:ext cx="7688700" cy="3469128"/>
          </a:xfrm>
          <a:prstGeom prst="rect">
            <a:avLst/>
          </a:prstGeom>
        </p:spPr>
        <p:txBody>
          <a:bodyPr spcFirstLastPara="1" wrap="square" lIns="91425" tIns="91425" rIns="91425" bIns="91425" anchor="t" anchorCtr="0">
            <a:noAutofit/>
          </a:bodyPr>
          <a:lstStyle/>
          <a:p>
            <a:pPr marL="146050" lvl="0" indent="0" algn="l" rtl="0">
              <a:buSzPts val="1300"/>
              <a:buNone/>
            </a:pPr>
            <a:r>
              <a:rPr lang="en-US" sz="1600" b="1" dirty="0">
                <a:solidFill>
                  <a:schemeClr val="bg2"/>
                </a:solidFill>
                <a:latin typeface="Times New Roman" panose="02020603050405020304" pitchFamily="18" charset="0"/>
                <a:cs typeface="Times New Roman" panose="02020603050405020304" pitchFamily="18" charset="0"/>
              </a:rPr>
              <a:t>Network devices </a:t>
            </a:r>
            <a:r>
              <a:rPr lang="en-US" sz="1600" dirty="0">
                <a:solidFill>
                  <a:schemeClr val="bg2"/>
                </a:solidFill>
                <a:latin typeface="Times New Roman" panose="02020603050405020304" pitchFamily="18" charset="0"/>
                <a:cs typeface="Times New Roman" panose="02020603050405020304" pitchFamily="18" charset="0"/>
              </a:rPr>
              <a:t>are physical or virtual components that play specific roles in the functioning of a computer network. These devices are responsible for facilitating communication, managing data traffic, and ensuring the smooth operation of the network. Here are some common network devices. </a:t>
            </a:r>
          </a:p>
          <a:p>
            <a:pPr marL="146050" lvl="0" indent="0" algn="l" rtl="0">
              <a:buSzPts val="1300"/>
              <a:buNone/>
            </a:pPr>
            <a:r>
              <a:rPr lang="en-US" sz="1600" b="1" dirty="0">
                <a:solidFill>
                  <a:schemeClr val="bg2"/>
                </a:solidFill>
                <a:latin typeface="Times New Roman" panose="02020603050405020304" pitchFamily="18" charset="0"/>
                <a:cs typeface="Times New Roman" panose="02020603050405020304" pitchFamily="18" charset="0"/>
              </a:rPr>
              <a:t>Router</a:t>
            </a:r>
            <a:r>
              <a:rPr lang="en-US" sz="1600" dirty="0">
                <a:solidFill>
                  <a:schemeClr val="bg2"/>
                </a:solidFill>
                <a:latin typeface="Times New Roman" panose="02020603050405020304" pitchFamily="18" charset="0"/>
                <a:cs typeface="Times New Roman" panose="02020603050405020304" pitchFamily="18" charset="0"/>
              </a:rPr>
              <a:t>: This connects different networks and directs data traffic between them. They use routing tables to determine the optimal path for data to reach its destination.</a:t>
            </a:r>
          </a:p>
          <a:p>
            <a:pPr marL="146050" lvl="0" indent="0" algn="l" rtl="0">
              <a:buSzPts val="1300"/>
              <a:buNone/>
            </a:pPr>
            <a:r>
              <a:rPr lang="en-US" sz="1600" dirty="0">
                <a:solidFill>
                  <a:schemeClr val="bg2"/>
                </a:solidFill>
                <a:latin typeface="Times New Roman" panose="02020603050405020304" pitchFamily="18" charset="0"/>
                <a:cs typeface="Times New Roman" panose="02020603050405020304" pitchFamily="18" charset="0"/>
              </a:rPr>
              <a:t>NB: Wireless router</a:t>
            </a:r>
          </a:p>
        </p:txBody>
      </p:sp>
    </p:spTree>
    <p:extLst>
      <p:ext uri="{BB962C8B-B14F-4D97-AF65-F5344CB8AC3E}">
        <p14:creationId xmlns:p14="http://schemas.microsoft.com/office/powerpoint/2010/main" val="163139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Autofit/>
          </a:bodyPr>
          <a:lstStyle/>
          <a:p>
            <a:r>
              <a:rPr lang="en-US" sz="32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N</a:t>
            </a:r>
            <a:r>
              <a:rPr lang="en-US" sz="32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etwork Devices cont.</a:t>
            </a:r>
            <a:endParaRPr lang="en-US" sz="3000" dirty="0"/>
          </a:p>
        </p:txBody>
      </p:sp>
      <p:sp>
        <p:nvSpPr>
          <p:cNvPr id="294" name="Google Shape;294;p38"/>
          <p:cNvSpPr txBox="1">
            <a:spLocks noGrp="1"/>
          </p:cNvSpPr>
          <p:nvPr>
            <p:ph type="body" idx="1"/>
          </p:nvPr>
        </p:nvSpPr>
        <p:spPr>
          <a:xfrm>
            <a:off x="638010" y="1441200"/>
            <a:ext cx="7688700" cy="3469128"/>
          </a:xfrm>
          <a:prstGeom prst="rect">
            <a:avLst/>
          </a:prstGeom>
        </p:spPr>
        <p:txBody>
          <a:bodyPr spcFirstLastPara="1" wrap="square" lIns="91425" tIns="91425" rIns="91425" bIns="91425" anchor="t" anchorCtr="0">
            <a:noAutofit/>
          </a:bodyPr>
          <a:lstStyle/>
          <a:p>
            <a:pPr marL="146050" lvl="0" indent="0" algn="l" rtl="0">
              <a:buSzPts val="1300"/>
              <a:buNone/>
            </a:pPr>
            <a:r>
              <a:rPr lang="en-US" sz="1600" b="1" dirty="0">
                <a:solidFill>
                  <a:schemeClr val="bg2"/>
                </a:solidFill>
                <a:latin typeface="Times New Roman" panose="02020603050405020304" pitchFamily="18" charset="0"/>
                <a:cs typeface="Times New Roman" panose="02020603050405020304" pitchFamily="18" charset="0"/>
              </a:rPr>
              <a:t>Switch</a:t>
            </a:r>
          </a:p>
          <a:p>
            <a:pPr marL="146050" lvl="0" indent="0" algn="l" rtl="0">
              <a:buSzPts val="1300"/>
              <a:buNone/>
            </a:pPr>
            <a:r>
              <a:rPr lang="en-US" sz="1600" b="1" dirty="0">
                <a:solidFill>
                  <a:schemeClr val="bg2"/>
                </a:solidFill>
                <a:latin typeface="Times New Roman" panose="02020603050405020304" pitchFamily="18" charset="0"/>
                <a:cs typeface="Times New Roman" panose="02020603050405020304" pitchFamily="18" charset="0"/>
              </a:rPr>
              <a:t>Switches</a:t>
            </a:r>
            <a:r>
              <a:rPr lang="en-US" sz="1600" dirty="0">
                <a:solidFill>
                  <a:schemeClr val="bg2"/>
                </a:solidFill>
                <a:latin typeface="Times New Roman" panose="02020603050405020304" pitchFamily="18" charset="0"/>
                <a:cs typeface="Times New Roman" panose="02020603050405020304" pitchFamily="18" charset="0"/>
              </a:rPr>
              <a:t> operate at the data link layer and are used to connect multiple devices within the same network (usually a local area network or LAN). They forward data based on MAC addresses.</a:t>
            </a:r>
          </a:p>
        </p:txBody>
      </p:sp>
      <p:pic>
        <p:nvPicPr>
          <p:cNvPr id="4" name="Picture 3">
            <a:extLst>
              <a:ext uri="{FF2B5EF4-FFF2-40B4-BE49-F238E27FC236}">
                <a16:creationId xmlns:a16="http://schemas.microsoft.com/office/drawing/2014/main" id="{503B1E07-2A70-4C68-0B8A-4F99603A6F63}"/>
              </a:ext>
            </a:extLst>
          </p:cNvPr>
          <p:cNvPicPr>
            <a:picLocks noChangeAspect="1"/>
          </p:cNvPicPr>
          <p:nvPr/>
        </p:nvPicPr>
        <p:blipFill>
          <a:blip r:embed="rId3"/>
          <a:stretch>
            <a:fillRect/>
          </a:stretch>
        </p:blipFill>
        <p:spPr>
          <a:xfrm>
            <a:off x="3806611" y="2418970"/>
            <a:ext cx="4877481" cy="2724530"/>
          </a:xfrm>
          <a:prstGeom prst="rect">
            <a:avLst/>
          </a:prstGeom>
        </p:spPr>
      </p:pic>
    </p:spTree>
    <p:extLst>
      <p:ext uri="{BB962C8B-B14F-4D97-AF65-F5344CB8AC3E}">
        <p14:creationId xmlns:p14="http://schemas.microsoft.com/office/powerpoint/2010/main" val="215675418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2677</Words>
  <Application>Microsoft Office PowerPoint</Application>
  <PresentationFormat>On-screen Show (16:9)</PresentationFormat>
  <Paragraphs>186</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Calibri</vt:lpstr>
      <vt:lpstr>Arial</vt:lpstr>
      <vt:lpstr>Lato</vt:lpstr>
      <vt:lpstr>Symbol</vt:lpstr>
      <vt:lpstr>Times New Roman</vt:lpstr>
      <vt:lpstr>Raleway</vt:lpstr>
      <vt:lpstr>Wingdings</vt:lpstr>
      <vt:lpstr>Streamline</vt:lpstr>
      <vt:lpstr>Computer Networks </vt:lpstr>
      <vt:lpstr>Computer Networks and Networking</vt:lpstr>
      <vt:lpstr>Networks Protocols </vt:lpstr>
      <vt:lpstr>Network communication protocols</vt:lpstr>
      <vt:lpstr>Network communication protocols cont.</vt:lpstr>
      <vt:lpstr>Network management protocols</vt:lpstr>
      <vt:lpstr>Network security protocols</vt:lpstr>
      <vt:lpstr>Network Devices</vt:lpstr>
      <vt:lpstr>Network Devices cont.</vt:lpstr>
      <vt:lpstr>Network Devices cont.</vt:lpstr>
      <vt:lpstr>Network Devices cont.</vt:lpstr>
      <vt:lpstr>Network Topologies</vt:lpstr>
      <vt:lpstr>Bus Topology</vt:lpstr>
      <vt:lpstr>Mesh Topology</vt:lpstr>
      <vt:lpstr>Star Topology</vt:lpstr>
      <vt:lpstr>Hybrid Topology</vt:lpstr>
      <vt:lpstr>Types of computer networks</vt:lpstr>
      <vt:lpstr>Local Area Networks (LANs) </vt:lpstr>
      <vt:lpstr>Wide Area Networks (WANs) </vt:lpstr>
      <vt:lpstr>Metropolitan Area Networks (MANs) </vt:lpstr>
      <vt:lpstr>Personal Area Networks (PANs) </vt:lpstr>
      <vt:lpstr>Importance of computer network.</vt:lpstr>
      <vt:lpstr>Importance of computer network.</vt:lpstr>
      <vt:lpstr>The Internet.</vt:lpstr>
      <vt:lpstr>Importance of the internet.</vt:lpstr>
      <vt:lpstr>Importance of the internet cont.</vt:lpstr>
      <vt:lpstr>Disadvantages of the internet.</vt:lpstr>
      <vt:lpstr>World Wide Web (WWW)</vt:lpstr>
      <vt:lpstr>Differences between Internet and WWW</vt:lpstr>
      <vt:lpstr>Web Browsers</vt:lpstr>
      <vt:lpstr>Features of web browsers</vt:lpstr>
      <vt:lpstr>Servers</vt:lpstr>
      <vt:lpstr>Types of servers</vt:lpstr>
      <vt:lpstr>Types of servers cont.</vt:lpstr>
      <vt:lpstr>Types of servers cont.</vt:lpstr>
      <vt:lpstr>Web Servers</vt:lpstr>
      <vt:lpstr>Types of web Servers</vt:lpstr>
      <vt:lpstr>Types of web Servers cont.</vt:lpstr>
      <vt:lpstr>QUESTION?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cp:lastModifiedBy>D e r r y</cp:lastModifiedBy>
  <cp:revision>98</cp:revision>
  <dcterms:modified xsi:type="dcterms:W3CDTF">2024-02-13T17:57:45Z</dcterms:modified>
</cp:coreProperties>
</file>