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3"/>
  </p:notesMasterIdLst>
  <p:handoutMasterIdLst>
    <p:handoutMasterId r:id="rId24"/>
  </p:handoutMasterIdLst>
  <p:sldIdLst>
    <p:sldId id="264" r:id="rId2"/>
    <p:sldId id="281" r:id="rId3"/>
    <p:sldId id="267" r:id="rId4"/>
    <p:sldId id="287" r:id="rId5"/>
    <p:sldId id="288" r:id="rId6"/>
    <p:sldId id="289" r:id="rId7"/>
    <p:sldId id="290" r:id="rId8"/>
    <p:sldId id="291" r:id="rId9"/>
    <p:sldId id="292" r:id="rId10"/>
    <p:sldId id="268" r:id="rId11"/>
    <p:sldId id="282" r:id="rId12"/>
    <p:sldId id="285" r:id="rId13"/>
    <p:sldId id="286" r:id="rId14"/>
    <p:sldId id="283" r:id="rId15"/>
    <p:sldId id="294" r:id="rId16"/>
    <p:sldId id="295" r:id="rId17"/>
    <p:sldId id="297" r:id="rId18"/>
    <p:sldId id="296" r:id="rId19"/>
    <p:sldId id="284" r:id="rId20"/>
    <p:sldId id="277" r:id="rId21"/>
    <p:sldId id="293" r:id="rId22"/>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22" d="100"/>
          <a:sy n="122" d="100"/>
        </p:scale>
        <p:origin x="474" y="90"/>
      </p:cViewPr>
      <p:guideLst>
        <p:guide orient="horz" pos="1620"/>
        <p:guide pos="2880"/>
      </p:guideLst>
    </p:cSldViewPr>
  </p:slideViewPr>
  <p:notesTextViewPr>
    <p:cViewPr>
      <p:scale>
        <a:sx n="1" d="1"/>
        <a:sy n="1" d="1"/>
      </p:scale>
      <p:origin x="0" y="0"/>
    </p:cViewPr>
  </p:notesTextViewPr>
  <p:notesViewPr>
    <p:cSldViewPr snapToGrid="0">
      <p:cViewPr varScale="1">
        <p:scale>
          <a:sx n="70" d="100"/>
          <a:sy n="70" d="100"/>
        </p:scale>
        <p:origin x="324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D41FC1-170D-E86E-CBBC-42AFF47347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0AEC25-5D44-8F58-C2AF-8036AA05A6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F6670A-C9EB-4531-9F34-02FF202D4554}" type="datetimeFigureOut">
              <a:rPr lang="en-US" smtClean="0"/>
              <a:t>1/18/2024</a:t>
            </a:fld>
            <a:endParaRPr lang="en-US"/>
          </a:p>
        </p:txBody>
      </p:sp>
      <p:sp>
        <p:nvSpPr>
          <p:cNvPr id="4" name="Footer Placeholder 3">
            <a:extLst>
              <a:ext uri="{FF2B5EF4-FFF2-40B4-BE49-F238E27FC236}">
                <a16:creationId xmlns:a16="http://schemas.microsoft.com/office/drawing/2014/main" id="{E4D05BC8-2F9A-3180-DCF5-4631F6FE9F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B4A829-067D-0829-C190-067A45D05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90C78E-B875-4295-ADA9-BDB3E00E2506}" type="slidenum">
              <a:rPr lang="en-US" smtClean="0"/>
              <a:t>‹#›</a:t>
            </a:fld>
            <a:endParaRPr lang="en-US"/>
          </a:p>
        </p:txBody>
      </p:sp>
    </p:spTree>
    <p:extLst>
      <p:ext uri="{BB962C8B-B14F-4D97-AF65-F5344CB8AC3E}">
        <p14:creationId xmlns:p14="http://schemas.microsoft.com/office/powerpoint/2010/main" val="2754684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521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571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923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93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6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46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5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229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1622d5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20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921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1e21383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79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98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47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62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51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99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802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dirty="0"/>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pic>
        <p:nvPicPr>
          <p:cNvPr id="4" name="Picture 3">
            <a:extLst>
              <a:ext uri="{FF2B5EF4-FFF2-40B4-BE49-F238E27FC236}">
                <a16:creationId xmlns:a16="http://schemas.microsoft.com/office/drawing/2014/main" id="{947BD689-C956-133C-0E76-533A3FE7FF09}"/>
              </a:ext>
            </a:extLst>
          </p:cNvPr>
          <p:cNvPicPr>
            <a:picLocks noChangeAspect="1"/>
          </p:cNvPicPr>
          <p:nvPr userDrawn="1"/>
        </p:nvPicPr>
        <p:blipFill>
          <a:blip r:embed="rId10"/>
          <a:stretch>
            <a:fillRect/>
          </a:stretch>
        </p:blipFill>
        <p:spPr>
          <a:xfrm>
            <a:off x="8627269" y="481346"/>
            <a:ext cx="516731" cy="387094"/>
          </a:xfrm>
          <a:prstGeom prst="rect">
            <a:avLst/>
          </a:prstGeom>
        </p:spPr>
      </p:pic>
      <p:sp>
        <p:nvSpPr>
          <p:cNvPr id="2" name="TextBox 1">
            <a:extLst>
              <a:ext uri="{FF2B5EF4-FFF2-40B4-BE49-F238E27FC236}">
                <a16:creationId xmlns:a16="http://schemas.microsoft.com/office/drawing/2014/main" id="{302DB24E-30AD-8131-9051-EA87BA312497}"/>
              </a:ext>
            </a:extLst>
          </p:cNvPr>
          <p:cNvSpPr txBox="1"/>
          <p:nvPr userDrawn="1"/>
        </p:nvSpPr>
        <p:spPr>
          <a:xfrm>
            <a:off x="4572000" y="475973"/>
            <a:ext cx="4197778" cy="338554"/>
          </a:xfrm>
          <a:prstGeom prst="rect">
            <a:avLst/>
          </a:prstGeom>
          <a:noFill/>
        </p:spPr>
        <p:txBody>
          <a:bodyPr wrap="square" rtlCol="0">
            <a:spAutoFit/>
          </a:bodyPr>
          <a:lstStyle/>
          <a:p>
            <a:pPr algn="r"/>
            <a:r>
              <a:rPr lang="en-US" sz="800" dirty="0">
                <a:latin typeface="Times New Roman" panose="02020603050405020304" pitchFamily="18" charset="0"/>
                <a:cs typeface="Times New Roman" panose="02020603050405020304" pitchFamily="18" charset="0"/>
              </a:rPr>
              <a:t>UNIVERSITY OF CAPE COAST.</a:t>
            </a:r>
          </a:p>
          <a:p>
            <a:pPr algn="r"/>
            <a:r>
              <a:rPr lang="en-US" sz="800" dirty="0">
                <a:latin typeface="Times New Roman" panose="02020603050405020304" pitchFamily="18" charset="0"/>
                <a:cs typeface="Times New Roman" panose="02020603050405020304" pitchFamily="18" charset="0"/>
              </a:rPr>
              <a:t>DEPARTMENT OF COMPUTER SCIENCE &amp; IT</a:t>
            </a: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Use cases, user stories, notes to set up the wireframes. Such as…</a:t>
            </a:r>
            <a:endParaRPr dirty="0"/>
          </a:p>
          <a:p>
            <a:pPr marL="457200" lvl="0" indent="-311150" algn="l" rtl="0">
              <a:spcBef>
                <a:spcPts val="1000"/>
              </a:spcBef>
              <a:spcAft>
                <a:spcPts val="0"/>
              </a:spcAft>
              <a:buSzPts val="1300"/>
              <a:buChar char="➔"/>
            </a:pPr>
            <a:r>
              <a:rPr lang="en" dirty="0"/>
              <a:t>“As an Administrator, I would like to restrict permissions based on role.”</a:t>
            </a:r>
            <a:endParaRPr dirty="0"/>
          </a:p>
          <a:p>
            <a:pPr marL="457200" lvl="0" indent="-311150" algn="l" rtl="0">
              <a:spcBef>
                <a:spcPts val="1000"/>
              </a:spcBef>
              <a:spcAft>
                <a:spcPts val="0"/>
              </a:spcAft>
              <a:buSzPts val="1300"/>
              <a:buChar char="➔"/>
            </a:pPr>
            <a:r>
              <a:rPr lang="en" dirty="0"/>
              <a:t>“As a Moderator, I would like to flag and approve comments.”</a:t>
            </a:r>
            <a:endParaRPr dirty="0"/>
          </a:p>
          <a:p>
            <a:pPr marL="457200" lvl="0" indent="-311150" algn="l" rtl="0">
              <a:spcBef>
                <a:spcPts val="1000"/>
              </a:spcBef>
              <a:spcAft>
                <a:spcPts val="0"/>
              </a:spcAft>
              <a:buSzPts val="1300"/>
              <a:buChar char="➔"/>
            </a:pPr>
            <a:r>
              <a:rPr lang="en" dirty="0"/>
              <a:t>Executives indicated that being able to see a summary of each segment of data was their #1 priority.</a:t>
            </a:r>
            <a:endParaRPr dirty="0"/>
          </a:p>
          <a:p>
            <a:pPr marL="457200" lvl="0" indent="-311150" algn="l" rtl="0">
              <a:spcBef>
                <a:spcPts val="1000"/>
              </a:spcBef>
              <a:spcAft>
                <a:spcPts val="0"/>
              </a:spcAft>
              <a:buSzPts val="1300"/>
              <a:buChar char="➔"/>
            </a:pPr>
            <a:r>
              <a:rPr lang="en" dirty="0"/>
              <a:t>Note: secondary admin workflow not planned for this release.</a:t>
            </a:r>
            <a:endParaRPr dirty="0"/>
          </a:p>
          <a:p>
            <a:pPr marL="0" lvl="0" indent="0" algn="l" rtl="0">
              <a:spcBef>
                <a:spcPts val="1000"/>
              </a:spcBef>
              <a:spcAft>
                <a:spcPts val="1000"/>
              </a:spcAft>
              <a:buNone/>
            </a:pPr>
            <a:endParaRPr dirty="0"/>
          </a:p>
        </p:txBody>
      </p:sp>
      <p:pic>
        <p:nvPicPr>
          <p:cNvPr id="3" name="Picture 2">
            <a:extLst>
              <a:ext uri="{FF2B5EF4-FFF2-40B4-BE49-F238E27FC236}">
                <a16:creationId xmlns:a16="http://schemas.microsoft.com/office/drawing/2014/main" id="{14D5239B-09A8-90DD-6936-90EE7782A4CD}"/>
              </a:ext>
            </a:extLst>
          </p:cNvPr>
          <p:cNvPicPr>
            <a:picLocks noChangeAspect="1"/>
          </p:cNvPicPr>
          <p:nvPr/>
        </p:nvPicPr>
        <p:blipFill>
          <a:blip r:embed="rId3"/>
          <a:stretch>
            <a:fillRect/>
          </a:stretch>
        </p:blipFill>
        <p:spPr>
          <a:xfrm>
            <a:off x="0" y="1409350"/>
            <a:ext cx="9144000" cy="3734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computer system </a:t>
            </a:r>
            <a:endParaRPr dirty="0"/>
          </a:p>
        </p:txBody>
      </p:sp>
      <p:sp>
        <p:nvSpPr>
          <p:cNvPr id="220" name="Google Shape;220;p29"/>
          <p:cNvSpPr txBox="1">
            <a:spLocks noGrp="1"/>
          </p:cNvSpPr>
          <p:nvPr>
            <p:ph type="body" idx="1"/>
          </p:nvPr>
        </p:nvSpPr>
        <p:spPr>
          <a:xfrm>
            <a:off x="561670" y="1340644"/>
            <a:ext cx="8582329" cy="3802856"/>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 computing system is an integrated device that involves input, output, processing, and storage of data and information. It can be a programmable electronic device that accepts input, stores data, and retrieves, processes, and outputs information. Computing systems can range from simple sensors and hardware components to phones, laptops, desktops, and entire data centers.</a:t>
            </a:r>
          </a:p>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They are used in various fields and applications, such as personal computing, business, and scientific research.</a:t>
            </a:r>
          </a:p>
        </p:txBody>
      </p:sp>
      <p:pic>
        <p:nvPicPr>
          <p:cNvPr id="3" name="Picture 2">
            <a:extLst>
              <a:ext uri="{FF2B5EF4-FFF2-40B4-BE49-F238E27FC236}">
                <a16:creationId xmlns:a16="http://schemas.microsoft.com/office/drawing/2014/main" id="{99625EC2-5978-26CE-716E-48F1BE1DAEF0}"/>
              </a:ext>
            </a:extLst>
          </p:cNvPr>
          <p:cNvPicPr>
            <a:picLocks noChangeAspect="1"/>
          </p:cNvPicPr>
          <p:nvPr/>
        </p:nvPicPr>
        <p:blipFill>
          <a:blip r:embed="rId3"/>
          <a:stretch>
            <a:fillRect/>
          </a:stretch>
        </p:blipFill>
        <p:spPr>
          <a:xfrm>
            <a:off x="1845580" y="3127008"/>
            <a:ext cx="4203286" cy="20164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omponents of computer system </a:t>
            </a:r>
            <a:endParaRPr dirty="0"/>
          </a:p>
        </p:txBody>
      </p:sp>
      <p:sp>
        <p:nvSpPr>
          <p:cNvPr id="220" name="Google Shape;220;p29"/>
          <p:cNvSpPr txBox="1">
            <a:spLocks noGrp="1"/>
          </p:cNvSpPr>
          <p:nvPr>
            <p:ph type="body" idx="1"/>
          </p:nvPr>
        </p:nvSpPr>
        <p:spPr>
          <a:xfrm>
            <a:off x="184558" y="1340644"/>
            <a:ext cx="8959441" cy="3802856"/>
          </a:xfrm>
          <a:prstGeom prst="rect">
            <a:avLst/>
          </a:prstGeom>
        </p:spPr>
        <p:txBody>
          <a:bodyPr spcFirstLastPara="1" wrap="square" lIns="91425" tIns="91425" rIns="91425" bIns="91425" anchor="t" anchorCtr="0">
            <a:noAutofit/>
          </a:bodyPr>
          <a:lstStyle/>
          <a:p>
            <a:pPr marL="146050" marR="0" indent="0">
              <a:lnSpc>
                <a:spcPct val="107000"/>
              </a:lnSpc>
              <a:spcBef>
                <a:spcPts val="0"/>
              </a:spcBef>
              <a:spcAft>
                <a:spcPts val="0"/>
              </a:spcAft>
              <a:buNone/>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Key components of a computing system </a:t>
            </a: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SzPts val="1000"/>
              <a:buNone/>
              <a:tabLst>
                <a:tab pos="457200" algn="l"/>
              </a:tabLst>
            </a:pPr>
            <a:r>
              <a:rPr lang="en-US" sz="1600" b="1"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Hardware</a:t>
            </a:r>
            <a:r>
              <a:rPr lang="en-US" sz="1600"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These are the physical components, such as processors, memory, and storage devices, that make up the system</a:t>
            </a: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SzPts val="1000"/>
              <a:buNone/>
              <a:tabLst>
                <a:tab pos="457200" algn="l"/>
              </a:tabLst>
            </a:pPr>
            <a:r>
              <a:rPr lang="en-US" sz="1600" b="1"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The main software component is the operating system (OS), which manages and provides services to the hardware and software components. Other software components may include applications, drivers, and utilities that help the system function efficiently.</a:t>
            </a:r>
          </a:p>
          <a:p>
            <a:pPr marL="0" marR="0" lvl="0" indent="0">
              <a:lnSpc>
                <a:spcPct val="107000"/>
              </a:lnSpc>
              <a:spcBef>
                <a:spcPts val="0"/>
              </a:spcBef>
              <a:spcAft>
                <a:spcPts val="0"/>
              </a:spcAft>
              <a:buSzPts val="1000"/>
              <a:buNone/>
              <a:tabLst>
                <a:tab pos="457200" algn="l"/>
              </a:tabLst>
            </a:pPr>
            <a:r>
              <a:rPr lang="en-US" sz="1600" b="1"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Networking</a:t>
            </a:r>
            <a:r>
              <a:rPr lang="en-US" sz="1600"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Computing systems can be connected to other devices or systems through networks, enabling communication and data sharing.</a:t>
            </a:r>
          </a:p>
          <a:p>
            <a:pPr marL="0" marR="0" lvl="0" indent="0">
              <a:lnSpc>
                <a:spcPct val="107000"/>
              </a:lnSpc>
              <a:spcBef>
                <a:spcPts val="0"/>
              </a:spcBef>
              <a:spcAft>
                <a:spcPts val="0"/>
              </a:spcAft>
              <a:buSzPts val="1000"/>
              <a:buNone/>
              <a:tabLst>
                <a:tab pos="457200" algn="l"/>
              </a:tabLst>
            </a:pPr>
            <a:r>
              <a:rPr lang="en-US" sz="1600" b="1" u="sng"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Computer Users: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Computer users are the different categories of personnel that operate the computer. There are expert users and casual users. The expert users could be further categorized into computer engineers, computer programmers, and computer operators.</a:t>
            </a:r>
          </a:p>
        </p:txBody>
      </p:sp>
    </p:spTree>
    <p:extLst>
      <p:ext uri="{BB962C8B-B14F-4D97-AF65-F5344CB8AC3E}">
        <p14:creationId xmlns:p14="http://schemas.microsoft.com/office/powerpoint/2010/main" val="143110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Characteristics of a computer</a:t>
            </a:r>
            <a:endParaRPr dirty="0"/>
          </a:p>
        </p:txBody>
      </p:sp>
      <p:sp>
        <p:nvSpPr>
          <p:cNvPr id="220" name="Google Shape;220;p29"/>
          <p:cNvSpPr txBox="1">
            <a:spLocks noGrp="1"/>
          </p:cNvSpPr>
          <p:nvPr>
            <p:ph type="body" idx="1"/>
          </p:nvPr>
        </p:nvSpPr>
        <p:spPr>
          <a:xfrm>
            <a:off x="184559" y="1600702"/>
            <a:ext cx="8959441" cy="270285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Computers possess several key characteristics that define their functionality and utility.</a:t>
            </a:r>
          </a:p>
          <a:p>
            <a:pPr marL="342900" marR="0" lvl="0" indent="-342900">
              <a:lnSpc>
                <a:spcPct val="107000"/>
              </a:lnSpc>
              <a:spcBef>
                <a:spcPts val="0"/>
              </a:spcBef>
              <a:spcAft>
                <a:spcPts val="0"/>
              </a:spcAft>
              <a:buFont typeface="+mj-lt"/>
              <a:buAutoNum type="arabicPeriod"/>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Speed:</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The computer can manipulate large data at incredible speed and response time can be very fast.</a:t>
            </a:r>
          </a:p>
          <a:p>
            <a:pPr marL="342900" marR="0" lvl="0" indent="-342900">
              <a:lnSpc>
                <a:spcPct val="107000"/>
              </a:lnSpc>
              <a:spcBef>
                <a:spcPts val="0"/>
              </a:spcBef>
              <a:spcAft>
                <a:spcPts val="0"/>
              </a:spcAft>
              <a:buFont typeface="+mj-lt"/>
              <a:buAutoNum type="arabicPeriod"/>
            </a:pP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Accuracy: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Its accuracy is very high and its consistency can be relied upon. Errors committed in computing are mostly due to human rather than technological weakness. There are in-built error-detecting schemes in the computer.</a:t>
            </a:r>
          </a:p>
          <a:p>
            <a:pPr marL="342900" marR="0" lvl="0" indent="-342900">
              <a:lnSpc>
                <a:spcPct val="107000"/>
              </a:lnSpc>
              <a:spcBef>
                <a:spcPts val="0"/>
              </a:spcBef>
              <a:spcAft>
                <a:spcPts val="0"/>
              </a:spcAft>
              <a:buFont typeface="+mj-lt"/>
              <a:buAutoNum type="arabicPeriod"/>
            </a:pP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Storage:</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It has both internal and external storage facilities for holding data and instructions. This capacity varies from one machine to the other. Memories are built up in K(Kilo) modules where K = 1024 memory locations.</a:t>
            </a:r>
          </a:p>
          <a:p>
            <a:pPr marL="146050" marR="0" indent="0">
              <a:lnSpc>
                <a:spcPct val="107000"/>
              </a:lnSpc>
              <a:spcBef>
                <a:spcPts val="0"/>
              </a:spcBef>
              <a:spcAft>
                <a:spcPts val="0"/>
              </a:spcAft>
              <a:buNone/>
            </a:pPr>
            <a:endParaRPr lang="en-US" sz="14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277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Characteristics of a computer cont.</a:t>
            </a:r>
            <a:endParaRPr dirty="0"/>
          </a:p>
        </p:txBody>
      </p:sp>
      <p:sp>
        <p:nvSpPr>
          <p:cNvPr id="220" name="Google Shape;220;p29"/>
          <p:cNvSpPr txBox="1">
            <a:spLocks noGrp="1"/>
          </p:cNvSpPr>
          <p:nvPr>
            <p:ph type="body" idx="1"/>
          </p:nvPr>
        </p:nvSpPr>
        <p:spPr>
          <a:xfrm>
            <a:off x="184559" y="1600702"/>
            <a:ext cx="8959441" cy="270285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startAt="4"/>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Automatic:</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Once a program is in the computer’s memory, it can run automatically each time it is opened. The individual has little or no instruction to give again.</a:t>
            </a:r>
          </a:p>
          <a:p>
            <a:pPr marL="342900" marR="0" lvl="0" indent="-342900">
              <a:lnSpc>
                <a:spcPct val="107000"/>
              </a:lnSpc>
              <a:spcBef>
                <a:spcPts val="0"/>
              </a:spcBef>
              <a:spcAft>
                <a:spcPts val="0"/>
              </a:spcAft>
              <a:buFont typeface="+mj-lt"/>
              <a:buAutoNum type="arabicPeriod" startAt="4"/>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Reliability: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Being a machine, a computer does not suffer human traits of tiredness and lack of concentration. It will perform the last job with the same speed and accuracy as the first job every time even if ten million jobs are involved.</a:t>
            </a:r>
          </a:p>
          <a:p>
            <a:pPr marL="342900" marR="0" lvl="0" indent="-342900">
              <a:lnSpc>
                <a:spcPct val="107000"/>
              </a:lnSpc>
              <a:spcBef>
                <a:spcPts val="0"/>
              </a:spcBef>
              <a:spcAft>
                <a:spcPts val="0"/>
              </a:spcAft>
              <a:buFont typeface="+mj-lt"/>
              <a:buAutoNum type="arabicPeriod" startAt="4"/>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Flexibility: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It can perform any type of task once it can be reduced to logical steps. Modern computers can be used to perform a variety of functions like online processing, multi-programming, real-time processing, etc.</a:t>
            </a:r>
          </a:p>
        </p:txBody>
      </p:sp>
    </p:spTree>
    <p:extLst>
      <p:ext uri="{BB962C8B-B14F-4D97-AF65-F5344CB8AC3E}">
        <p14:creationId xmlns:p14="http://schemas.microsoft.com/office/powerpoint/2010/main" val="65673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and Information</a:t>
            </a:r>
            <a:endParaRPr dirty="0"/>
          </a:p>
        </p:txBody>
      </p:sp>
      <p:sp>
        <p:nvSpPr>
          <p:cNvPr id="220" name="Google Shape;220;p29"/>
          <p:cNvSpPr txBox="1">
            <a:spLocks noGrp="1"/>
          </p:cNvSpPr>
          <p:nvPr>
            <p:ph type="body" idx="1"/>
          </p:nvPr>
        </p:nvSpPr>
        <p:spPr>
          <a:xfrm>
            <a:off x="184558" y="1340644"/>
            <a:ext cx="8959441" cy="3802856"/>
          </a:xfrm>
          <a:prstGeom prst="rect">
            <a:avLst/>
          </a:prstGeom>
        </p:spPr>
        <p:txBody>
          <a:bodyPr spcFirstLastPara="1" wrap="square" lIns="91425" tIns="91425" rIns="91425" bIns="91425" anchor="t" anchorCtr="0">
            <a:noAutofit/>
          </a:bodyPr>
          <a:lstStyle/>
          <a:p>
            <a:pPr marL="146050" marR="0" indent="0">
              <a:lnSpc>
                <a:spcPct val="107000"/>
              </a:lnSpc>
              <a:spcBef>
                <a:spcPts val="0"/>
              </a:spcBef>
              <a:spcAft>
                <a:spcPts val="0"/>
              </a:spcAft>
              <a:buNone/>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refers to raw and unprocessed facts.</a:t>
            </a:r>
          </a:p>
          <a:p>
            <a:pPr marL="146050" indent="0">
              <a:lnSpc>
                <a:spcPct val="107000"/>
              </a:lnSpc>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Data is often described as a collection of individual facts or statistics, and it can be represented in various forms such as text, images, and structured or unstructured data. </a:t>
            </a:r>
          </a:p>
          <a:p>
            <a:pPr marL="146050" marR="0" indent="0">
              <a:lnSpc>
                <a:spcPct val="107000"/>
              </a:lnSpc>
              <a:spcBef>
                <a:spcPts val="0"/>
              </a:spcBef>
              <a:spcAft>
                <a:spcPts val="0"/>
              </a:spcAft>
              <a:buNone/>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46050" marR="0" indent="0">
              <a:lnSpc>
                <a:spcPct val="107000"/>
              </a:lnSpc>
              <a:spcBef>
                <a:spcPts val="0"/>
              </a:spcBef>
              <a:spcAft>
                <a:spcPts val="0"/>
              </a:spcAft>
              <a:buNone/>
            </a:pPr>
            <a:r>
              <a:rPr lang="en-US" sz="1600" b="1"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I</a:t>
            </a: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nformation</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comprises processed, organized data presented in a meaningful context. </a:t>
            </a:r>
          </a:p>
          <a:p>
            <a:pPr marL="146050" marR="0" indent="0">
              <a:lnSpc>
                <a:spcPct val="107000"/>
              </a:lnSpc>
              <a:spcBef>
                <a:spcPts val="0"/>
              </a:spcBef>
              <a:spcAft>
                <a:spcPts val="0"/>
              </a:spcAft>
              <a:buNone/>
            </a:pPr>
            <a:r>
              <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I</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nformation is the result of analyzing and interpreting pieces of data, providing a big-picture view of how the data fits together and enabling decision-making.</a:t>
            </a:r>
          </a:p>
        </p:txBody>
      </p:sp>
    </p:spTree>
    <p:extLst>
      <p:ext uri="{BB962C8B-B14F-4D97-AF65-F5344CB8AC3E}">
        <p14:creationId xmlns:p14="http://schemas.microsoft.com/office/powerpoint/2010/main" val="293544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Processing</a:t>
            </a:r>
            <a:endParaRPr dirty="0"/>
          </a:p>
        </p:txBody>
      </p:sp>
      <p:sp>
        <p:nvSpPr>
          <p:cNvPr id="220" name="Google Shape;220;p29"/>
          <p:cNvSpPr txBox="1">
            <a:spLocks noGrp="1"/>
          </p:cNvSpPr>
          <p:nvPr>
            <p:ph type="body" idx="1"/>
          </p:nvPr>
        </p:nvSpPr>
        <p:spPr>
          <a:xfrm>
            <a:off x="184558" y="1340644"/>
            <a:ext cx="8959441" cy="3802856"/>
          </a:xfrm>
          <a:prstGeom prst="rect">
            <a:avLst/>
          </a:prstGeom>
        </p:spPr>
        <p:txBody>
          <a:bodyPr spcFirstLastPara="1" wrap="square" lIns="91425" tIns="91425" rIns="91425" bIns="91425" anchor="t" anchorCtr="0">
            <a:noAutofit/>
          </a:bodyPr>
          <a:lstStyle/>
          <a:p>
            <a:pPr marL="146050" marR="0" indent="0">
              <a:lnSpc>
                <a:spcPct val="107000"/>
              </a:lnSpc>
              <a:spcBef>
                <a:spcPts val="0"/>
              </a:spcBef>
              <a:spcAft>
                <a:spcPts val="0"/>
              </a:spcAft>
              <a:buNone/>
            </a:pPr>
            <a:r>
              <a:rPr lang="en-US" sz="16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Data processing </a:t>
            </a: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is the manipulation and organization of data to produce meaningful information. It involves various operations that transform raw data into a more understandable and useful form.</a:t>
            </a:r>
          </a:p>
          <a:p>
            <a:pPr marL="146050" marR="0" indent="0">
              <a:lnSpc>
                <a:spcPct val="107000"/>
              </a:lnSpc>
              <a:spcBef>
                <a:spcPts val="0"/>
              </a:spcBef>
              <a:spcAft>
                <a:spcPts val="0"/>
              </a:spcAft>
              <a:buNone/>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F52FE77-5333-B401-00C4-126CD65D80F2}"/>
              </a:ext>
            </a:extLst>
          </p:cNvPr>
          <p:cNvPicPr>
            <a:picLocks noChangeAspect="1"/>
          </p:cNvPicPr>
          <p:nvPr/>
        </p:nvPicPr>
        <p:blipFill>
          <a:blip r:embed="rId3"/>
          <a:stretch>
            <a:fillRect/>
          </a:stretch>
        </p:blipFill>
        <p:spPr>
          <a:xfrm>
            <a:off x="1017814" y="2480831"/>
            <a:ext cx="5715798" cy="1171739"/>
          </a:xfrm>
          <a:prstGeom prst="rect">
            <a:avLst/>
          </a:prstGeom>
        </p:spPr>
      </p:pic>
    </p:spTree>
    <p:extLst>
      <p:ext uri="{BB962C8B-B14F-4D97-AF65-F5344CB8AC3E}">
        <p14:creationId xmlns:p14="http://schemas.microsoft.com/office/powerpoint/2010/main" val="11211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Processing Cycle</a:t>
            </a:r>
            <a:endParaRPr dirty="0"/>
          </a:p>
        </p:txBody>
      </p:sp>
      <p:sp>
        <p:nvSpPr>
          <p:cNvPr id="220" name="Google Shape;220;p29"/>
          <p:cNvSpPr txBox="1">
            <a:spLocks noGrp="1"/>
          </p:cNvSpPr>
          <p:nvPr>
            <p:ph type="body" idx="1"/>
          </p:nvPr>
        </p:nvSpPr>
        <p:spPr>
          <a:xfrm>
            <a:off x="184558" y="1340644"/>
            <a:ext cx="8959441" cy="3802856"/>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Input:</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Collection of raw data from various sources.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 keyboard input, sensors, databases, etc.</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Processing:</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Manipulation and transformation of raw data into a more meaningful form.</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Involves calculations, sorting, filtering, and other operations.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Presentation of processed data in a human-readable format.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 reports, graphs, visualizations.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Storage:</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Archiving processed data for future reference or analysis.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Stored in databases, file systems, or other storage devices</a:t>
            </a:r>
          </a:p>
          <a:p>
            <a:pPr marL="146050" marR="0" indent="0">
              <a:lnSpc>
                <a:spcPct val="100000"/>
              </a:lnSpc>
              <a:spcBef>
                <a:spcPts val="0"/>
              </a:spcBef>
              <a:spcAft>
                <a:spcPts val="0"/>
              </a:spcAft>
              <a:buNone/>
            </a:pP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16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Processing Cycle</a:t>
            </a:r>
            <a:endParaRPr dirty="0"/>
          </a:p>
        </p:txBody>
      </p:sp>
      <p:pic>
        <p:nvPicPr>
          <p:cNvPr id="5" name="Picture 4">
            <a:extLst>
              <a:ext uri="{FF2B5EF4-FFF2-40B4-BE49-F238E27FC236}">
                <a16:creationId xmlns:a16="http://schemas.microsoft.com/office/drawing/2014/main" id="{A145CA09-3A1E-DE4E-9918-4360D7E225B5}"/>
              </a:ext>
            </a:extLst>
          </p:cNvPr>
          <p:cNvPicPr>
            <a:picLocks noChangeAspect="1"/>
          </p:cNvPicPr>
          <p:nvPr/>
        </p:nvPicPr>
        <p:blipFill>
          <a:blip r:embed="rId3"/>
          <a:stretch>
            <a:fillRect/>
          </a:stretch>
        </p:blipFill>
        <p:spPr>
          <a:xfrm>
            <a:off x="561671" y="1182848"/>
            <a:ext cx="7124700" cy="3816991"/>
          </a:xfrm>
          <a:prstGeom prst="rect">
            <a:avLst/>
          </a:prstGeom>
        </p:spPr>
      </p:pic>
    </p:spTree>
    <p:extLst>
      <p:ext uri="{BB962C8B-B14F-4D97-AF65-F5344CB8AC3E}">
        <p14:creationId xmlns:p14="http://schemas.microsoft.com/office/powerpoint/2010/main" val="11905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Components Data Processing</a:t>
            </a:r>
            <a:endParaRPr dirty="0"/>
          </a:p>
        </p:txBody>
      </p:sp>
      <p:sp>
        <p:nvSpPr>
          <p:cNvPr id="220" name="Google Shape;220;p29"/>
          <p:cNvSpPr txBox="1">
            <a:spLocks noGrp="1"/>
          </p:cNvSpPr>
          <p:nvPr>
            <p:ph type="body" idx="1"/>
          </p:nvPr>
        </p:nvSpPr>
        <p:spPr>
          <a:xfrm>
            <a:off x="184558" y="1340644"/>
            <a:ext cx="8959441" cy="3802856"/>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Central Processing Unit (CPU):</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"brain" of the computer that executes instructions.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Performs arithmetic and logical operations.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Memory (RAM):</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Temporary storage for data and programs in use.</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Faster access than long-term storage.</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Storage Devices:</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Long-term storage for data, programs, and operating systems.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 hard drives, solid-state drives (SSD), cloud storage.</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Programs that instruct the computer on how to process and manipulate data.</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Includes operating systems, applications, and utilities.</a:t>
            </a:r>
          </a:p>
          <a:p>
            <a:pPr marL="0" marR="0" lvl="0" indent="0">
              <a:lnSpc>
                <a:spcPct val="107000"/>
              </a:lnSpc>
              <a:spcBef>
                <a:spcPts val="0"/>
              </a:spcBef>
              <a:spcAft>
                <a:spcPts val="0"/>
              </a:spcAft>
              <a:buNone/>
              <a:tabLst>
                <a:tab pos="457200" algn="l"/>
              </a:tabLst>
            </a:pP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09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561671" y="535925"/>
            <a:ext cx="8137712"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and Information</a:t>
            </a:r>
            <a:endParaRPr dirty="0"/>
          </a:p>
        </p:txBody>
      </p:sp>
      <p:graphicFrame>
        <p:nvGraphicFramePr>
          <p:cNvPr id="2" name="Table 1">
            <a:extLst>
              <a:ext uri="{FF2B5EF4-FFF2-40B4-BE49-F238E27FC236}">
                <a16:creationId xmlns:a16="http://schemas.microsoft.com/office/drawing/2014/main" id="{E78533A3-DA58-4918-7855-51DC6A92B738}"/>
              </a:ext>
            </a:extLst>
          </p:cNvPr>
          <p:cNvGraphicFramePr>
            <a:graphicFrameLocks noGrp="1"/>
          </p:cNvGraphicFramePr>
          <p:nvPr>
            <p:extLst>
              <p:ext uri="{D42A27DB-BD31-4B8C-83A1-F6EECF244321}">
                <p14:modId xmlns:p14="http://schemas.microsoft.com/office/powerpoint/2010/main" val="2942288613"/>
              </p:ext>
            </p:extLst>
          </p:nvPr>
        </p:nvGraphicFramePr>
        <p:xfrm>
          <a:off x="419450" y="1329613"/>
          <a:ext cx="7726260" cy="3802857"/>
        </p:xfrm>
        <a:graphic>
          <a:graphicData uri="http://schemas.openxmlformats.org/drawingml/2006/table">
            <a:tbl>
              <a:tblPr firstRow="1" firstCol="1" bandRow="1">
                <a:tableStyleId>{073A0DAA-6AF3-43AB-8588-CEC1D06C72B9}</a:tableStyleId>
              </a:tblPr>
              <a:tblGrid>
                <a:gridCol w="3863130">
                  <a:extLst>
                    <a:ext uri="{9D8B030D-6E8A-4147-A177-3AD203B41FA5}">
                      <a16:colId xmlns:a16="http://schemas.microsoft.com/office/drawing/2014/main" val="3348684725"/>
                    </a:ext>
                  </a:extLst>
                </a:gridCol>
                <a:gridCol w="3863130">
                  <a:extLst>
                    <a:ext uri="{9D8B030D-6E8A-4147-A177-3AD203B41FA5}">
                      <a16:colId xmlns:a16="http://schemas.microsoft.com/office/drawing/2014/main" val="3591134668"/>
                    </a:ext>
                  </a:extLst>
                </a:gridCol>
              </a:tblGrid>
              <a:tr h="247410">
                <a:tc>
                  <a:txBody>
                    <a:bodyPr/>
                    <a:lstStyle/>
                    <a:p>
                      <a:pPr marL="0" marR="0">
                        <a:lnSpc>
                          <a:spcPct val="107000"/>
                        </a:lnSpc>
                        <a:spcBef>
                          <a:spcPts val="0"/>
                        </a:spcBef>
                        <a:spcAft>
                          <a:spcPts val="0"/>
                        </a:spcAft>
                      </a:pPr>
                      <a:r>
                        <a:rPr lang="en-US" sz="1200" kern="100" dirty="0">
                          <a:effectLst/>
                        </a:rPr>
                        <a:t>Data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Information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46877"/>
                  </a:ext>
                </a:extLst>
              </a:tr>
              <a:tr h="768432">
                <a:tc>
                  <a:txBody>
                    <a:bodyPr/>
                    <a:lstStyle/>
                    <a:p>
                      <a:pPr marL="0" marR="0">
                        <a:lnSpc>
                          <a:spcPct val="107000"/>
                        </a:lnSpc>
                        <a:spcBef>
                          <a:spcPts val="0"/>
                        </a:spcBef>
                        <a:spcAft>
                          <a:spcPts val="0"/>
                        </a:spcAft>
                      </a:pPr>
                      <a:r>
                        <a:rPr lang="en-US" sz="1200" kern="100" dirty="0">
                          <a:solidFill>
                            <a:schemeClr val="tx2"/>
                          </a:solidFill>
                          <a:effectLst/>
                        </a:rPr>
                        <a:t>Raw, unorganized, and unprocessed facts	</a:t>
                      </a:r>
                      <a:endParaRPr lang="en-US" sz="11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Processed, organized, and structured data presented in a meaningful context</a:t>
                      </a:r>
                      <a:endParaRPr lang="en-US" sz="1100" kern="100" dirty="0">
                        <a:solidFill>
                          <a:schemeClr val="tx2">
                            <a:lumMod val="10000"/>
                          </a:schemeClr>
                        </a:solidFill>
                        <a:effectLst/>
                      </a:endParaRPr>
                    </a:p>
                    <a:p>
                      <a:pPr marL="0" marR="0">
                        <a:lnSpc>
                          <a:spcPct val="107000"/>
                        </a:lnSpc>
                        <a:spcBef>
                          <a:spcPts val="0"/>
                        </a:spcBef>
                        <a:spcAft>
                          <a:spcPts val="0"/>
                        </a:spcAft>
                      </a:pPr>
                      <a:r>
                        <a:rPr lang="en-US" sz="1200" kern="100" dirty="0">
                          <a:solidFill>
                            <a:schemeClr val="tx2">
                              <a:lumMod val="10000"/>
                            </a:schemeClr>
                          </a:solidFill>
                          <a:effectLst/>
                        </a:rPr>
                        <a:t> </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695539"/>
                  </a:ext>
                </a:extLst>
              </a:tr>
              <a:tr h="768432">
                <a:tc>
                  <a:txBody>
                    <a:bodyPr/>
                    <a:lstStyle/>
                    <a:p>
                      <a:pPr marL="0" marR="0">
                        <a:lnSpc>
                          <a:spcPct val="107000"/>
                        </a:lnSpc>
                        <a:spcBef>
                          <a:spcPts val="0"/>
                        </a:spcBef>
                        <a:spcAft>
                          <a:spcPts val="0"/>
                        </a:spcAft>
                      </a:pPr>
                      <a:r>
                        <a:rPr lang="en-US" sz="1200" kern="100" dirty="0">
                          <a:solidFill>
                            <a:schemeClr val="tx2"/>
                          </a:solidFill>
                          <a:effectLst/>
                        </a:rPr>
                        <a:t>Individual units that contain raw materials that do not carry any specific meaning</a:t>
                      </a:r>
                      <a:endParaRPr lang="en-US" sz="11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A group of data that collectively carries a logical meaning</a:t>
                      </a:r>
                      <a:endParaRPr lang="en-US" sz="1100" kern="100" dirty="0">
                        <a:solidFill>
                          <a:schemeClr val="tx2">
                            <a:lumMod val="10000"/>
                          </a:schemeClr>
                        </a:solidFill>
                        <a:effectLst/>
                      </a:endParaRPr>
                    </a:p>
                    <a:p>
                      <a:pPr marL="0" marR="0">
                        <a:lnSpc>
                          <a:spcPct val="107000"/>
                        </a:lnSpc>
                        <a:spcBef>
                          <a:spcPts val="0"/>
                        </a:spcBef>
                        <a:spcAft>
                          <a:spcPts val="0"/>
                        </a:spcAft>
                      </a:pPr>
                      <a:r>
                        <a:rPr lang="en-US" sz="1200" kern="100" dirty="0">
                          <a:solidFill>
                            <a:schemeClr val="tx2">
                              <a:lumMod val="10000"/>
                            </a:schemeClr>
                          </a:solidFill>
                          <a:effectLst/>
                        </a:rPr>
                        <a:t> </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812961"/>
                  </a:ext>
                </a:extLst>
              </a:tr>
              <a:tr h="507921">
                <a:tc>
                  <a:txBody>
                    <a:bodyPr/>
                    <a:lstStyle/>
                    <a:p>
                      <a:pPr marL="0" marR="0">
                        <a:lnSpc>
                          <a:spcPct val="107000"/>
                        </a:lnSpc>
                        <a:spcBef>
                          <a:spcPts val="0"/>
                        </a:spcBef>
                        <a:spcAft>
                          <a:spcPts val="0"/>
                        </a:spcAft>
                      </a:pPr>
                      <a:r>
                        <a:rPr lang="en-US" sz="1200" kern="100">
                          <a:solidFill>
                            <a:schemeClr val="tx2"/>
                          </a:solidFill>
                          <a:effectLst/>
                        </a:rPr>
                        <a:t>Does not depend on information	</a:t>
                      </a:r>
                      <a:endParaRPr lang="en-US" sz="11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Dependent on data</a:t>
                      </a:r>
                      <a:endParaRPr lang="en-US" sz="1100" kern="100" dirty="0">
                        <a:solidFill>
                          <a:schemeClr val="tx2">
                            <a:lumMod val="10000"/>
                          </a:schemeClr>
                        </a:solidFill>
                        <a:effectLst/>
                      </a:endParaRPr>
                    </a:p>
                    <a:p>
                      <a:pPr marL="0" marR="0">
                        <a:lnSpc>
                          <a:spcPct val="107000"/>
                        </a:lnSpc>
                        <a:spcBef>
                          <a:spcPts val="0"/>
                        </a:spcBef>
                        <a:spcAft>
                          <a:spcPts val="0"/>
                        </a:spcAft>
                      </a:pPr>
                      <a:r>
                        <a:rPr lang="en-US" sz="1200" kern="100" dirty="0">
                          <a:solidFill>
                            <a:schemeClr val="tx2">
                              <a:lumMod val="10000"/>
                            </a:schemeClr>
                          </a:solidFill>
                          <a:effectLst/>
                        </a:rPr>
                        <a:t> </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9587390"/>
                  </a:ext>
                </a:extLst>
              </a:tr>
              <a:tr h="507921">
                <a:tc>
                  <a:txBody>
                    <a:bodyPr/>
                    <a:lstStyle/>
                    <a:p>
                      <a:pPr marL="0" marR="0">
                        <a:lnSpc>
                          <a:spcPct val="107000"/>
                        </a:lnSpc>
                        <a:spcBef>
                          <a:spcPts val="0"/>
                        </a:spcBef>
                        <a:spcAft>
                          <a:spcPts val="0"/>
                        </a:spcAft>
                      </a:pPr>
                      <a:r>
                        <a:rPr lang="en-US" sz="1200" kern="100">
                          <a:solidFill>
                            <a:schemeClr val="tx2"/>
                          </a:solidFill>
                          <a:effectLst/>
                        </a:rPr>
                        <a:t>Measured in terms of bits and bytes	</a:t>
                      </a:r>
                      <a:endParaRPr lang="en-US" sz="11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Measured in meaningful units like time, quantity, etc.</a:t>
                      </a:r>
                      <a:endParaRPr lang="en-US" sz="1100" kern="100" dirty="0">
                        <a:solidFill>
                          <a:schemeClr val="tx2">
                            <a:lumMod val="10000"/>
                          </a:schemeClr>
                        </a:solidFill>
                        <a:effectLst/>
                      </a:endParaRPr>
                    </a:p>
                    <a:p>
                      <a:pPr marL="0" marR="0">
                        <a:lnSpc>
                          <a:spcPct val="107000"/>
                        </a:lnSpc>
                        <a:spcBef>
                          <a:spcPts val="0"/>
                        </a:spcBef>
                        <a:spcAft>
                          <a:spcPts val="0"/>
                        </a:spcAft>
                      </a:pPr>
                      <a:r>
                        <a:rPr lang="en-US" sz="1200" kern="100" dirty="0">
                          <a:solidFill>
                            <a:schemeClr val="tx2">
                              <a:lumMod val="10000"/>
                            </a:schemeClr>
                          </a:solidFill>
                          <a:effectLst/>
                        </a:rPr>
                        <a:t> </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6253839"/>
                  </a:ext>
                </a:extLst>
              </a:tr>
              <a:tr h="507921">
                <a:tc>
                  <a:txBody>
                    <a:bodyPr/>
                    <a:lstStyle/>
                    <a:p>
                      <a:pPr marL="0" marR="0">
                        <a:lnSpc>
                          <a:spcPct val="107000"/>
                        </a:lnSpc>
                        <a:spcBef>
                          <a:spcPts val="0"/>
                        </a:spcBef>
                        <a:spcAft>
                          <a:spcPts val="0"/>
                        </a:spcAft>
                      </a:pPr>
                      <a:r>
                        <a:rPr lang="en-US" sz="1200" kern="100">
                          <a:solidFill>
                            <a:schemeClr val="tx2"/>
                          </a:solidFill>
                          <a:effectLst/>
                        </a:rPr>
                        <a:t>Variables that help to develop ideas/conclusions	</a:t>
                      </a:r>
                      <a:endParaRPr lang="en-US" sz="11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Meaningful data</a:t>
                      </a:r>
                      <a:endParaRPr lang="en-US" sz="1100" kern="100" dirty="0">
                        <a:solidFill>
                          <a:schemeClr val="tx2">
                            <a:lumMod val="10000"/>
                          </a:schemeClr>
                        </a:solidFill>
                        <a:effectLst/>
                      </a:endParaRPr>
                    </a:p>
                    <a:p>
                      <a:pPr marL="0" marR="0">
                        <a:lnSpc>
                          <a:spcPct val="107000"/>
                        </a:lnSpc>
                        <a:spcBef>
                          <a:spcPts val="0"/>
                        </a:spcBef>
                        <a:spcAft>
                          <a:spcPts val="0"/>
                        </a:spcAft>
                      </a:pPr>
                      <a:r>
                        <a:rPr lang="en-US" sz="1200" kern="100" dirty="0">
                          <a:solidFill>
                            <a:schemeClr val="tx2">
                              <a:lumMod val="10000"/>
                            </a:schemeClr>
                          </a:solidFill>
                          <a:effectLst/>
                        </a:rPr>
                        <a:t> </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4131991"/>
                  </a:ext>
                </a:extLst>
              </a:tr>
              <a:tr h="247410">
                <a:tc>
                  <a:txBody>
                    <a:bodyPr/>
                    <a:lstStyle/>
                    <a:p>
                      <a:pPr marL="0" marR="0">
                        <a:lnSpc>
                          <a:spcPct val="107000"/>
                        </a:lnSpc>
                        <a:spcBef>
                          <a:spcPts val="0"/>
                        </a:spcBef>
                        <a:spcAft>
                          <a:spcPts val="0"/>
                        </a:spcAft>
                      </a:pPr>
                      <a:r>
                        <a:rPr lang="en-US" sz="1200" kern="100">
                          <a:solidFill>
                            <a:schemeClr val="tx2"/>
                          </a:solidFill>
                          <a:effectLst/>
                        </a:rPr>
                        <a:t>Text and numerical values	</a:t>
                      </a:r>
                      <a:endParaRPr lang="en-US" sz="11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Refined form of actual data</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815154"/>
                  </a:ext>
                </a:extLst>
              </a:tr>
              <a:tr h="247410">
                <a:tc>
                  <a:txBody>
                    <a:bodyPr/>
                    <a:lstStyle/>
                    <a:p>
                      <a:pPr marL="0" marR="0">
                        <a:lnSpc>
                          <a:spcPct val="107000"/>
                        </a:lnSpc>
                        <a:spcBef>
                          <a:spcPts val="0"/>
                        </a:spcBef>
                        <a:spcAft>
                          <a:spcPts val="0"/>
                        </a:spcAft>
                      </a:pPr>
                      <a:r>
                        <a:rPr lang="en-US" sz="1200" kern="100">
                          <a:solidFill>
                            <a:schemeClr val="tx2"/>
                          </a:solidFill>
                          <a:effectLst/>
                        </a:rPr>
                        <a:t> </a:t>
                      </a:r>
                      <a:endParaRPr lang="en-US" sz="11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solidFill>
                            <a:schemeClr val="tx2">
                              <a:lumMod val="10000"/>
                            </a:schemeClr>
                          </a:solidFill>
                          <a:effectLst/>
                        </a:rPr>
                        <a:t> </a:t>
                      </a:r>
                      <a:endParaRPr lang="en-US" sz="11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1017301"/>
                  </a:ext>
                </a:extLst>
              </a:tr>
            </a:tbl>
          </a:graphicData>
        </a:graphic>
      </p:graphicFrame>
    </p:spTree>
    <p:extLst>
      <p:ext uri="{BB962C8B-B14F-4D97-AF65-F5344CB8AC3E}">
        <p14:creationId xmlns:p14="http://schemas.microsoft.com/office/powerpoint/2010/main" val="141706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body" idx="1"/>
          </p:nvPr>
        </p:nvSpPr>
        <p:spPr>
          <a:xfrm>
            <a:off x="544892" y="1558757"/>
            <a:ext cx="7688700" cy="22611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Wingdings" panose="05000000000000000000" pitchFamily="2" charset="2"/>
              <a:buChar char="§"/>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Definition of computer</a:t>
            </a:r>
          </a:p>
          <a:p>
            <a:pPr marL="342900" marR="0" lvl="0" indent="-342900">
              <a:lnSpc>
                <a:spcPct val="107000"/>
              </a:lnSpc>
              <a:spcBef>
                <a:spcPts val="0"/>
              </a:spcBef>
              <a:spcAft>
                <a:spcPts val="0"/>
              </a:spcAft>
              <a:buFont typeface="Wingdings" panose="05000000000000000000" pitchFamily="2" charset="2"/>
              <a:buChar char="§"/>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Historical overview of the computer.</a:t>
            </a:r>
          </a:p>
          <a:p>
            <a:pPr marL="342900" marR="0" lvl="0" indent="-342900">
              <a:lnSpc>
                <a:spcPct val="107000"/>
              </a:lnSpc>
              <a:spcBef>
                <a:spcPts val="0"/>
              </a:spcBef>
              <a:spcAft>
                <a:spcPts val="0"/>
              </a:spcAft>
              <a:buFont typeface="Wingdings" panose="05000000000000000000" pitchFamily="2" charset="2"/>
              <a:buChar char="§"/>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Generations of computers</a:t>
            </a:r>
          </a:p>
          <a:p>
            <a:pPr marL="342900" marR="0" lvl="0" indent="-342900">
              <a:lnSpc>
                <a:spcPct val="107000"/>
              </a:lnSpc>
              <a:spcBef>
                <a:spcPts val="0"/>
              </a:spcBef>
              <a:spcAft>
                <a:spcPts val="0"/>
              </a:spcAft>
              <a:buFont typeface="Wingdings" panose="05000000000000000000" pitchFamily="2" charset="2"/>
              <a:buChar char="§"/>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The concept of data and information</a:t>
            </a:r>
          </a:p>
          <a:p>
            <a:pPr marL="342900" marR="0" lvl="0" indent="-342900">
              <a:lnSpc>
                <a:spcPct val="107000"/>
              </a:lnSpc>
              <a:spcBef>
                <a:spcPts val="0"/>
              </a:spcBef>
              <a:spcAft>
                <a:spcPts val="0"/>
              </a:spcAft>
              <a:buFont typeface="Wingdings" panose="05000000000000000000" pitchFamily="2" charset="2"/>
              <a:buChar char="§"/>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Basic understanding of data processing</a:t>
            </a:r>
          </a:p>
          <a:p>
            <a:pPr marL="342900" marR="0" lvl="0" indent="-342900">
              <a:lnSpc>
                <a:spcPct val="107000"/>
              </a:lnSpc>
              <a:spcBef>
                <a:spcPts val="0"/>
              </a:spcBef>
              <a:spcAft>
                <a:spcPts val="0"/>
              </a:spcAft>
              <a:buFont typeface="Wingdings" panose="05000000000000000000" pitchFamily="2" charset="2"/>
              <a:buChar char="§"/>
            </a:pPr>
            <a:r>
              <a:rPr lang="en-US" sz="18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Characteristics of a computer</a:t>
            </a:r>
          </a:p>
        </p:txBody>
      </p:sp>
      <p:sp>
        <p:nvSpPr>
          <p:cNvPr id="197" name="Google Shape;197;p25"/>
          <p:cNvSpPr txBox="1">
            <a:spLocks noGrp="1"/>
          </p:cNvSpPr>
          <p:nvPr>
            <p:ph type="title"/>
          </p:nvPr>
        </p:nvSpPr>
        <p:spPr>
          <a:xfrm>
            <a:off x="796562"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Raleway" pitchFamily="2" charset="0"/>
                <a:cs typeface="Times New Roman" panose="02020603050405020304" pitchFamily="18" charset="0"/>
              </a:rPr>
              <a:t>Outline</a:t>
            </a:r>
            <a:endParaRPr sz="3000" dirty="0">
              <a:latin typeface="Raleway" pitchFamily="2" charset="0"/>
              <a:cs typeface="Times New Roman" panose="02020603050405020304" pitchFamily="18" charset="0"/>
            </a:endParaRPr>
          </a:p>
        </p:txBody>
      </p:sp>
    </p:spTree>
    <p:extLst>
      <p:ext uri="{BB962C8B-B14F-4D97-AF65-F5344CB8AC3E}">
        <p14:creationId xmlns:p14="http://schemas.microsoft.com/office/powerpoint/2010/main" val="321945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QUESTIONS</a:t>
            </a:r>
            <a:r>
              <a:rPr lang="en" sz="300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THANK YOU!</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41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of computer</a:t>
            </a:r>
            <a:endParaRPr dirty="0"/>
          </a:p>
        </p:txBody>
      </p:sp>
      <p:pic>
        <p:nvPicPr>
          <p:cNvPr id="3" name="Picture 2">
            <a:extLst>
              <a:ext uri="{FF2B5EF4-FFF2-40B4-BE49-F238E27FC236}">
                <a16:creationId xmlns:a16="http://schemas.microsoft.com/office/drawing/2014/main" id="{BAA41773-B547-3078-5868-C652A0DF5942}"/>
              </a:ext>
            </a:extLst>
          </p:cNvPr>
          <p:cNvPicPr>
            <a:picLocks noChangeAspect="1"/>
          </p:cNvPicPr>
          <p:nvPr/>
        </p:nvPicPr>
        <p:blipFill>
          <a:blip r:embed="rId3"/>
          <a:stretch>
            <a:fillRect/>
          </a:stretch>
        </p:blipFill>
        <p:spPr>
          <a:xfrm>
            <a:off x="2709251" y="2290194"/>
            <a:ext cx="6434749" cy="2853306"/>
          </a:xfrm>
          <a:prstGeom prst="rect">
            <a:avLst/>
          </a:prstGeom>
        </p:spPr>
      </p:pic>
      <p:sp>
        <p:nvSpPr>
          <p:cNvPr id="214" name="Google Shape;214;p28"/>
          <p:cNvSpPr txBox="1">
            <a:spLocks noGrp="1"/>
          </p:cNvSpPr>
          <p:nvPr>
            <p:ph type="body" idx="1"/>
          </p:nvPr>
        </p:nvSpPr>
        <p:spPr>
          <a:xfrm>
            <a:off x="727650" y="1441200"/>
            <a:ext cx="7688700" cy="3281802"/>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 computer is an electronic device that processes data and performs tasks according to a set of instructions called a program. It can store, retrieve, and process data, making it a versatile tool for various applications.</a:t>
            </a:r>
          </a:p>
          <a:p>
            <a:pPr marL="0" marR="0" indent="0">
              <a:lnSpc>
                <a:spcPct val="107000"/>
              </a:lnSpc>
              <a:spcBef>
                <a:spcPts val="0"/>
              </a:spcBef>
              <a:spcAft>
                <a:spcPts val="0"/>
              </a:spcAft>
              <a:buNone/>
            </a:pPr>
            <a:endPar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 computer is capable of taking input data, storing the data processing them, and eventually giving an output.</a:t>
            </a:r>
          </a:p>
          <a:p>
            <a:pPr marL="0" marR="0" indent="0">
              <a:lnSpc>
                <a:spcPct val="107000"/>
              </a:lnSpc>
              <a:spcBef>
                <a:spcPts val="0"/>
              </a:spcBef>
              <a:spcAft>
                <a:spcPts val="0"/>
              </a:spcAft>
              <a:buNone/>
            </a:pPr>
            <a:endParaRPr lang="en-US" sz="1600" kern="1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History of the computer</a:t>
            </a:r>
            <a:endParaRPr dirty="0"/>
          </a:p>
        </p:txBody>
      </p:sp>
      <p:sp>
        <p:nvSpPr>
          <p:cNvPr id="214" name="Google Shape;214;p28"/>
          <p:cNvSpPr txBox="1">
            <a:spLocks noGrp="1"/>
          </p:cNvSpPr>
          <p:nvPr>
            <p:ph type="body" idx="1"/>
          </p:nvPr>
        </p:nvSpPr>
        <p:spPr>
          <a:xfrm>
            <a:off x="727650" y="1441200"/>
            <a:ext cx="7688700" cy="3281802"/>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historical journey of computers involves numerous innovations. Here's a brief historical overview of key developments in the evolution of computers: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Abacus (2000 BCE):</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Often considered the earliest computing device, the abacus was used for basic arithmetic calculations. It consisted of beads or pebbles manipulated on rods or wires.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Mechanical Calculators (17th Century):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Inventors like Blaise Pascal and Gottfried Wilhelm Leibniz created mechanical devices for performing arithmetic calculations. Pascal's Pascaline and Leibniz's Step Reckoner are notable examples.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Analytical Engine Concept (1837):</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Charles Babbage conceived the idea of a general-purpose mechanical computer known as the Analytical Engine. Although it was never fully built during his lifetime, Babbage is recognized as the "father of the computer."</a:t>
            </a:r>
          </a:p>
          <a:p>
            <a:pPr marL="0" marR="0" indent="0">
              <a:lnSpc>
                <a:spcPct val="107000"/>
              </a:lnSpc>
              <a:spcBef>
                <a:spcPts val="0"/>
              </a:spcBef>
              <a:spcAft>
                <a:spcPts val="0"/>
              </a:spcAft>
              <a:buNone/>
            </a:pPr>
            <a:endParaRPr lang="en-US" sz="14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906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History of the computer cont.</a:t>
            </a:r>
            <a:endParaRPr dirty="0"/>
          </a:p>
        </p:txBody>
      </p:sp>
      <p:sp>
        <p:nvSpPr>
          <p:cNvPr id="214" name="Google Shape;214;p28"/>
          <p:cNvSpPr txBox="1">
            <a:spLocks noGrp="1"/>
          </p:cNvSpPr>
          <p:nvPr>
            <p:ph type="body" idx="1"/>
          </p:nvPr>
        </p:nvSpPr>
        <p:spPr>
          <a:xfrm>
            <a:off x="727650" y="1441200"/>
            <a:ext cx="7688700" cy="328180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startAt="4"/>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Transistors (1950s):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The invention of transistors replaced vacuum tubes in computers, leading to smaller, more reliable, and energy-efficient devices. This marked the beginning of the second generation of computers.</a:t>
            </a:r>
          </a:p>
          <a:p>
            <a:pPr marL="342900" marR="0" lvl="0" indent="-342900">
              <a:lnSpc>
                <a:spcPct val="107000"/>
              </a:lnSpc>
              <a:spcBef>
                <a:spcPts val="0"/>
              </a:spcBef>
              <a:spcAft>
                <a:spcPts val="0"/>
              </a:spcAft>
              <a:buFont typeface="+mj-lt"/>
              <a:buAutoNum type="arabicPeriod" startAt="4"/>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Integrated Circuits (1960s):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Jack Kilby and Robert Noyce independently invented the integrated circuit, which allowed multiple electronic components to be integrated onto a single chip. This innovation led to the development of smaller and more powerful computers.</a:t>
            </a:r>
          </a:p>
          <a:p>
            <a:pPr marL="342900" marR="0" lvl="0" indent="-342900">
              <a:lnSpc>
                <a:spcPct val="107000"/>
              </a:lnSpc>
              <a:spcBef>
                <a:spcPts val="0"/>
              </a:spcBef>
              <a:spcAft>
                <a:spcPts val="0"/>
              </a:spcAft>
              <a:buFont typeface="+mj-lt"/>
              <a:buAutoNum type="arabicPeriod" startAt="4"/>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Microprocessors (1970s):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The invention of the microprocessor, a complete central processing unit on a single chip, by companies like Intel and Motorola, revolutionized computing and made personal computers practical and affordable.</a:t>
            </a:r>
          </a:p>
        </p:txBody>
      </p:sp>
    </p:spTree>
    <p:extLst>
      <p:ext uri="{BB962C8B-B14F-4D97-AF65-F5344CB8AC3E}">
        <p14:creationId xmlns:p14="http://schemas.microsoft.com/office/powerpoint/2010/main" val="15563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History of the computer cont.</a:t>
            </a:r>
            <a:endParaRPr dirty="0"/>
          </a:p>
        </p:txBody>
      </p:sp>
      <p:sp>
        <p:nvSpPr>
          <p:cNvPr id="214" name="Google Shape;214;p28"/>
          <p:cNvSpPr txBox="1">
            <a:spLocks noGrp="1"/>
          </p:cNvSpPr>
          <p:nvPr>
            <p:ph type="body" idx="1"/>
          </p:nvPr>
        </p:nvSpPr>
        <p:spPr>
          <a:xfrm>
            <a:off x="727650" y="1441200"/>
            <a:ext cx="7688700" cy="328180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startAt="7"/>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Personal Computers (1980s-1990s):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Companies like IBM, Apple, and Microsoft played key roles in popularizing personal computers. Graphical user interfaces (GUIs) and the rise of the internet further transformed computing during this era. </a:t>
            </a:r>
          </a:p>
          <a:p>
            <a:pPr marL="342900" marR="0" lvl="0" indent="-342900">
              <a:lnSpc>
                <a:spcPct val="107000"/>
              </a:lnSpc>
              <a:spcBef>
                <a:spcPts val="0"/>
              </a:spcBef>
              <a:spcAft>
                <a:spcPts val="0"/>
              </a:spcAft>
              <a:buFont typeface="+mj-lt"/>
              <a:buAutoNum type="arabicPeriod" startAt="7"/>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Mobile Computing (2000s-Present):</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The proliferation of smartphones and tablets brought computing power to the hands of millions. Advances in mobile technology, cloud computing, and the Internet of Things (IoT) continue to shape the modern computing landscape.</a:t>
            </a:r>
          </a:p>
        </p:txBody>
      </p:sp>
    </p:spTree>
    <p:extLst>
      <p:ext uri="{BB962C8B-B14F-4D97-AF65-F5344CB8AC3E}">
        <p14:creationId xmlns:p14="http://schemas.microsoft.com/office/powerpoint/2010/main" val="255835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Generation of Computer</a:t>
            </a:r>
            <a:endParaRPr dirty="0"/>
          </a:p>
        </p:txBody>
      </p:sp>
      <p:sp>
        <p:nvSpPr>
          <p:cNvPr id="214" name="Google Shape;214;p28"/>
          <p:cNvSpPr txBox="1">
            <a:spLocks noGrp="1"/>
          </p:cNvSpPr>
          <p:nvPr>
            <p:ph type="body" idx="1"/>
          </p:nvPr>
        </p:nvSpPr>
        <p:spPr>
          <a:xfrm>
            <a:off x="427839" y="1441200"/>
            <a:ext cx="8581937" cy="37023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Computers have evolved through distinct generations, each marked by significant advancements in technology. </a:t>
            </a:r>
          </a:p>
          <a:p>
            <a:pPr marL="0" marR="0" indent="0">
              <a:lnSpc>
                <a:spcPct val="107000"/>
              </a:lnSpc>
              <a:spcBef>
                <a:spcPts val="0"/>
              </a:spcBef>
              <a:spcAft>
                <a:spcPts val="0"/>
              </a:spcAft>
              <a:buNone/>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These generations are commonly categorized as follows:</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First Generation (1940s-1950s):</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Vacuum tubes were used for electronic components.</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Characteristics: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Large, expensive, and unreliable. Programmed using machine language.</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ENIAC, UNIVAC I.</a:t>
            </a:r>
          </a:p>
          <a:p>
            <a:pPr marL="342900" marR="0" lvl="0" indent="-342900">
              <a:lnSpc>
                <a:spcPct val="107000"/>
              </a:lnSpc>
              <a:spcBef>
                <a:spcPts val="0"/>
              </a:spcBef>
              <a:spcAft>
                <a:spcPts val="0"/>
              </a:spcAft>
              <a:buFont typeface="+mj-lt"/>
              <a:buAutoNum type="arabicPeriod"/>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Second Generation (1950s-1960s):</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Transistors replaced vacuum tubes, reducing size and improving reliability.</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Characteristics: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Smaller, faster, and more reliable. Assembly languages and early high-level languages were introduced.</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IBM 1401, IBM 7094.</a:t>
            </a:r>
          </a:p>
        </p:txBody>
      </p:sp>
    </p:spTree>
    <p:extLst>
      <p:ext uri="{BB962C8B-B14F-4D97-AF65-F5344CB8AC3E}">
        <p14:creationId xmlns:p14="http://schemas.microsoft.com/office/powerpoint/2010/main" val="350633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Generation of Computer cont.</a:t>
            </a:r>
            <a:endParaRPr dirty="0"/>
          </a:p>
        </p:txBody>
      </p:sp>
      <p:sp>
        <p:nvSpPr>
          <p:cNvPr id="214" name="Google Shape;214;p28"/>
          <p:cNvSpPr txBox="1">
            <a:spLocks noGrp="1"/>
          </p:cNvSpPr>
          <p:nvPr>
            <p:ph type="body" idx="1"/>
          </p:nvPr>
        </p:nvSpPr>
        <p:spPr>
          <a:xfrm>
            <a:off x="727650" y="1441200"/>
            <a:ext cx="8282126" cy="328180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startAt="3"/>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Third Generation (1960s-1970s):</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Integrated circuits (ICs) brought multiple transistors onto a single chip.</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Characteristics: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Smaller, more powerful, and energy-efficient. The use of high-level programming languages increased.</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IBM System/360, DEC PDP-11.</a:t>
            </a:r>
          </a:p>
          <a:p>
            <a:pPr marL="457200" marR="0" lvl="1" indent="0">
              <a:lnSpc>
                <a:spcPct val="107000"/>
              </a:lnSpc>
              <a:spcBef>
                <a:spcPts val="0"/>
              </a:spcBef>
              <a:spcAft>
                <a:spcPts val="0"/>
              </a:spcAft>
              <a:buSzPts val="1000"/>
              <a:buNone/>
              <a:tabLst>
                <a:tab pos="914400" algn="l"/>
              </a:tabLst>
            </a:pP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3"/>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Fourth Generation (1970s-1980s):</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Microprocessors, combine the entire CPU on a single chip.</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Characteristics: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Personal computers have become practical and affordable. Introduction of graphical user interfaces (GUIs) and networking.</a:t>
            </a:r>
          </a:p>
          <a:p>
            <a:pPr marL="146050" indent="0">
              <a:buNone/>
            </a:pPr>
            <a:r>
              <a:rPr lang="en-US" sz="16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Examples:</a:t>
            </a:r>
            <a:r>
              <a:rPr lang="en-US"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IBM PC, Apple Macintosh</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040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6609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Generation of Computer cont.</a:t>
            </a:r>
            <a:endParaRPr dirty="0"/>
          </a:p>
        </p:txBody>
      </p:sp>
      <p:sp>
        <p:nvSpPr>
          <p:cNvPr id="214" name="Google Shape;214;p28"/>
          <p:cNvSpPr txBox="1">
            <a:spLocks noGrp="1"/>
          </p:cNvSpPr>
          <p:nvPr>
            <p:ph type="body" idx="1"/>
          </p:nvPr>
        </p:nvSpPr>
        <p:spPr>
          <a:xfrm>
            <a:off x="727650" y="1441200"/>
            <a:ext cx="8282126" cy="3281802"/>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startAt="5"/>
              <a:tabLst>
                <a:tab pos="4572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Fifth Generation (1990s-Present):</a:t>
            </a: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Advances in parallel processing, artificial intelligence, and supercomputing.</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Characteristics: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Focus on parallel computing, AI, and natural language processing. Integration of multiple technologies.</a:t>
            </a:r>
          </a:p>
          <a:p>
            <a:pPr marL="457200" marR="0" lvl="1" indent="0">
              <a:lnSpc>
                <a:spcPct val="107000"/>
              </a:lnSpc>
              <a:spcBef>
                <a:spcPts val="0"/>
              </a:spcBef>
              <a:spcAft>
                <a:spcPts val="0"/>
              </a:spcAft>
              <a:buSzPts val="1000"/>
              <a:buNone/>
              <a:tabLst>
                <a:tab pos="914400" algn="l"/>
              </a:tabLst>
            </a:pPr>
            <a:r>
              <a:rPr lang="en-US" sz="1600" b="1"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Examples:</a:t>
            </a: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Modern desktops, laptops, servers, and supercomputers.</a:t>
            </a:r>
          </a:p>
          <a:p>
            <a:pPr marL="800100" marR="0" lvl="1" indent="-342900">
              <a:lnSpc>
                <a:spcPct val="107000"/>
              </a:lnSpc>
              <a:spcBef>
                <a:spcPts val="0"/>
              </a:spcBef>
              <a:spcAft>
                <a:spcPts val="0"/>
              </a:spcAft>
              <a:buSzPts val="1000"/>
              <a:buFont typeface="+mj-lt"/>
              <a:buAutoNum type="arabicPeriod" startAt="5"/>
              <a:tabLst>
                <a:tab pos="914400" algn="l"/>
              </a:tabLst>
            </a:pPr>
            <a:endPar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concept of generations helps capture the major technological shifts in the development of computers over time</a:t>
            </a:r>
          </a:p>
        </p:txBody>
      </p:sp>
    </p:spTree>
    <p:extLst>
      <p:ext uri="{BB962C8B-B14F-4D97-AF65-F5344CB8AC3E}">
        <p14:creationId xmlns:p14="http://schemas.microsoft.com/office/powerpoint/2010/main" val="410167587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1677</Words>
  <Application>Microsoft Office PowerPoint</Application>
  <PresentationFormat>On-screen Show (16:9)</PresentationFormat>
  <Paragraphs>135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Raleway</vt:lpstr>
      <vt:lpstr>Times New Roman</vt:lpstr>
      <vt:lpstr>Arial</vt:lpstr>
      <vt:lpstr>Wingdings</vt:lpstr>
      <vt:lpstr>Lato</vt:lpstr>
      <vt:lpstr>Symbol</vt:lpstr>
      <vt:lpstr>Calibri</vt:lpstr>
      <vt:lpstr>Streamline</vt:lpstr>
      <vt:lpstr>PowerPoint Presentation</vt:lpstr>
      <vt:lpstr>Outline</vt:lpstr>
      <vt:lpstr>Definition of computer</vt:lpstr>
      <vt:lpstr>History of the computer</vt:lpstr>
      <vt:lpstr>History of the computer cont.</vt:lpstr>
      <vt:lpstr>History of the computer cont.</vt:lpstr>
      <vt:lpstr>Generation of Computer</vt:lpstr>
      <vt:lpstr>Generation of Computer cont.</vt:lpstr>
      <vt:lpstr>Generation of Computer cont.</vt:lpstr>
      <vt:lpstr>A computer system </vt:lpstr>
      <vt:lpstr>Components of computer system </vt:lpstr>
      <vt:lpstr>Characteristics of a computer</vt:lpstr>
      <vt:lpstr>Characteristics of a computer cont.</vt:lpstr>
      <vt:lpstr>Data and Information</vt:lpstr>
      <vt:lpstr>Data Processing</vt:lpstr>
      <vt:lpstr>Data Processing Cycle</vt:lpstr>
      <vt:lpstr>Data Processing Cycle</vt:lpstr>
      <vt:lpstr>Components Data Processing</vt:lpstr>
      <vt:lpstr>Data and Information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 e r r y</cp:lastModifiedBy>
  <cp:revision>32</cp:revision>
  <dcterms:modified xsi:type="dcterms:W3CDTF">2024-01-18T15:40:33Z</dcterms:modified>
</cp:coreProperties>
</file>