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8A18BD82-2F3E-4138-A7C6-E4EAD81F01B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84034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A18BD82-2F3E-4138-A7C6-E4EAD81F01B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360744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A18BD82-2F3E-4138-A7C6-E4EAD81F01B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242786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A18BD82-2F3E-4138-A7C6-E4EAD81F01B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167442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8A18BD82-2F3E-4138-A7C6-E4EAD81F01B8}" type="datetimeFigureOut">
              <a:rPr lang="tr-TR" smtClean="0"/>
              <a:t>18.03.2024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397224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A18BD82-2F3E-4138-A7C6-E4EAD81F01B8}" type="datetimeFigureOut">
              <a:rPr lang="tr-TR" smtClean="0"/>
              <a:t>18.03.2024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66214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A18BD82-2F3E-4138-A7C6-E4EAD81F01B8}" type="datetimeFigureOut">
              <a:rPr lang="tr-TR" smtClean="0"/>
              <a:t>18.03.2024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404494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A18BD82-2F3E-4138-A7C6-E4EAD81F01B8}" type="datetimeFigureOut">
              <a:rPr lang="tr-TR" smtClean="0"/>
              <a:t>18.03.2024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304022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A18BD82-2F3E-4138-A7C6-E4EAD81F01B8}" type="datetimeFigureOut">
              <a:rPr lang="tr-TR" smtClean="0"/>
              <a:t>18.03.2024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314185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A18BD82-2F3E-4138-A7C6-E4EAD81F01B8}" type="datetimeFigureOut">
              <a:rPr lang="tr-TR" smtClean="0"/>
              <a:t>18.03.2024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213675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A18BD82-2F3E-4138-A7C6-E4EAD81F01B8}" type="datetimeFigureOut">
              <a:rPr lang="tr-TR" smtClean="0"/>
              <a:t>18.03.2024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A801C7C-9232-4D6C-97EB-2F4C2424E37C}" type="slidenum">
              <a:rPr lang="tr-TR" smtClean="0"/>
              <a:t>‹#›</a:t>
            </a:fld>
            <a:endParaRPr lang="tr-TR"/>
          </a:p>
        </p:txBody>
      </p:sp>
    </p:spTree>
    <p:extLst>
      <p:ext uri="{BB962C8B-B14F-4D97-AF65-F5344CB8AC3E}">
        <p14:creationId xmlns:p14="http://schemas.microsoft.com/office/powerpoint/2010/main" val="2217278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8BD82-2F3E-4138-A7C6-E4EAD81F01B8}" type="datetimeFigureOut">
              <a:rPr lang="tr-TR" smtClean="0"/>
              <a:t>18.03.2024</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01C7C-9232-4D6C-97EB-2F4C2424E37C}" type="slidenum">
              <a:rPr lang="tr-TR" smtClean="0"/>
              <a:t>‹#›</a:t>
            </a:fld>
            <a:endParaRPr lang="tr-TR"/>
          </a:p>
        </p:txBody>
      </p:sp>
    </p:spTree>
    <p:extLst>
      <p:ext uri="{BB962C8B-B14F-4D97-AF65-F5344CB8AC3E}">
        <p14:creationId xmlns:p14="http://schemas.microsoft.com/office/powerpoint/2010/main" val="1649082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r>
              <a:rPr lang="tr-TR" dirty="0" smtClean="0">
                <a:solidFill>
                  <a:srgbClr val="C00000"/>
                </a:solidFill>
              </a:rPr>
              <a:t>İlişkisel ve İlişkisel Olmayan (</a:t>
            </a:r>
            <a:r>
              <a:rPr lang="tr-TR" dirty="0" err="1" smtClean="0">
                <a:solidFill>
                  <a:srgbClr val="C00000"/>
                </a:solidFill>
              </a:rPr>
              <a:t>NoSQL</a:t>
            </a:r>
            <a:r>
              <a:rPr lang="tr-TR" dirty="0" smtClean="0">
                <a:solidFill>
                  <a:srgbClr val="C00000"/>
                </a:solidFill>
              </a:rPr>
              <a:t>) Veri Tabanı Sistemleri Mimari Performansının Yönetim Bilişim Sistemleri Kapsamında İncelenmesi </a:t>
            </a:r>
            <a:endParaRPr lang="tr-TR" dirty="0">
              <a:solidFill>
                <a:srgbClr val="C00000"/>
              </a:solidFill>
            </a:endParaRPr>
          </a:p>
        </p:txBody>
      </p:sp>
      <p:sp>
        <p:nvSpPr>
          <p:cNvPr id="3" name="Alt Başlık 2"/>
          <p:cNvSpPr>
            <a:spLocks noGrp="1"/>
          </p:cNvSpPr>
          <p:nvPr>
            <p:ph type="subTitle" idx="1"/>
          </p:nvPr>
        </p:nvSpPr>
        <p:spPr/>
        <p:txBody>
          <a:bodyPr/>
          <a:lstStyle/>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a:p>
          <a:p>
            <a:endParaRPr lang="tr-TR" dirty="0"/>
          </a:p>
        </p:txBody>
      </p:sp>
    </p:spTree>
    <p:extLst>
      <p:ext uri="{BB962C8B-B14F-4D97-AF65-F5344CB8AC3E}">
        <p14:creationId xmlns:p14="http://schemas.microsoft.com/office/powerpoint/2010/main" val="1151198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6923112" cy="490066"/>
          </a:xfrm>
        </p:spPr>
        <p:txBody>
          <a:bodyPr>
            <a:normAutofit/>
          </a:bodyPr>
          <a:lstStyle/>
          <a:p>
            <a:pPr algn="l"/>
            <a:r>
              <a:rPr lang="tr-TR" sz="2400" dirty="0" smtClean="0">
                <a:solidFill>
                  <a:srgbClr val="C00000"/>
                </a:solidFill>
              </a:rPr>
              <a:t>Giriş</a:t>
            </a:r>
            <a:endParaRPr lang="tr-TR" sz="2400" dirty="0">
              <a:solidFill>
                <a:srgbClr val="C00000"/>
              </a:solidFill>
            </a:endParaRPr>
          </a:p>
        </p:txBody>
      </p:sp>
      <p:sp>
        <p:nvSpPr>
          <p:cNvPr id="3" name="İçerik Yer Tutucusu 2"/>
          <p:cNvSpPr>
            <a:spLocks noGrp="1"/>
          </p:cNvSpPr>
          <p:nvPr>
            <p:ph idx="1"/>
          </p:nvPr>
        </p:nvSpPr>
        <p:spPr>
          <a:xfrm>
            <a:off x="457200" y="764704"/>
            <a:ext cx="8229600" cy="5361459"/>
          </a:xfrm>
        </p:spPr>
        <p:txBody>
          <a:bodyPr>
            <a:normAutofit fontScale="92500" lnSpcReduction="10000"/>
          </a:bodyPr>
          <a:lstStyle/>
          <a:p>
            <a:pPr marL="0" indent="0">
              <a:buNone/>
            </a:pPr>
            <a:r>
              <a:rPr lang="tr-TR" sz="1400" dirty="0" smtClean="0"/>
              <a:t>Bilgisayar </a:t>
            </a:r>
            <a:r>
              <a:rPr lang="tr-TR" sz="1400" dirty="0"/>
              <a:t>ve iletişim teknolojilerindeki hızlı gelişimin organizasyonları etkileyerek farklı çözümler üretmeye zorladığı belirtiliyor. Veri veya ham bilginin işlenerek bilgiye dönüştürülmesinin organizasyonlar için önemli hale geldiği vurgulanıyor. Bilgi sistemlerinin, bilgisayarların karar alma sürecinde etkin olarak kullanılmasıyla günümüzün önemli trendlerinden biri olduğu ifade </a:t>
            </a:r>
            <a:r>
              <a:rPr lang="tr-TR" sz="1400" dirty="0" smtClean="0"/>
              <a:t>ediliyor. Değişim </a:t>
            </a:r>
            <a:r>
              <a:rPr lang="tr-TR" sz="1400" dirty="0"/>
              <a:t>ve gelişimin veri modelleme ve depolama ihtiyacını artırdığı, temel kurum rehberlerinden işletmelerin kurumsal ve ticari bilgilerinin organize edilerek saklanmasına kadar farklı alanlarda veri modelleme ve depolama gerekliliğinin ortaya çıktığı belirtiliyor. Verinin büyüklüğü, miktarı ve karmaşıklığı gibi etkenlere bağlı olarak farklı veri modelleme, veri depolama ve sorgulama yöntemlerinin geliştirildiği ifade </a:t>
            </a:r>
            <a:r>
              <a:rPr lang="tr-TR" sz="1400" dirty="0" smtClean="0"/>
              <a:t>ediliyor. Metinde</a:t>
            </a:r>
            <a:r>
              <a:rPr lang="tr-TR" sz="1400" dirty="0"/>
              <a:t>, ilişkisel veri tabanlarına ek olarak ilişkisel olmayan veri tabanı yönetim sistemlerinin de kullanıldığı belirtiliyor. İlişkisel olmayan veri tabanı yönetim sistemlerinin performans ve esneklik özellikleri nedeniyle dünyaca ünlü şirketler tarafından tercih edilebilir hale geldiği ifade </a:t>
            </a:r>
            <a:r>
              <a:rPr lang="tr-TR" sz="1400" dirty="0" smtClean="0"/>
              <a:t>ediliyor. Çalışmada</a:t>
            </a:r>
            <a:r>
              <a:rPr lang="tr-TR" sz="1400" dirty="0"/>
              <a:t>, bilişim sistemleri ve veri tabanı kavramlarının incelenerek ilişkisel ve ilişkisel olmayan veri tabanı yönetim sistemlerinin mimari performansının detaylı bir karşılaştırmasının yapıldığı belirtiliyor</a:t>
            </a:r>
            <a:r>
              <a:rPr lang="tr-TR" sz="1400" dirty="0" smtClean="0"/>
              <a:t>.</a:t>
            </a:r>
          </a:p>
          <a:p>
            <a:pPr marL="0" indent="0">
              <a:buNone/>
            </a:pPr>
            <a:endParaRPr lang="tr-TR" sz="1400" dirty="0" smtClean="0"/>
          </a:p>
          <a:p>
            <a:pPr marL="0" indent="0">
              <a:buNone/>
            </a:pPr>
            <a:endParaRPr lang="tr-TR" sz="1400" dirty="0" smtClean="0"/>
          </a:p>
          <a:p>
            <a:pPr marL="0" indent="0">
              <a:buNone/>
            </a:pPr>
            <a:r>
              <a:rPr lang="tr-TR" sz="2400" dirty="0" smtClean="0">
                <a:solidFill>
                  <a:srgbClr val="C00000"/>
                </a:solidFill>
              </a:rPr>
              <a:t>2) Bilişim sistemleri ve yönetimi</a:t>
            </a:r>
          </a:p>
          <a:p>
            <a:pPr marL="0" indent="0">
              <a:buNone/>
            </a:pPr>
            <a:r>
              <a:rPr lang="tr-TR" sz="1400" dirty="0" smtClean="0"/>
              <a:t>Bu </a:t>
            </a:r>
            <a:r>
              <a:rPr lang="tr-TR" sz="1400" dirty="0"/>
              <a:t>metinde, bilişim sisteminin organizasyonlarda bilgiyi toplama, düzenleme, işleme ve saklama süreçlerini kapsayan bir yapı olarak tanımlandığı belirtiliyor. Bilişim sistemlerinin üç ana aktivite gerektirdiği ifade ediliyor: girdi, işlem ve çıktı. Girdi, ham bilgilerin organizasyon içinden veya dış çevreden toplandığı aşamayı temsil ederken, işlem bu ham verinin anlamlı hale getirildiği aşamayı ifade eder. Çıktı ise işlenmiş bilginin insanlara veya kullanılacak olan aktivitelere aktarıldığı </a:t>
            </a:r>
            <a:r>
              <a:rPr lang="tr-TR" sz="1400" dirty="0" smtClean="0"/>
              <a:t>aşamadır. Metinde </a:t>
            </a:r>
            <a:r>
              <a:rPr lang="tr-TR" sz="1400" dirty="0"/>
              <a:t>işletmeler için bilişim sistemlerinin sadece mekanik yapılar olmaktan öte anlam ifade ettiği belirtiliyor. Bilişim sistemlerinin, bilişim teknolojileri altyapısından yararlanan ve yönetim çözümleri sunan yapılar olduğu vurgulanıyor. Bilişim sistemlerinin etkin bir şekilde kullanılabilmesi için organizasyonun, yönetim ve teknoloji alanlarında hakim olması gerektiği ifade ediliyor.</a:t>
            </a:r>
          </a:p>
          <a:p>
            <a:pPr marL="0" indent="0">
              <a:buNone/>
            </a:pPr>
            <a:r>
              <a:rPr lang="tr-TR" sz="1400" dirty="0"/>
              <a:t/>
            </a:r>
            <a:br>
              <a:rPr lang="tr-TR" sz="1400" dirty="0"/>
            </a:br>
            <a:endParaRPr lang="tr-TR" sz="1400" dirty="0"/>
          </a:p>
        </p:txBody>
      </p:sp>
    </p:spTree>
    <p:extLst>
      <p:ext uri="{BB962C8B-B14F-4D97-AF65-F5344CB8AC3E}">
        <p14:creationId xmlns:p14="http://schemas.microsoft.com/office/powerpoint/2010/main" val="302030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16632"/>
            <a:ext cx="8229600" cy="706090"/>
          </a:xfrm>
        </p:spPr>
        <p:txBody>
          <a:bodyPr>
            <a:normAutofit/>
          </a:bodyPr>
          <a:lstStyle/>
          <a:p>
            <a:pPr algn="l"/>
            <a:r>
              <a:rPr lang="tr-TR" sz="2400" dirty="0" smtClean="0">
                <a:solidFill>
                  <a:srgbClr val="C00000"/>
                </a:solidFill>
              </a:rPr>
              <a:t>3) Veri Tabanı Ve Veri Tabanı Yönetim Sistemleri</a:t>
            </a:r>
            <a:endParaRPr lang="tr-TR" sz="2400" dirty="0">
              <a:solidFill>
                <a:srgbClr val="C00000"/>
              </a:solidFill>
            </a:endParaRPr>
          </a:p>
        </p:txBody>
      </p:sp>
      <p:sp>
        <p:nvSpPr>
          <p:cNvPr id="3" name="İçerik Yer Tutucusu 2"/>
          <p:cNvSpPr>
            <a:spLocks noGrp="1"/>
          </p:cNvSpPr>
          <p:nvPr>
            <p:ph idx="1"/>
          </p:nvPr>
        </p:nvSpPr>
        <p:spPr>
          <a:xfrm>
            <a:off x="457200" y="908720"/>
            <a:ext cx="8229600" cy="5217443"/>
          </a:xfrm>
        </p:spPr>
        <p:txBody>
          <a:bodyPr>
            <a:normAutofit fontScale="55000" lnSpcReduction="20000"/>
          </a:bodyPr>
          <a:lstStyle/>
          <a:p>
            <a:pPr marL="0" indent="0">
              <a:buNone/>
            </a:pPr>
            <a:r>
              <a:rPr lang="tr-TR" dirty="0"/>
              <a:t>Bu </a:t>
            </a:r>
            <a:r>
              <a:rPr lang="tr-TR" dirty="0" smtClean="0"/>
              <a:t>bölümde, </a:t>
            </a:r>
            <a:r>
              <a:rPr lang="tr-TR" dirty="0"/>
              <a:t>veri tabanlarının kullanım amacına uygun olarak düzenlenmiş veri toplulukları olduğu belirtiliyor. Veri tabanlarının, birbirleriyle ilişkili verilerin tutulduğu, mantıksal ve fiziksel tanımlarının olduğu bilgi depoları olduğu ifade ediliyor. Veri tabanları gerçek nesneleri ve ilişkileri </a:t>
            </a:r>
            <a:r>
              <a:rPr lang="tr-TR" dirty="0" smtClean="0"/>
              <a:t>modellemektedir. Veri </a:t>
            </a:r>
            <a:r>
              <a:rPr lang="tr-TR" dirty="0"/>
              <a:t>tabanı yönetim sistemlerinin (VTYS), aynı anda birden çok bağlantı sağlama yeteneğine sahip olduğu ve veri tabanı yönetiminin bir parçası olarak, verinin depolanacağı, kullanılacağı ve erişileceğini yönlendiren bir kurallar sistemi olduğu belirtiliyor. Veri tabanı sistemi (VTS), veri tabanı, VTYS ve uygulama programlarını ile kullanıcı ara yüzlerini içeren bir yapı olarak tanımlanıyor.</a:t>
            </a:r>
          </a:p>
          <a:p>
            <a:pPr marL="0" indent="0">
              <a:buNone/>
            </a:pPr>
            <a:r>
              <a:rPr lang="tr-TR" dirty="0"/>
              <a:t>Metinde, veri tabanı modellerinin sekiz kategoriye ayrıldığı açıklanıyor:</a:t>
            </a:r>
          </a:p>
          <a:p>
            <a:r>
              <a:rPr lang="tr-TR" dirty="0"/>
              <a:t>Düz model veya tablo modeli</a:t>
            </a:r>
          </a:p>
          <a:p>
            <a:r>
              <a:rPr lang="tr-TR" dirty="0"/>
              <a:t>Hiyerarşik Veri Modeli</a:t>
            </a:r>
          </a:p>
          <a:p>
            <a:r>
              <a:rPr lang="tr-TR" dirty="0"/>
              <a:t>Ağ veri modeli</a:t>
            </a:r>
          </a:p>
          <a:p>
            <a:r>
              <a:rPr lang="tr-TR" dirty="0"/>
              <a:t>İlişkisel Veri Modeli</a:t>
            </a:r>
          </a:p>
          <a:p>
            <a:r>
              <a:rPr lang="tr-TR" dirty="0"/>
              <a:t>Nesne Yönelimli Veri Modeli</a:t>
            </a:r>
          </a:p>
          <a:p>
            <a:r>
              <a:rPr lang="tr-TR" dirty="0"/>
              <a:t>Nesne İlişkisel Veri Modeli</a:t>
            </a:r>
          </a:p>
          <a:p>
            <a:r>
              <a:rPr lang="tr-TR" dirty="0"/>
              <a:t>Çoklu Ortam Veri Modeli</a:t>
            </a:r>
          </a:p>
          <a:p>
            <a:r>
              <a:rPr lang="tr-TR" dirty="0"/>
              <a:t>Dağıtık Veri Modeli</a:t>
            </a:r>
          </a:p>
          <a:p>
            <a:pPr marL="0" indent="0">
              <a:buNone/>
            </a:pPr>
            <a:r>
              <a:rPr lang="tr-TR" dirty="0"/>
              <a:t>Her bir modelin özellikleri ve kullanım alanlarına değiniliyor.</a:t>
            </a:r>
          </a:p>
          <a:p>
            <a:endParaRPr lang="tr-TR" dirty="0"/>
          </a:p>
        </p:txBody>
      </p:sp>
    </p:spTree>
    <p:extLst>
      <p:ext uri="{BB962C8B-B14F-4D97-AF65-F5344CB8AC3E}">
        <p14:creationId xmlns:p14="http://schemas.microsoft.com/office/powerpoint/2010/main" val="414694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634082"/>
          </a:xfrm>
        </p:spPr>
        <p:txBody>
          <a:bodyPr>
            <a:normAutofit/>
          </a:bodyPr>
          <a:lstStyle/>
          <a:p>
            <a:pPr algn="l"/>
            <a:r>
              <a:rPr lang="tr-TR" sz="2400" dirty="0" smtClean="0">
                <a:solidFill>
                  <a:srgbClr val="C00000"/>
                </a:solidFill>
              </a:rPr>
              <a:t>4) Veri Tabanı Tasarımı</a:t>
            </a:r>
            <a:endParaRPr lang="tr-TR" sz="2400" dirty="0">
              <a:solidFill>
                <a:srgbClr val="C00000"/>
              </a:solidFill>
            </a:endParaRPr>
          </a:p>
        </p:txBody>
      </p:sp>
      <p:sp>
        <p:nvSpPr>
          <p:cNvPr id="3" name="İçerik Yer Tutucusu 2"/>
          <p:cNvSpPr>
            <a:spLocks noGrp="1"/>
          </p:cNvSpPr>
          <p:nvPr>
            <p:ph idx="1"/>
          </p:nvPr>
        </p:nvSpPr>
        <p:spPr>
          <a:xfrm>
            <a:off x="457200" y="908720"/>
            <a:ext cx="8229600" cy="5217443"/>
          </a:xfrm>
        </p:spPr>
        <p:txBody>
          <a:bodyPr>
            <a:normAutofit fontScale="55000" lnSpcReduction="20000"/>
          </a:bodyPr>
          <a:lstStyle/>
          <a:p>
            <a:pPr marL="0" indent="0">
              <a:buNone/>
            </a:pPr>
            <a:r>
              <a:rPr lang="tr-TR" dirty="0" smtClean="0">
                <a:effectLst/>
              </a:rPr>
              <a:t>Bu metinde, veri tabanı tasarımının önemine vurgu yapılarak gerçeğin, gereksinim ve beklentiler doğrultusunda modellenerek veri tabanına aktarılması gerektiği belirtiliyor. Veri tabanı tasarımının ilk aşamasının olası veri tabanı kullanıcı gereksinimlerinin belirlenmesi olduğu ifade ediliyor. Bu gereksinimler, veri tabanında yer alacak veri grupları, veri tipleri ve verinin fiziksel olarak depolanması için kullanılacak veri yapılarını belirliyor. Metinde, geleneksel veri tabanı tasarımının kullanıcı düzeyinden fiziksel düzeye doğru ilerlediği açıklanıyor. Kavramsal tasarımda, gereksinimlere göre kavramsal şemanın belirlendiği ve bu şemanın genel olarak veri tabanının yapısını tanımladığı belirtiliyor. Kavramsal şema, kullanıcıların veri tabanının yapısını anlamalarını sağlayarak uygulamalarını modellemelerine yardımcı oluyor. Kavramsal tasarımın ardından gerçekleştirme için kullanılacak bir veri tabanı yönetim sisteminin seçildiği ve kavramsal şemanın bu sisteme uygun hale getirildiği belirtiliyor. Fiziksel tasarım aşamasında ise verinin en yüksek verim için veri tabanında fiziksel olarak nasıl organize edileceğinin belirlendiği ve sonucun iç şema olduğu ifade ediliyor. İç şemanın depolama yapılarını, kayıt formatlarını, veri tabanına giriş yöntemlerini ve diğer detayları tanımladığı belirtiliyor. Bu şekilde, veri tabanı tasarımının gereksinimlerden başlayarak kullanıcı ve fiziksel düzey arasında kavramsal, mantıksal ve fiziksel tasarım adımlarından geçtiği açıklanıyor. </a:t>
            </a:r>
            <a:r>
              <a:rPr lang="tr-TR" dirty="0"/>
              <a:t/>
            </a:r>
            <a:br>
              <a:rPr lang="tr-TR" dirty="0"/>
            </a:br>
            <a:endParaRPr lang="tr-TR" dirty="0"/>
          </a:p>
        </p:txBody>
      </p:sp>
    </p:spTree>
    <p:extLst>
      <p:ext uri="{BB962C8B-B14F-4D97-AF65-F5344CB8AC3E}">
        <p14:creationId xmlns:p14="http://schemas.microsoft.com/office/powerpoint/2010/main" val="328827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490066"/>
          </a:xfrm>
        </p:spPr>
        <p:txBody>
          <a:bodyPr>
            <a:normAutofit/>
          </a:bodyPr>
          <a:lstStyle/>
          <a:p>
            <a:pPr algn="l"/>
            <a:r>
              <a:rPr lang="tr-TR" sz="2400" dirty="0" smtClean="0">
                <a:solidFill>
                  <a:srgbClr val="C00000"/>
                </a:solidFill>
              </a:rPr>
              <a:t>5) İlişkisel ve İlişkisel Olmayan(</a:t>
            </a:r>
            <a:r>
              <a:rPr lang="tr-TR" sz="2400" dirty="0" err="1" smtClean="0">
                <a:solidFill>
                  <a:srgbClr val="C00000"/>
                </a:solidFill>
              </a:rPr>
              <a:t>NoSQL</a:t>
            </a:r>
            <a:r>
              <a:rPr lang="tr-TR" sz="2400" dirty="0" smtClean="0">
                <a:solidFill>
                  <a:srgbClr val="C00000"/>
                </a:solidFill>
              </a:rPr>
              <a:t>) Veri Tabanı Sistemleri</a:t>
            </a:r>
            <a:endParaRPr lang="tr-TR" sz="2400" dirty="0">
              <a:solidFill>
                <a:srgbClr val="C00000"/>
              </a:solidFill>
            </a:endParaRPr>
          </a:p>
        </p:txBody>
      </p:sp>
      <p:sp>
        <p:nvSpPr>
          <p:cNvPr id="3" name="İçerik Yer Tutucusu 2"/>
          <p:cNvSpPr>
            <a:spLocks noGrp="1"/>
          </p:cNvSpPr>
          <p:nvPr>
            <p:ph idx="1"/>
          </p:nvPr>
        </p:nvSpPr>
        <p:spPr>
          <a:xfrm>
            <a:off x="457200" y="764704"/>
            <a:ext cx="8229600" cy="5361459"/>
          </a:xfrm>
        </p:spPr>
        <p:txBody>
          <a:bodyPr>
            <a:normAutofit fontScale="62500" lnSpcReduction="20000"/>
          </a:bodyPr>
          <a:lstStyle/>
          <a:p>
            <a:pPr marL="0" indent="0">
              <a:buNone/>
            </a:pPr>
            <a:r>
              <a:rPr lang="tr-TR" dirty="0" smtClean="0">
                <a:effectLst/>
              </a:rPr>
              <a:t>Bu bölümde, ilişkisel ve ilişkisel olmayan (</a:t>
            </a:r>
            <a:r>
              <a:rPr lang="tr-TR" dirty="0" err="1" smtClean="0">
                <a:effectLst/>
              </a:rPr>
              <a:t>NoSQL</a:t>
            </a:r>
            <a:r>
              <a:rPr lang="tr-TR" dirty="0" smtClean="0">
                <a:effectLst/>
              </a:rPr>
              <a:t>) veri tabanı sistemlerinin özellikleri ve kullanım alanları hakkında bilgi veriliyor. İlişkisel veri tabanlarının, satır ve sütunlardan oluşan tablolardan ve bu tablolar arasındaki ilişkilerden oluştuğu belirtiliyor. İlişkisel veri tabanlarında en az iki tablonun birbiriyle ilişkili olması gerektiği vurgulanıyor. ACID (</a:t>
            </a:r>
            <a:r>
              <a:rPr lang="tr-TR" dirty="0" err="1" smtClean="0">
                <a:effectLst/>
              </a:rPr>
              <a:t>Atomicity</a:t>
            </a:r>
            <a:r>
              <a:rPr lang="tr-TR" dirty="0" smtClean="0">
                <a:effectLst/>
              </a:rPr>
              <a:t>, </a:t>
            </a:r>
            <a:r>
              <a:rPr lang="tr-TR" dirty="0" err="1" smtClean="0">
                <a:effectLst/>
              </a:rPr>
              <a:t>Consistency</a:t>
            </a:r>
            <a:r>
              <a:rPr lang="tr-TR" dirty="0" smtClean="0">
                <a:effectLst/>
              </a:rPr>
              <a:t>, </a:t>
            </a:r>
            <a:r>
              <a:rPr lang="tr-TR" dirty="0" err="1" smtClean="0">
                <a:effectLst/>
              </a:rPr>
              <a:t>Isolation</a:t>
            </a:r>
            <a:r>
              <a:rPr lang="tr-TR" dirty="0" smtClean="0">
                <a:effectLst/>
              </a:rPr>
              <a:t>, </a:t>
            </a:r>
            <a:r>
              <a:rPr lang="tr-TR" dirty="0" err="1" smtClean="0">
                <a:effectLst/>
              </a:rPr>
              <a:t>Durability</a:t>
            </a:r>
            <a:r>
              <a:rPr lang="tr-TR" dirty="0" smtClean="0">
                <a:effectLst/>
              </a:rPr>
              <a:t>) özelliklerinin klasik ilişkisel veri tabanı sistemlerinde sağlandığı ifade ediliyor. </a:t>
            </a:r>
            <a:r>
              <a:rPr lang="tr-TR" dirty="0" err="1" smtClean="0">
                <a:effectLst/>
              </a:rPr>
              <a:t>NoSQL</a:t>
            </a:r>
            <a:r>
              <a:rPr lang="tr-TR" dirty="0" smtClean="0">
                <a:effectLst/>
              </a:rPr>
              <a:t> veri tabanlarının ise ilişkisel veri tabanlarına alternatif bir çözüm olduğu ve yatay olarak ölçeklendirilebilen bir veri depolama sistemi olduğu açıklanıyor. </a:t>
            </a:r>
            <a:r>
              <a:rPr lang="tr-TR" dirty="0" err="1" smtClean="0">
                <a:effectLst/>
              </a:rPr>
              <a:t>NoSQL'un</a:t>
            </a:r>
            <a:r>
              <a:rPr lang="tr-TR" dirty="0" smtClean="0">
                <a:effectLst/>
              </a:rPr>
              <a:t> örnekleri ve büyük veri tabanlarının depolanması ve yönetilmesindeki avantajları üzerinde duruluyor. </a:t>
            </a:r>
            <a:r>
              <a:rPr lang="tr-TR" dirty="0" err="1" smtClean="0">
                <a:effectLst/>
              </a:rPr>
              <a:t>NoSQL'un</a:t>
            </a:r>
            <a:r>
              <a:rPr lang="tr-TR" dirty="0" smtClean="0">
                <a:effectLst/>
              </a:rPr>
              <a:t> ACID yerine BASE (</a:t>
            </a:r>
            <a:r>
              <a:rPr lang="tr-TR" dirty="0" err="1" smtClean="0">
                <a:effectLst/>
              </a:rPr>
              <a:t>Basically</a:t>
            </a:r>
            <a:r>
              <a:rPr lang="tr-TR" dirty="0" smtClean="0">
                <a:effectLst/>
              </a:rPr>
              <a:t> </a:t>
            </a:r>
            <a:r>
              <a:rPr lang="tr-TR" dirty="0" err="1" smtClean="0">
                <a:effectLst/>
              </a:rPr>
              <a:t>Available-Soft</a:t>
            </a:r>
            <a:r>
              <a:rPr lang="tr-TR" dirty="0" smtClean="0">
                <a:effectLst/>
              </a:rPr>
              <a:t> </a:t>
            </a:r>
            <a:r>
              <a:rPr lang="tr-TR" dirty="0" err="1" smtClean="0">
                <a:effectLst/>
              </a:rPr>
              <a:t>state-Eventually</a:t>
            </a:r>
            <a:r>
              <a:rPr lang="tr-TR" dirty="0" smtClean="0">
                <a:effectLst/>
              </a:rPr>
              <a:t> </a:t>
            </a:r>
            <a:r>
              <a:rPr lang="tr-TR" dirty="0" err="1" smtClean="0">
                <a:effectLst/>
              </a:rPr>
              <a:t>consistent</a:t>
            </a:r>
            <a:r>
              <a:rPr lang="tr-TR" dirty="0" smtClean="0">
                <a:effectLst/>
              </a:rPr>
              <a:t>) prensiplerine dayandığı ve gelecekte tutarlılık sağlayacağının kabul edildiği belirtiliyor. Son olarak, </a:t>
            </a:r>
            <a:r>
              <a:rPr lang="tr-TR" dirty="0" err="1" smtClean="0">
                <a:effectLst/>
              </a:rPr>
              <a:t>NoSQL'un</a:t>
            </a:r>
            <a:r>
              <a:rPr lang="tr-TR" dirty="0" smtClean="0">
                <a:effectLst/>
              </a:rPr>
              <a:t> özellikleri ve lider </a:t>
            </a:r>
            <a:r>
              <a:rPr lang="tr-TR" dirty="0" err="1" smtClean="0">
                <a:effectLst/>
              </a:rPr>
              <a:t>NoSQL</a:t>
            </a:r>
            <a:r>
              <a:rPr lang="tr-TR" dirty="0" smtClean="0">
                <a:effectLst/>
              </a:rPr>
              <a:t> ürünlerinin teknik karşılaştırmaları hakkında bilgi veriliyor. Bu şekilde, metin ilişkisel ve ilişkisel olmayan veri tabanları arasındaki farkları ve günümüzdeki kullanımlarını detaylı bir şekilde açıklıyor.</a:t>
            </a:r>
          </a:p>
          <a:p>
            <a:pPr marL="0" indent="0">
              <a:buNone/>
            </a:pPr>
            <a:r>
              <a:rPr lang="tr-TR" dirty="0"/>
              <a:t/>
            </a:r>
            <a:br>
              <a:rPr lang="tr-TR" dirty="0"/>
            </a:br>
            <a:endParaRPr lang="tr-TR" dirty="0"/>
          </a:p>
        </p:txBody>
      </p:sp>
    </p:spTree>
    <p:extLst>
      <p:ext uri="{BB962C8B-B14F-4D97-AF65-F5344CB8AC3E}">
        <p14:creationId xmlns:p14="http://schemas.microsoft.com/office/powerpoint/2010/main" val="762525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88640"/>
            <a:ext cx="8229600" cy="648072"/>
          </a:xfrm>
        </p:spPr>
        <p:txBody>
          <a:bodyPr>
            <a:normAutofit/>
          </a:bodyPr>
          <a:lstStyle/>
          <a:p>
            <a:pPr algn="l"/>
            <a:r>
              <a:rPr lang="tr-TR" sz="2400" dirty="0" smtClean="0">
                <a:solidFill>
                  <a:srgbClr val="C00000"/>
                </a:solidFill>
              </a:rPr>
              <a:t>6) </a:t>
            </a:r>
            <a:r>
              <a:rPr lang="tr-TR" sz="2400" dirty="0" err="1" smtClean="0">
                <a:solidFill>
                  <a:srgbClr val="C00000"/>
                </a:solidFill>
              </a:rPr>
              <a:t>Veritabanı</a:t>
            </a:r>
            <a:r>
              <a:rPr lang="tr-TR" sz="2400" dirty="0" smtClean="0">
                <a:solidFill>
                  <a:srgbClr val="C00000"/>
                </a:solidFill>
              </a:rPr>
              <a:t> Mimarilerinin Performans Karşılaştırması</a:t>
            </a:r>
            <a:endParaRPr lang="tr-TR" sz="2400" dirty="0">
              <a:solidFill>
                <a:srgbClr val="C00000"/>
              </a:solidFill>
            </a:endParaRPr>
          </a:p>
        </p:txBody>
      </p:sp>
      <p:sp>
        <p:nvSpPr>
          <p:cNvPr id="3" name="İçerik Yer Tutucusu 2"/>
          <p:cNvSpPr>
            <a:spLocks noGrp="1"/>
          </p:cNvSpPr>
          <p:nvPr>
            <p:ph idx="1"/>
          </p:nvPr>
        </p:nvSpPr>
        <p:spPr>
          <a:xfrm>
            <a:off x="457200" y="764704"/>
            <a:ext cx="8229600" cy="5361459"/>
          </a:xfrm>
        </p:spPr>
        <p:txBody>
          <a:bodyPr>
            <a:normAutofit fontScale="47500" lnSpcReduction="20000"/>
          </a:bodyPr>
          <a:lstStyle/>
          <a:p>
            <a:pPr marL="0" indent="0">
              <a:buNone/>
            </a:pPr>
            <a:r>
              <a:rPr lang="tr-TR" dirty="0"/>
              <a:t>Bu </a:t>
            </a:r>
            <a:r>
              <a:rPr lang="tr-TR" dirty="0" smtClean="0"/>
              <a:t>bölümde, </a:t>
            </a:r>
            <a:r>
              <a:rPr lang="tr-TR" dirty="0"/>
              <a:t>ilişkisel veri tabanı olarak </a:t>
            </a:r>
            <a:r>
              <a:rPr lang="tr-TR" dirty="0" err="1"/>
              <a:t>MySQL</a:t>
            </a:r>
            <a:r>
              <a:rPr lang="tr-TR" dirty="0"/>
              <a:t> ve ilişkisel olmayan (</a:t>
            </a:r>
            <a:r>
              <a:rPr lang="tr-TR" dirty="0" err="1"/>
              <a:t>NoSQL</a:t>
            </a:r>
            <a:r>
              <a:rPr lang="tr-TR" dirty="0"/>
              <a:t>) veri tabanı olarak </a:t>
            </a:r>
            <a:r>
              <a:rPr lang="tr-TR" dirty="0" err="1"/>
              <a:t>MongoDB'un</a:t>
            </a:r>
            <a:r>
              <a:rPr lang="tr-TR" dirty="0"/>
              <a:t> performans ve yatay ölçeklenebilirlik açısından karşılaştırılması yapılmıştır. Çalışmanın hedefi, bu iki veri tabanı sisteminin özelliklerini belirlemek ve performanslarını ölçmek için çeşitli işlemlerin uygulanması ve sonuçlarının ortaya konmasıdır.</a:t>
            </a:r>
          </a:p>
          <a:p>
            <a:pPr marL="0" indent="0">
              <a:buNone/>
            </a:pPr>
            <a:r>
              <a:rPr lang="tr-TR" dirty="0"/>
              <a:t>Çalışma kapsamında şu işlemler gerçekleştirilmiştir:</a:t>
            </a:r>
          </a:p>
          <a:p>
            <a:r>
              <a:rPr lang="tr-TR" dirty="0"/>
              <a:t>Veri tabanı sunucu sistemlerinin özelliklerinin belirlenmesi.</a:t>
            </a:r>
          </a:p>
          <a:p>
            <a:r>
              <a:rPr lang="tr-TR" dirty="0" err="1"/>
              <a:t>MySQL</a:t>
            </a:r>
            <a:r>
              <a:rPr lang="tr-TR" dirty="0"/>
              <a:t> ve </a:t>
            </a:r>
            <a:r>
              <a:rPr lang="tr-TR" dirty="0" err="1"/>
              <a:t>MongoDB</a:t>
            </a:r>
            <a:r>
              <a:rPr lang="tr-TR" dirty="0"/>
              <a:t> veri tabanı şemalarının oluşturulması.</a:t>
            </a:r>
          </a:p>
          <a:p>
            <a:r>
              <a:rPr lang="tr-TR" dirty="0"/>
              <a:t>Belirlenen sorguların hazırlanması.</a:t>
            </a:r>
          </a:p>
          <a:p>
            <a:r>
              <a:rPr lang="tr-TR" dirty="0"/>
              <a:t>Veri tabanı ayarlarının yapılması.</a:t>
            </a:r>
          </a:p>
          <a:p>
            <a:r>
              <a:rPr lang="tr-TR" dirty="0"/>
              <a:t>Ölçümler ve ölçüm metriklerinin belirlenmesi.</a:t>
            </a:r>
          </a:p>
          <a:p>
            <a:r>
              <a:rPr lang="tr-TR" dirty="0"/>
              <a:t>Performans analizi ve sonuçların değerlendirilmesi.</a:t>
            </a:r>
          </a:p>
          <a:p>
            <a:pPr marL="0" indent="0">
              <a:buNone/>
            </a:pPr>
            <a:r>
              <a:rPr lang="tr-TR" dirty="0"/>
              <a:t>Veri tabanı şemaları, bir müzik uygulaması etrafında modellenmiş ve </a:t>
            </a:r>
            <a:r>
              <a:rPr lang="tr-TR" dirty="0" err="1"/>
              <a:t>normalizasyon</a:t>
            </a:r>
            <a:r>
              <a:rPr lang="tr-TR" dirty="0"/>
              <a:t> değerlendirmesi yapılarak oluşturulmuştur. Sorgular ise basit "SELECT" sorgularından karmaşık "INNER JOIN" ve "WHERE" deyimlerini içeren sorgulara kadar çeşitlilik </a:t>
            </a:r>
            <a:r>
              <a:rPr lang="tr-TR" dirty="0" smtClean="0"/>
              <a:t>göstermektedir. Ölçümler </a:t>
            </a:r>
            <a:r>
              <a:rPr lang="tr-TR" dirty="0"/>
              <a:t>için zamanın ön planda tutulması hedeflenmiş ve farklı yöntemler kullanılarak zaman ölçümleri yapılmıştır. Ayrıca, veri tabanlarının performansını ölçmek için ortak bir metrik </a:t>
            </a:r>
            <a:r>
              <a:rPr lang="tr-TR" dirty="0" smtClean="0"/>
              <a:t>belirlenmiştir. Çalışmanın </a:t>
            </a:r>
            <a:r>
              <a:rPr lang="tr-TR" dirty="0"/>
              <a:t>sonuçlarına göre, </a:t>
            </a:r>
            <a:r>
              <a:rPr lang="tr-TR" dirty="0" err="1"/>
              <a:t>MySQL</a:t>
            </a:r>
            <a:r>
              <a:rPr lang="tr-TR" dirty="0"/>
              <a:t> ve </a:t>
            </a:r>
            <a:r>
              <a:rPr lang="tr-TR" dirty="0" err="1"/>
              <a:t>MongoDB</a:t>
            </a:r>
            <a:r>
              <a:rPr lang="tr-TR" dirty="0"/>
              <a:t> veri tabanları performans açısından farklılıklar göstermektedir. Özellikle sorgu sayısı ve veri kayıt sayısı arttıkça bu farklılıklar daha belirgin hale gelmektedir. </a:t>
            </a:r>
            <a:r>
              <a:rPr lang="tr-TR" dirty="0" err="1"/>
              <a:t>MongoDB'un</a:t>
            </a:r>
            <a:r>
              <a:rPr lang="tr-TR" dirty="0"/>
              <a:t> genellikle daha iyi bir performans sergilediği ancak bazı durumlarda </a:t>
            </a:r>
            <a:r>
              <a:rPr lang="tr-TR" dirty="0" err="1"/>
              <a:t>MySQL'in</a:t>
            </a:r>
            <a:r>
              <a:rPr lang="tr-TR" dirty="0"/>
              <a:t> avantajlı olduğu sonucuna </a:t>
            </a:r>
            <a:r>
              <a:rPr lang="tr-TR" dirty="0" smtClean="0"/>
              <a:t>varılmıştır. Son </a:t>
            </a:r>
            <a:r>
              <a:rPr lang="tr-TR" dirty="0"/>
              <a:t>olarak, veri eklemesi ("INSERT") ve silmesi ("DELETE") işlemlerinin performansları da incelenmiş ve </a:t>
            </a:r>
            <a:r>
              <a:rPr lang="tr-TR" dirty="0" err="1"/>
              <a:t>MongoDB'un</a:t>
            </a:r>
            <a:r>
              <a:rPr lang="tr-TR" dirty="0"/>
              <a:t> veri ekleme işlemlerinde genellikle daha iyi bir performans gösterdiği belirlenmiştir. Ancak, veri silme işlemlerinde </a:t>
            </a:r>
            <a:r>
              <a:rPr lang="tr-TR" dirty="0" err="1"/>
              <a:t>MySQL'in</a:t>
            </a:r>
            <a:r>
              <a:rPr lang="tr-TR" dirty="0"/>
              <a:t> bazı durumlarda </a:t>
            </a:r>
            <a:r>
              <a:rPr lang="tr-TR" dirty="0" err="1"/>
              <a:t>MongoDB</a:t>
            </a:r>
            <a:r>
              <a:rPr lang="tr-TR" dirty="0"/>
              <a:t> ile benzer bir performans sergilediği tespit edilmiştir.</a:t>
            </a:r>
          </a:p>
          <a:p>
            <a:endParaRPr lang="tr-TR" dirty="0"/>
          </a:p>
        </p:txBody>
      </p:sp>
    </p:spTree>
    <p:extLst>
      <p:ext uri="{BB962C8B-B14F-4D97-AF65-F5344CB8AC3E}">
        <p14:creationId xmlns:p14="http://schemas.microsoft.com/office/powerpoint/2010/main" val="58995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l"/>
            <a:r>
              <a:rPr lang="tr-TR" sz="2400" dirty="0" smtClean="0">
                <a:solidFill>
                  <a:srgbClr val="C00000"/>
                </a:solidFill>
              </a:rPr>
              <a:t>7)Sonuç Ve Değerlendirme</a:t>
            </a:r>
            <a:endParaRPr lang="tr-TR" sz="2400" dirty="0">
              <a:solidFill>
                <a:srgbClr val="C00000"/>
              </a:solidFill>
            </a:endParaRPr>
          </a:p>
        </p:txBody>
      </p:sp>
      <p:sp>
        <p:nvSpPr>
          <p:cNvPr id="3" name="İçerik Yer Tutucusu 2"/>
          <p:cNvSpPr>
            <a:spLocks noGrp="1"/>
          </p:cNvSpPr>
          <p:nvPr>
            <p:ph idx="1"/>
          </p:nvPr>
        </p:nvSpPr>
        <p:spPr>
          <a:xfrm>
            <a:off x="457200" y="1052736"/>
            <a:ext cx="8229600" cy="5073427"/>
          </a:xfrm>
        </p:spPr>
        <p:txBody>
          <a:bodyPr>
            <a:normAutofit fontScale="47500" lnSpcReduction="20000"/>
          </a:bodyPr>
          <a:lstStyle/>
          <a:p>
            <a:pPr marL="0" indent="0">
              <a:buNone/>
            </a:pPr>
            <a:endParaRPr lang="tr-TR" dirty="0" smtClean="0">
              <a:effectLst/>
            </a:endParaRPr>
          </a:p>
          <a:p>
            <a:pPr marL="0" indent="0">
              <a:buNone/>
            </a:pPr>
            <a:endParaRPr lang="tr-TR" dirty="0"/>
          </a:p>
          <a:p>
            <a:pPr marL="0" indent="0">
              <a:buNone/>
            </a:pPr>
            <a:r>
              <a:rPr lang="tr-TR" dirty="0" smtClean="0">
                <a:effectLst/>
              </a:rPr>
              <a:t>Bu bölümde, ilişkisel veri tabanları ile </a:t>
            </a:r>
            <a:r>
              <a:rPr lang="tr-TR" dirty="0" err="1" smtClean="0">
                <a:effectLst/>
              </a:rPr>
              <a:t>NoSQL</a:t>
            </a:r>
            <a:r>
              <a:rPr lang="tr-TR" dirty="0" smtClean="0">
                <a:effectLst/>
              </a:rPr>
              <a:t> (SQL ve Daha Fazlası) olarak da adlandırılan dağıtık mimariye sahip veri tabanları karşılaştırılmıştır. Yönetim bilişim sistemleri açısından incelenen bu karşılaştırmada, veri tabanlarının modellemesi, performans ölçümleri, süreçlerin uygun hale getirilmesi ve en uygun veri tabanı seçimi üzerine odaklanılmıştır. Literatür taraması sonucunda benzer çalışmalara rastlanmıştır, ancak bu çalışma detaylı bir analiz sunarak ilişkisel ve ilişkisel olmayan veri tabanlarının performansını karşılaştırmayı amaçlamıştır. Bu bağlamda, </a:t>
            </a:r>
            <a:r>
              <a:rPr lang="tr-TR" dirty="0" err="1" smtClean="0">
                <a:effectLst/>
              </a:rPr>
              <a:t>MySQL</a:t>
            </a:r>
            <a:r>
              <a:rPr lang="tr-TR" dirty="0" smtClean="0">
                <a:effectLst/>
              </a:rPr>
              <a:t> ve </a:t>
            </a:r>
            <a:r>
              <a:rPr lang="tr-TR" dirty="0" err="1" smtClean="0">
                <a:effectLst/>
              </a:rPr>
              <a:t>MongoDB</a:t>
            </a:r>
            <a:r>
              <a:rPr lang="tr-TR" dirty="0" smtClean="0">
                <a:effectLst/>
              </a:rPr>
              <a:t> gibi yaygın kullanılan veri tabanları işlem süreleri açısından eşit koşullarda test edilmiştir. Farklı sorgu tipleri ve karmaşık yapılandırmalarla yapılan testlerde, </a:t>
            </a:r>
            <a:r>
              <a:rPr lang="tr-TR" dirty="0" err="1" smtClean="0">
                <a:effectLst/>
              </a:rPr>
              <a:t>NoSQL</a:t>
            </a:r>
            <a:r>
              <a:rPr lang="tr-TR" dirty="0" smtClean="0">
                <a:effectLst/>
              </a:rPr>
              <a:t> ağırlıklı veri tabanlarının büyük miktarda veri içerme ve karmaşık sorguları daha hızlı işleme yeteneğinin olduğu gözlemlenmiştir. Özellikle, </a:t>
            </a:r>
            <a:r>
              <a:rPr lang="tr-TR" dirty="0" err="1" smtClean="0">
                <a:effectLst/>
              </a:rPr>
              <a:t>MongoDB'un</a:t>
            </a:r>
            <a:r>
              <a:rPr lang="tr-TR" dirty="0" smtClean="0">
                <a:effectLst/>
              </a:rPr>
              <a:t> daha hızlı ve karmaşık sorguları işleme kabiliyeti ile </a:t>
            </a:r>
            <a:r>
              <a:rPr lang="tr-TR" dirty="0" err="1" smtClean="0">
                <a:effectLst/>
              </a:rPr>
              <a:t>MySQL'e</a:t>
            </a:r>
            <a:r>
              <a:rPr lang="tr-TR" dirty="0" smtClean="0">
                <a:effectLst/>
              </a:rPr>
              <a:t> kıyasla avantajlı olduğu tespit edilmiştir. Veri tabanı boyutu ve sorgu karmaşıklığı gibi faktörler göz önüne alındığında, </a:t>
            </a:r>
            <a:r>
              <a:rPr lang="tr-TR" dirty="0" err="1" smtClean="0">
                <a:effectLst/>
              </a:rPr>
              <a:t>NoSQL</a:t>
            </a:r>
            <a:r>
              <a:rPr lang="tr-TR" dirty="0" smtClean="0">
                <a:effectLst/>
              </a:rPr>
              <a:t> veri tabanlarının tercih edilmesinin maliyet açısından avantajlı olduğu belirtilmiştir. Son performans testlerinde yazma ve silme işlemleri de incelenmiş ve </a:t>
            </a:r>
            <a:r>
              <a:rPr lang="tr-TR" dirty="0" err="1" smtClean="0">
                <a:effectLst/>
              </a:rPr>
              <a:t>MongoDB'un</a:t>
            </a:r>
            <a:r>
              <a:rPr lang="tr-TR" dirty="0" smtClean="0">
                <a:effectLst/>
              </a:rPr>
              <a:t> özellikle veri ekleme işlemlerinde </a:t>
            </a:r>
            <a:r>
              <a:rPr lang="tr-TR" dirty="0" err="1" smtClean="0">
                <a:effectLst/>
              </a:rPr>
              <a:t>MySQL'e</a:t>
            </a:r>
            <a:r>
              <a:rPr lang="tr-TR" dirty="0" smtClean="0">
                <a:effectLst/>
              </a:rPr>
              <a:t> göre daha iyi bir performans sergilediği bulgusu elde edilmiştir. Ayrıca, işlemci ve işlemci çekirdeklerinin farklı şekillerde yapılandırılması durumunda her iki veri tabanının performansının nasıl etkilendiği de test edilmiş ve sonuçlar işletmelere hangi durumda hangi veri tabanı yönetim sisteminin daha uygun olduğu konusunda bilgi sağlamıştır. Genel olarak, bu çalışma ilişkisel ve ilişkisel olmayan veri tabanlarının avantaj ve dezavantajlarını belirlemiş ve performans açısından </a:t>
            </a:r>
            <a:r>
              <a:rPr lang="tr-TR" dirty="0" err="1" smtClean="0">
                <a:effectLst/>
              </a:rPr>
              <a:t>NoSQL</a:t>
            </a:r>
            <a:r>
              <a:rPr lang="tr-TR" dirty="0" smtClean="0">
                <a:effectLst/>
              </a:rPr>
              <a:t> veri tabanlarının daha etkin sonuçlar sağlayabileceğini öne sürmüştür.</a:t>
            </a:r>
            <a:r>
              <a:rPr lang="tr-TR" dirty="0"/>
              <a:t/>
            </a:r>
            <a:br>
              <a:rPr lang="tr-TR" dirty="0"/>
            </a:br>
            <a:endParaRPr lang="tr-TR" dirty="0"/>
          </a:p>
        </p:txBody>
      </p:sp>
    </p:spTree>
    <p:extLst>
      <p:ext uri="{BB962C8B-B14F-4D97-AF65-F5344CB8AC3E}">
        <p14:creationId xmlns:p14="http://schemas.microsoft.com/office/powerpoint/2010/main" val="393770085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1152</TotalTime>
  <Words>1353</Words>
  <Application>Microsoft Office PowerPoint</Application>
  <PresentationFormat>Ekran Gösterisi (4:3)</PresentationFormat>
  <Paragraphs>52</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Ofis Teması</vt:lpstr>
      <vt:lpstr>İlişkisel ve İlişkisel Olmayan (NoSQL) Veri Tabanı Sistemleri Mimari Performansının Yönetim Bilişim Sistemleri Kapsamında İncelenmesi </vt:lpstr>
      <vt:lpstr>Giriş</vt:lpstr>
      <vt:lpstr>3) Veri Tabanı Ve Veri Tabanı Yönetim Sistemleri</vt:lpstr>
      <vt:lpstr>4) Veri Tabanı Tasarımı</vt:lpstr>
      <vt:lpstr>5) İlişkisel ve İlişkisel Olmayan(NoSQL) Veri Tabanı Sistemleri</vt:lpstr>
      <vt:lpstr>6) Veritabanı Mimarilerinin Performans Karşılaştırması</vt:lpstr>
      <vt:lpstr>7)Sonuç Ve Değerlendirme</vt:lpstr>
    </vt:vector>
  </TitlesOfParts>
  <Company>-=[By NeC]=-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Lenovo</dc:creator>
  <cp:lastModifiedBy>Lenovo</cp:lastModifiedBy>
  <cp:revision>8</cp:revision>
  <dcterms:created xsi:type="dcterms:W3CDTF">2024-03-18T19:37:04Z</dcterms:created>
  <dcterms:modified xsi:type="dcterms:W3CDTF">2024-03-19T14:49:27Z</dcterms:modified>
</cp:coreProperties>
</file>