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7.jpg" ContentType="image/png"/>
  <Override PartName="/ppt/media/image18.jpg" ContentType="image/png"/>
  <Override PartName="/ppt/media/image19.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95" r:id="rId8"/>
    <p:sldId id="317" r:id="rId9"/>
    <p:sldId id="396" r:id="rId10"/>
    <p:sldId id="392" r:id="rId11"/>
    <p:sldId id="397" r:id="rId12"/>
    <p:sldId id="277" r:id="rId13"/>
    <p:sldId id="393" r:id="rId14"/>
    <p:sldId id="394" r:id="rId15"/>
    <p:sldId id="399" r:id="rId16"/>
    <p:sldId id="400" r:id="rId17"/>
    <p:sldId id="398"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77" d="100"/>
          <a:sy n="77" d="100"/>
        </p:scale>
        <p:origin x="77" y="18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4/17/2022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5.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69763" y="1051551"/>
            <a:ext cx="4450702" cy="2384898"/>
          </a:xfrm>
        </p:spPr>
        <p:txBody>
          <a:bodyPr anchor="b" anchorCtr="0">
            <a:normAutofit/>
          </a:bodyPr>
          <a:lstStyle/>
          <a:p>
            <a:pPr algn="ctr"/>
            <a:r>
              <a:rPr lang="en-US" dirty="0"/>
              <a:t>VA Data Analysis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err="1"/>
              <a:t>Derya</a:t>
            </a:r>
            <a:r>
              <a:rPr lang="en-US" dirty="0"/>
              <a:t> </a:t>
            </a:r>
            <a:r>
              <a:rPr lang="en-US" dirty="0" err="1"/>
              <a:t>Ferendeci</a:t>
            </a:r>
            <a:endParaRPr lang="en-US" dirty="0"/>
          </a:p>
          <a:p>
            <a:r>
              <a:rPr lang="en-US" dirty="0"/>
              <a:t>Jasmine Williamson</a:t>
            </a:r>
          </a:p>
          <a:p>
            <a:r>
              <a:rPr lang="en-US" dirty="0"/>
              <a:t>Megan </a:t>
            </a:r>
            <a:r>
              <a:rPr lang="en-US" dirty="0" err="1"/>
              <a:t>Payich</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2E705B-40BD-4F4A-A3D3-834F5D9A9C74}"/>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9" name="TextBox 8">
            <a:extLst>
              <a:ext uri="{FF2B5EF4-FFF2-40B4-BE49-F238E27FC236}">
                <a16:creationId xmlns:a16="http://schemas.microsoft.com/office/drawing/2014/main" id="{C41B6862-1659-431B-AEDE-1C89D92D5198}"/>
              </a:ext>
            </a:extLst>
          </p:cNvPr>
          <p:cNvSpPr txBox="1"/>
          <p:nvPr/>
        </p:nvSpPr>
        <p:spPr>
          <a:xfrm>
            <a:off x="8313576" y="2286000"/>
            <a:ext cx="3564293"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Joined Quality and Expenditures on state name to get Final dataset for model.</a:t>
            </a:r>
          </a:p>
        </p:txBody>
      </p:sp>
      <p:pic>
        <p:nvPicPr>
          <p:cNvPr id="11" name="Picture 10" descr="Graphical user interface, text, application, email&#10;&#10;Description automatically generated">
            <a:extLst>
              <a:ext uri="{FF2B5EF4-FFF2-40B4-BE49-F238E27FC236}">
                <a16:creationId xmlns:a16="http://schemas.microsoft.com/office/drawing/2014/main" id="{2650E0E5-8513-44A4-889C-0B6F249855BC}"/>
              </a:ext>
            </a:extLst>
          </p:cNvPr>
          <p:cNvPicPr>
            <a:picLocks noChangeAspect="1"/>
          </p:cNvPicPr>
          <p:nvPr/>
        </p:nvPicPr>
        <p:blipFill>
          <a:blip r:embed="rId2"/>
          <a:stretch>
            <a:fillRect/>
          </a:stretch>
        </p:blipFill>
        <p:spPr>
          <a:xfrm>
            <a:off x="387198" y="1240971"/>
            <a:ext cx="7926378" cy="4556773"/>
          </a:xfrm>
          <a:prstGeom prst="rect">
            <a:avLst/>
          </a:prstGeom>
        </p:spPr>
      </p:pic>
    </p:spTree>
    <p:extLst>
      <p:ext uri="{BB962C8B-B14F-4D97-AF65-F5344CB8AC3E}">
        <p14:creationId xmlns:p14="http://schemas.microsoft.com/office/powerpoint/2010/main" val="101552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A903CD-2B61-46E7-98CB-24D3474F6F46}"/>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5" name="TextBox 4">
            <a:extLst>
              <a:ext uri="{FF2B5EF4-FFF2-40B4-BE49-F238E27FC236}">
                <a16:creationId xmlns:a16="http://schemas.microsoft.com/office/drawing/2014/main" id="{C5885EFB-22B6-4E05-A362-2D0AFF52B1D0}"/>
              </a:ext>
            </a:extLst>
          </p:cNvPr>
          <p:cNvSpPr txBox="1"/>
          <p:nvPr/>
        </p:nvSpPr>
        <p:spPr>
          <a:xfrm>
            <a:off x="1809529" y="196900"/>
            <a:ext cx="8591550" cy="830997"/>
          </a:xfrm>
          <a:prstGeom prst="rect">
            <a:avLst/>
          </a:prstGeom>
          <a:noFill/>
        </p:spPr>
        <p:txBody>
          <a:bodyPr wrap="square" rtlCol="0">
            <a:spAutoFit/>
          </a:bodyPr>
          <a:lstStyle/>
          <a:p>
            <a:pPr algn="ctr"/>
            <a:r>
              <a:rPr lang="en-US" sz="4800" dirty="0"/>
              <a:t>Machine Learning Model</a:t>
            </a:r>
          </a:p>
        </p:txBody>
      </p:sp>
      <p:pic>
        <p:nvPicPr>
          <p:cNvPr id="3" name="Picture 2" descr="Text&#10;&#10;Description automatically generated">
            <a:extLst>
              <a:ext uri="{FF2B5EF4-FFF2-40B4-BE49-F238E27FC236}">
                <a16:creationId xmlns:a16="http://schemas.microsoft.com/office/drawing/2014/main" id="{C90B3682-4F25-440A-B11A-75C5653B54A2}"/>
              </a:ext>
            </a:extLst>
          </p:cNvPr>
          <p:cNvPicPr>
            <a:picLocks noChangeAspect="1"/>
          </p:cNvPicPr>
          <p:nvPr/>
        </p:nvPicPr>
        <p:blipFill>
          <a:blip r:embed="rId2"/>
          <a:stretch>
            <a:fillRect/>
          </a:stretch>
        </p:blipFill>
        <p:spPr>
          <a:xfrm>
            <a:off x="1790921" y="995637"/>
            <a:ext cx="8572941" cy="1847945"/>
          </a:xfrm>
          <a:prstGeom prst="rect">
            <a:avLst/>
          </a:prstGeom>
        </p:spPr>
      </p:pic>
      <p:pic>
        <p:nvPicPr>
          <p:cNvPr id="8" name="Picture 7" descr="Text&#10;&#10;Description automatically generated">
            <a:extLst>
              <a:ext uri="{FF2B5EF4-FFF2-40B4-BE49-F238E27FC236}">
                <a16:creationId xmlns:a16="http://schemas.microsoft.com/office/drawing/2014/main" id="{58AB1F6C-1E10-4E9C-B1E7-4D4E4EDC9818}"/>
              </a:ext>
            </a:extLst>
          </p:cNvPr>
          <p:cNvPicPr>
            <a:picLocks noChangeAspect="1"/>
          </p:cNvPicPr>
          <p:nvPr/>
        </p:nvPicPr>
        <p:blipFill>
          <a:blip r:embed="rId3"/>
          <a:stretch>
            <a:fillRect/>
          </a:stretch>
        </p:blipFill>
        <p:spPr>
          <a:xfrm>
            <a:off x="1828138" y="2978103"/>
            <a:ext cx="8572941" cy="1816193"/>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5D7928E2-6719-4AD6-92C2-A73A8730386C}"/>
              </a:ext>
            </a:extLst>
          </p:cNvPr>
          <p:cNvPicPr>
            <a:picLocks noChangeAspect="1"/>
          </p:cNvPicPr>
          <p:nvPr/>
        </p:nvPicPr>
        <p:blipFill>
          <a:blip r:embed="rId4"/>
          <a:stretch>
            <a:fillRect/>
          </a:stretch>
        </p:blipFill>
        <p:spPr>
          <a:xfrm>
            <a:off x="2880591" y="4970433"/>
            <a:ext cx="6636091" cy="1536779"/>
          </a:xfrm>
          <a:prstGeom prst="rect">
            <a:avLst/>
          </a:prstGeom>
        </p:spPr>
      </p:pic>
    </p:spTree>
    <p:extLst>
      <p:ext uri="{BB962C8B-B14F-4D97-AF65-F5344CB8AC3E}">
        <p14:creationId xmlns:p14="http://schemas.microsoft.com/office/powerpoint/2010/main" val="25445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7AA69-80A6-4F09-A62A-76F934F8AFD7}"/>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A0691CBB-7EBF-4530-8ED0-3F668FB46F4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EEF9DD3-5ACA-466E-8CA7-6817814C9D73}"/>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5" name="TextBox 4">
            <a:extLst>
              <a:ext uri="{FF2B5EF4-FFF2-40B4-BE49-F238E27FC236}">
                <a16:creationId xmlns:a16="http://schemas.microsoft.com/office/drawing/2014/main" id="{09E586F5-74EB-4FB3-96AB-1961A1A4A871}"/>
              </a:ext>
            </a:extLst>
          </p:cNvPr>
          <p:cNvSpPr txBox="1"/>
          <p:nvPr/>
        </p:nvSpPr>
        <p:spPr>
          <a:xfrm>
            <a:off x="1511559" y="1228397"/>
            <a:ext cx="981580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We load and processed the dataset</a:t>
            </a:r>
          </a:p>
          <a:p>
            <a:pPr marL="285750" indent="-285750">
              <a:buFont typeface="Arial" panose="020B0604020202020204" pitchFamily="34" charset="0"/>
              <a:buChar char="•"/>
            </a:pPr>
            <a:r>
              <a:rPr lang="en-US" sz="2800" dirty="0"/>
              <a:t>We got familiar with the dataset by plotting some histograms and a correlation heat map of the features</a:t>
            </a:r>
          </a:p>
          <a:p>
            <a:pPr marL="285750" indent="-285750">
              <a:buFont typeface="Arial" panose="020B0604020202020204" pitchFamily="34" charset="0"/>
              <a:buChar char="•"/>
            </a:pPr>
            <a:r>
              <a:rPr lang="en-US" sz="2800" dirty="0"/>
              <a:t>We used a deep neural network with three hidden layers each one has 256 nodes.</a:t>
            </a:r>
          </a:p>
          <a:p>
            <a:pPr marL="285750" indent="-285750">
              <a:buFont typeface="Arial" panose="020B0604020202020204" pitchFamily="34" charset="0"/>
              <a:buChar char="•"/>
            </a:pPr>
            <a:r>
              <a:rPr lang="en-US" sz="2800" dirty="0"/>
              <a:t>We used </a:t>
            </a:r>
            <a:r>
              <a:rPr lang="en-US" sz="2800" dirty="0" err="1"/>
              <a:t>relu</a:t>
            </a:r>
            <a:r>
              <a:rPr lang="en-US" sz="2800" dirty="0"/>
              <a:t> activation function on the output layer</a:t>
            </a:r>
          </a:p>
          <a:p>
            <a:pPr marL="285750" indent="-285750">
              <a:buFont typeface="Arial" panose="020B0604020202020204" pitchFamily="34" charset="0"/>
              <a:buChar char="•"/>
            </a:pPr>
            <a:r>
              <a:rPr lang="en-US" sz="2800" dirty="0"/>
              <a:t>We trained the model then tested it.</a:t>
            </a:r>
          </a:p>
          <a:p>
            <a:pPr marL="285750" indent="-285750">
              <a:buFont typeface="Arial" panose="020B0604020202020204" pitchFamily="34" charset="0"/>
              <a:buChar char="•"/>
            </a:pPr>
            <a:r>
              <a:rPr lang="en-US" sz="2800" dirty="0"/>
              <a:t>We also tested two other models: </a:t>
            </a:r>
            <a:r>
              <a:rPr lang="en-US" sz="2800" dirty="0" err="1"/>
              <a:t>XGBRegressor</a:t>
            </a:r>
            <a:r>
              <a:rPr lang="en-US" sz="2800" dirty="0"/>
              <a:t> and Random Forest Regressor</a:t>
            </a:r>
          </a:p>
          <a:p>
            <a:pPr marL="285750" indent="-285750">
              <a:buFont typeface="Arial" panose="020B0604020202020204" pitchFamily="34" charset="0"/>
              <a:buChar char="•"/>
            </a:pPr>
            <a:r>
              <a:rPr lang="en-US" sz="2800" dirty="0"/>
              <a:t>Our </a:t>
            </a:r>
            <a:r>
              <a:rPr lang="en-US" sz="2800" dirty="0" err="1"/>
              <a:t>XGBRegressor</a:t>
            </a:r>
            <a:r>
              <a:rPr lang="en-US" sz="2800" dirty="0"/>
              <a:t> was able to outscore the other two models</a:t>
            </a:r>
          </a:p>
        </p:txBody>
      </p:sp>
    </p:spTree>
    <p:extLst>
      <p:ext uri="{BB962C8B-B14F-4D97-AF65-F5344CB8AC3E}">
        <p14:creationId xmlns:p14="http://schemas.microsoft.com/office/powerpoint/2010/main" val="355594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11EDCC-2965-4CA5-9A75-3CC82104D33C}"/>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6" name="Picture 5" descr="Calendar&#10;&#10;Description automatically generated">
            <a:extLst>
              <a:ext uri="{FF2B5EF4-FFF2-40B4-BE49-F238E27FC236}">
                <a16:creationId xmlns:a16="http://schemas.microsoft.com/office/drawing/2014/main" id="{1F9D20D2-CDC7-4CC9-8623-4052DDD0DB10}"/>
              </a:ext>
            </a:extLst>
          </p:cNvPr>
          <p:cNvPicPr>
            <a:picLocks noChangeAspect="1"/>
          </p:cNvPicPr>
          <p:nvPr/>
        </p:nvPicPr>
        <p:blipFill>
          <a:blip r:embed="rId2"/>
          <a:stretch>
            <a:fillRect/>
          </a:stretch>
        </p:blipFill>
        <p:spPr>
          <a:xfrm>
            <a:off x="2694167" y="0"/>
            <a:ext cx="7101840" cy="6858000"/>
          </a:xfrm>
          <a:prstGeom prst="rect">
            <a:avLst/>
          </a:prstGeom>
        </p:spPr>
      </p:pic>
    </p:spTree>
    <p:extLst>
      <p:ext uri="{BB962C8B-B14F-4D97-AF65-F5344CB8AC3E}">
        <p14:creationId xmlns:p14="http://schemas.microsoft.com/office/powerpoint/2010/main" val="13339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3D8D-EFE4-4D4D-B9BC-3E1D7783B5ED}"/>
              </a:ext>
            </a:extLst>
          </p:cNvPr>
          <p:cNvSpPr>
            <a:spLocks noGrp="1"/>
          </p:cNvSpPr>
          <p:nvPr>
            <p:ph type="title"/>
          </p:nvPr>
        </p:nvSpPr>
        <p:spPr/>
        <p:txBody>
          <a:bodyPr/>
          <a:lstStyle/>
          <a:p>
            <a:pPr algn="ctr"/>
            <a:r>
              <a:rPr lang="en-US" dirty="0"/>
              <a:t>DASHBOARD</a:t>
            </a:r>
          </a:p>
        </p:txBody>
      </p:sp>
      <p:pic>
        <p:nvPicPr>
          <p:cNvPr id="8" name="Content Placeholder 7" descr="Graphical user interface, application, scatter chart&#10;&#10;Description automatically generated">
            <a:extLst>
              <a:ext uri="{FF2B5EF4-FFF2-40B4-BE49-F238E27FC236}">
                <a16:creationId xmlns:a16="http://schemas.microsoft.com/office/drawing/2014/main" id="{254DA740-9A88-425D-8EB3-2250466389D0}"/>
              </a:ext>
            </a:extLst>
          </p:cNvPr>
          <p:cNvPicPr>
            <a:picLocks noGrp="1" noChangeAspect="1"/>
          </p:cNvPicPr>
          <p:nvPr>
            <p:ph idx="1"/>
          </p:nvPr>
        </p:nvPicPr>
        <p:blipFill>
          <a:blip r:embed="rId2"/>
          <a:stretch>
            <a:fillRect/>
          </a:stretch>
        </p:blipFill>
        <p:spPr>
          <a:xfrm>
            <a:off x="1557970" y="1143476"/>
            <a:ext cx="9076059" cy="5639880"/>
          </a:xfrm>
        </p:spPr>
      </p:pic>
      <p:sp>
        <p:nvSpPr>
          <p:cNvPr id="6" name="Slide Number Placeholder 5">
            <a:extLst>
              <a:ext uri="{FF2B5EF4-FFF2-40B4-BE49-F238E27FC236}">
                <a16:creationId xmlns:a16="http://schemas.microsoft.com/office/drawing/2014/main" id="{E11843FC-B02D-49FD-8FC4-CA9A73C8859B}"/>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187072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VA Data Explanation</a:t>
            </a:r>
          </a:p>
          <a:p>
            <a:r>
              <a:rPr lang="en-US" dirty="0"/>
              <a:t>Data Preparation</a:t>
            </a:r>
          </a:p>
          <a:p>
            <a:r>
              <a:rPr lang="en-US" dirty="0"/>
              <a:t>ER Diagram</a:t>
            </a:r>
          </a:p>
          <a:p>
            <a:r>
              <a:rPr lang="en-US" dirty="0"/>
              <a:t>ETL</a:t>
            </a:r>
          </a:p>
          <a:p>
            <a:r>
              <a:rPr lang="en-US" dirty="0"/>
              <a:t>Machine Learning</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Monday April, 2022 7:00 pm</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2152600"/>
          </a:xfrm>
          <a:noFill/>
        </p:spPr>
        <p:txBody>
          <a:bodyPr>
            <a:normAutofit fontScale="92500" lnSpcReduction="20000"/>
          </a:bodyPr>
          <a:lstStyle/>
          <a:p>
            <a:r>
              <a:rPr lang="en-US" b="0" i="0" dirty="0">
                <a:solidFill>
                  <a:schemeClr val="tx1">
                    <a:lumMod val="95000"/>
                  </a:schemeClr>
                </a:solidFill>
                <a:effectLst/>
                <a:latin typeface="-apple-system"/>
              </a:rPr>
              <a:t>We selected this topic because the Veteran population and VA benefits are always a talking point for legislators. It will be interesting to break down the data, look at some trends and predict what the future can look like for Veterans and their benefits within VA Healthcare. Specifically, </a:t>
            </a:r>
            <a:r>
              <a:rPr lang="en-US" dirty="0">
                <a:solidFill>
                  <a:schemeClr val="tx1">
                    <a:lumMod val="95000"/>
                  </a:schemeClr>
                </a:solidFill>
                <a:latin typeface="-apple-system"/>
              </a:rPr>
              <a:t>w</a:t>
            </a:r>
            <a:r>
              <a:rPr lang="en-US" b="0" i="0" dirty="0">
                <a:solidFill>
                  <a:schemeClr val="tx1">
                    <a:lumMod val="95000"/>
                  </a:schemeClr>
                </a:solidFill>
                <a:effectLst/>
                <a:latin typeface="-apple-system"/>
              </a:rPr>
              <a:t>e are going to use the following to predict each hospital performance: expenditures, unique patient data, patient experience and employee satisfaction .</a:t>
            </a:r>
            <a:endParaRPr lang="en-US" dirty="0">
              <a:solidFill>
                <a:schemeClr val="tx1">
                  <a:lumMod val="95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90956E-0D94-45A6-9C38-8EBB9F1B8A82}"/>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07ACACF6-90CA-4348-9A29-72013F595DE5}"/>
              </a:ext>
            </a:extLst>
          </p:cNvPr>
          <p:cNvSpPr txBox="1"/>
          <p:nvPr/>
        </p:nvSpPr>
        <p:spPr>
          <a:xfrm>
            <a:off x="2680316" y="58846"/>
            <a:ext cx="7268547" cy="6740307"/>
          </a:xfrm>
          <a:prstGeom prst="rect">
            <a:avLst/>
          </a:prstGeom>
          <a:noFill/>
        </p:spPr>
        <p:txBody>
          <a:bodyPr wrap="square" rtlCol="0">
            <a:spAutoFit/>
          </a:bodyPr>
          <a:lstStyle/>
          <a:p>
            <a:r>
              <a:rPr lang="en-US" dirty="0"/>
              <a:t>Each fiscal year the Department of Veterans Affairs’ Office of Policy and Planning publishes the annual Geographic Distribution of VA Expenditures (GDX) Report for the public and all stakeholders.</a:t>
            </a:r>
          </a:p>
          <a:p>
            <a:endParaRPr lang="en-US" dirty="0"/>
          </a:p>
          <a:p>
            <a:r>
              <a:rPr lang="en-US" dirty="0"/>
              <a:t>The GDX report provides the estimated dollar expenditures for major VA programs at the state, county, and Congressional District levels.</a:t>
            </a:r>
          </a:p>
          <a:p>
            <a:endParaRPr lang="en-US" dirty="0"/>
          </a:p>
          <a:p>
            <a:r>
              <a:rPr lang="en-US" dirty="0"/>
              <a:t>Expenditure data are grouped by the following categories: Compensation and Pension; Education and Vocational Rehabilitation and Employment; Insurance and Indemnities; Construction and Related Costs; General Operating Expenses and Related Costs; Loan Guaranty; and Medical Expenditures.</a:t>
            </a:r>
          </a:p>
          <a:p>
            <a:endParaRPr lang="en-US" dirty="0"/>
          </a:p>
          <a:p>
            <a:r>
              <a:rPr lang="en-US" dirty="0"/>
              <a:t>Strategic Analytics for Improvement and Learning Value Model or SAIL, is a system for summarizing hospital system performance within Veterans Health Administration (VHA). SAIL assesses key Quality measures in areas such as death rate, complications, and patient satisfaction, as well as overall efficiency at individual VA Medical Centers (VAMCs).Each VA medical center is given an Efficiency score 0-100. We will use Linear regression to predict the efficiency score (0-100) of a VA medical center based on factors such as expenditures, unique patient data, patient experience, and employee satisfaction. The GDX Report also includes Veteran population estimates at the state, county and Congressional District level and the number of unique patients who used VA health care services.</a:t>
            </a:r>
          </a:p>
        </p:txBody>
      </p:sp>
    </p:spTree>
    <p:extLst>
      <p:ext uri="{BB962C8B-B14F-4D97-AF65-F5344CB8AC3E}">
        <p14:creationId xmlns:p14="http://schemas.microsoft.com/office/powerpoint/2010/main" val="181727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VA DATA</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BC67-B3CC-44EE-B621-BE03A9262937}"/>
              </a:ext>
            </a:extLst>
          </p:cNvPr>
          <p:cNvSpPr>
            <a:spLocks noGrp="1"/>
          </p:cNvSpPr>
          <p:nvPr>
            <p:ph type="title"/>
          </p:nvPr>
        </p:nvSpPr>
        <p:spPr/>
        <p:txBody>
          <a:bodyPr/>
          <a:lstStyle/>
          <a:p>
            <a:pPr algn="ctr"/>
            <a:r>
              <a:rPr lang="en-US" dirty="0"/>
              <a:t>GDX Report			     SAIL Data</a:t>
            </a:r>
          </a:p>
        </p:txBody>
      </p:sp>
      <p:pic>
        <p:nvPicPr>
          <p:cNvPr id="9" name="Content Placeholder 8" descr="Table&#10;&#10;Description automatically generated">
            <a:extLst>
              <a:ext uri="{FF2B5EF4-FFF2-40B4-BE49-F238E27FC236}">
                <a16:creationId xmlns:a16="http://schemas.microsoft.com/office/drawing/2014/main" id="{CF1C3A70-1F92-4F7D-A40A-8CE716F6ACB5}"/>
              </a:ext>
            </a:extLst>
          </p:cNvPr>
          <p:cNvPicPr>
            <a:picLocks noGrp="1" noChangeAspect="1"/>
          </p:cNvPicPr>
          <p:nvPr>
            <p:ph sz="half" idx="1"/>
          </p:nvPr>
        </p:nvPicPr>
        <p:blipFill>
          <a:blip r:embed="rId2"/>
          <a:stretch>
            <a:fillRect/>
          </a:stretch>
        </p:blipFill>
        <p:spPr>
          <a:xfrm>
            <a:off x="550863" y="2365137"/>
            <a:ext cx="5435600" cy="3459639"/>
          </a:xfrm>
        </p:spPr>
      </p:pic>
      <p:pic>
        <p:nvPicPr>
          <p:cNvPr id="11" name="Content Placeholder 10" descr="Table&#10;&#10;Description automatically generated">
            <a:extLst>
              <a:ext uri="{FF2B5EF4-FFF2-40B4-BE49-F238E27FC236}">
                <a16:creationId xmlns:a16="http://schemas.microsoft.com/office/drawing/2014/main" id="{876012B7-D91F-477F-8EE3-43BFCB7EE26F}"/>
              </a:ext>
            </a:extLst>
          </p:cNvPr>
          <p:cNvPicPr>
            <a:picLocks noGrp="1" noChangeAspect="1"/>
          </p:cNvPicPr>
          <p:nvPr>
            <p:ph sz="half" idx="2"/>
          </p:nvPr>
        </p:nvPicPr>
        <p:blipFill>
          <a:blip r:embed="rId3"/>
          <a:stretch>
            <a:fillRect/>
          </a:stretch>
        </p:blipFill>
        <p:spPr>
          <a:xfrm>
            <a:off x="6205538" y="2365137"/>
            <a:ext cx="5435600" cy="3459639"/>
          </a:xfrm>
        </p:spPr>
      </p:pic>
      <p:sp>
        <p:nvSpPr>
          <p:cNvPr id="7" name="Slide Number Placeholder 6">
            <a:extLst>
              <a:ext uri="{FF2B5EF4-FFF2-40B4-BE49-F238E27FC236}">
                <a16:creationId xmlns:a16="http://schemas.microsoft.com/office/drawing/2014/main" id="{5A97A300-B543-4AAE-AE81-920B1A86FF05}"/>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54462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5A5FC8-85F6-418C-AEF1-7129F91A572A}"/>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28B770FD-2A2B-49E9-8832-BDEBBDD76740}"/>
              </a:ext>
            </a:extLst>
          </p:cNvPr>
          <p:cNvPicPr>
            <a:picLocks noChangeAspect="1"/>
          </p:cNvPicPr>
          <p:nvPr/>
        </p:nvPicPr>
        <p:blipFill>
          <a:blip r:embed="rId2"/>
          <a:stretch>
            <a:fillRect/>
          </a:stretch>
        </p:blipFill>
        <p:spPr>
          <a:xfrm>
            <a:off x="735600" y="782620"/>
            <a:ext cx="10720800" cy="5878480"/>
          </a:xfrm>
          <a:prstGeom prst="rect">
            <a:avLst/>
          </a:prstGeom>
        </p:spPr>
      </p:pic>
      <p:sp>
        <p:nvSpPr>
          <p:cNvPr id="8" name="TextBox 7">
            <a:extLst>
              <a:ext uri="{FF2B5EF4-FFF2-40B4-BE49-F238E27FC236}">
                <a16:creationId xmlns:a16="http://schemas.microsoft.com/office/drawing/2014/main" id="{2FF4522D-0F43-46CD-B9EC-A0F92AA7B6F4}"/>
              </a:ext>
            </a:extLst>
          </p:cNvPr>
          <p:cNvSpPr txBox="1"/>
          <p:nvPr/>
        </p:nvSpPr>
        <p:spPr>
          <a:xfrm>
            <a:off x="2401467" y="197857"/>
            <a:ext cx="7034213" cy="646331"/>
          </a:xfrm>
          <a:prstGeom prst="rect">
            <a:avLst/>
          </a:prstGeom>
          <a:noFill/>
        </p:spPr>
        <p:txBody>
          <a:bodyPr wrap="square" rtlCol="0">
            <a:spAutoFit/>
          </a:bodyPr>
          <a:lstStyle/>
          <a:p>
            <a:pPr algn="ctr"/>
            <a:r>
              <a:rPr lang="en-US" sz="3600" dirty="0"/>
              <a:t>ERD</a:t>
            </a:r>
          </a:p>
        </p:txBody>
      </p:sp>
    </p:spTree>
    <p:extLst>
      <p:ext uri="{BB962C8B-B14F-4D97-AF65-F5344CB8AC3E}">
        <p14:creationId xmlns:p14="http://schemas.microsoft.com/office/powerpoint/2010/main" val="2805040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015EAD-B420-4358-A868-740CEC35C2A9}"/>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6" name="Picture 5" descr="Text&#10;&#10;Description automatically generated">
            <a:extLst>
              <a:ext uri="{FF2B5EF4-FFF2-40B4-BE49-F238E27FC236}">
                <a16:creationId xmlns:a16="http://schemas.microsoft.com/office/drawing/2014/main" id="{C8C518FB-0283-4F5D-93F2-2A28D5251901}"/>
              </a:ext>
            </a:extLst>
          </p:cNvPr>
          <p:cNvPicPr>
            <a:picLocks noChangeAspect="1"/>
          </p:cNvPicPr>
          <p:nvPr/>
        </p:nvPicPr>
        <p:blipFill>
          <a:blip r:embed="rId2"/>
          <a:stretch>
            <a:fillRect/>
          </a:stretch>
        </p:blipFill>
        <p:spPr>
          <a:xfrm>
            <a:off x="3101975" y="1243062"/>
            <a:ext cx="5988050" cy="5264150"/>
          </a:xfrm>
          <a:prstGeom prst="rect">
            <a:avLst/>
          </a:prstGeom>
        </p:spPr>
      </p:pic>
      <p:sp>
        <p:nvSpPr>
          <p:cNvPr id="8" name="TextBox 7">
            <a:extLst>
              <a:ext uri="{FF2B5EF4-FFF2-40B4-BE49-F238E27FC236}">
                <a16:creationId xmlns:a16="http://schemas.microsoft.com/office/drawing/2014/main" id="{2AA54554-A9B3-4EB7-B5AC-B1D48C356762}"/>
              </a:ext>
            </a:extLst>
          </p:cNvPr>
          <p:cNvSpPr txBox="1"/>
          <p:nvPr/>
        </p:nvSpPr>
        <p:spPr>
          <a:xfrm>
            <a:off x="3101975" y="458510"/>
            <a:ext cx="5988050" cy="369332"/>
          </a:xfrm>
          <a:prstGeom prst="rect">
            <a:avLst/>
          </a:prstGeom>
          <a:noFill/>
        </p:spPr>
        <p:txBody>
          <a:bodyPr wrap="square" rtlCol="0">
            <a:spAutoFit/>
          </a:bodyPr>
          <a:lstStyle/>
          <a:p>
            <a:pPr algn="ctr"/>
            <a:r>
              <a:rPr lang="en-US" dirty="0"/>
              <a:t>SAIL data extracted into Quality.csv using </a:t>
            </a:r>
            <a:r>
              <a:rPr lang="en-US" dirty="0" err="1"/>
              <a:t>Jupyter</a:t>
            </a:r>
            <a:r>
              <a:rPr lang="en-US" dirty="0"/>
              <a:t> Notebook.</a:t>
            </a:r>
          </a:p>
        </p:txBody>
      </p:sp>
    </p:spTree>
    <p:extLst>
      <p:ext uri="{BB962C8B-B14F-4D97-AF65-F5344CB8AC3E}">
        <p14:creationId xmlns:p14="http://schemas.microsoft.com/office/powerpoint/2010/main" val="426522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CSVs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14" name="Content Placeholder 13" descr="Table&#10;&#10;Description automatically generated">
            <a:extLst>
              <a:ext uri="{FF2B5EF4-FFF2-40B4-BE49-F238E27FC236}">
                <a16:creationId xmlns:a16="http://schemas.microsoft.com/office/drawing/2014/main" id="{726C5848-9E4F-48B4-8346-3849AF7B613F}"/>
              </a:ext>
            </a:extLst>
          </p:cNvPr>
          <p:cNvPicPr>
            <a:picLocks noGrp="1" noChangeAspect="1"/>
          </p:cNvPicPr>
          <p:nvPr>
            <p:ph idx="1"/>
          </p:nvPr>
        </p:nvPicPr>
        <p:blipFill>
          <a:blip r:embed="rId2"/>
          <a:stretch>
            <a:fillRect/>
          </a:stretch>
        </p:blipFill>
        <p:spPr>
          <a:xfrm>
            <a:off x="311150" y="1781176"/>
            <a:ext cx="6105870" cy="4200524"/>
          </a:xfrm>
        </p:spPr>
      </p:pic>
      <p:pic>
        <p:nvPicPr>
          <p:cNvPr id="16" name="Picture 15" descr="Table&#10;&#10;Description automatically generated">
            <a:extLst>
              <a:ext uri="{FF2B5EF4-FFF2-40B4-BE49-F238E27FC236}">
                <a16:creationId xmlns:a16="http://schemas.microsoft.com/office/drawing/2014/main" id="{268ADBC7-1774-41C2-86BC-E9479B6DA1E6}"/>
              </a:ext>
            </a:extLst>
          </p:cNvPr>
          <p:cNvPicPr>
            <a:picLocks noChangeAspect="1"/>
          </p:cNvPicPr>
          <p:nvPr/>
        </p:nvPicPr>
        <p:blipFill>
          <a:blip r:embed="rId3"/>
          <a:stretch>
            <a:fillRect/>
          </a:stretch>
        </p:blipFill>
        <p:spPr>
          <a:xfrm>
            <a:off x="7473950" y="1781176"/>
            <a:ext cx="4406900" cy="4476750"/>
          </a:xfrm>
          <a:prstGeom prst="rect">
            <a:avLst/>
          </a:prstGeom>
        </p:spPr>
      </p:pic>
    </p:spTree>
    <p:extLst>
      <p:ext uri="{BB962C8B-B14F-4D97-AF65-F5344CB8AC3E}">
        <p14:creationId xmlns:p14="http://schemas.microsoft.com/office/powerpoint/2010/main" val="37402860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 Database" id="{98CE31B8-2259-486A-A3B6-F5800BE8847C}" vid="{E025D823-11EB-421B-B1B2-5EEE438375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purl.org/dc/dcmitype/"/>
    <ds:schemaRef ds:uri="16c05727-aa75-4e4a-9b5f-8a80a1165891"/>
    <ds:schemaRef ds:uri="http://schemas.microsoft.com/sharepoint/v3"/>
    <ds:schemaRef ds:uri="71af3243-3dd4-4a8d-8c0d-dd76da1f02a5"/>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VA Database</Template>
  <TotalTime>183</TotalTime>
  <Words>484</Words>
  <Application>Microsoft Office PowerPoint</Application>
  <PresentationFormat>Widescreen</PresentationFormat>
  <Paragraphs>54</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Gill Sans MT</vt:lpstr>
      <vt:lpstr>Walbaum Display</vt:lpstr>
      <vt:lpstr>Wingdings</vt:lpstr>
      <vt:lpstr>3DFloatVTI</vt:lpstr>
      <vt:lpstr>VA Data Analysis</vt:lpstr>
      <vt:lpstr>PowerPoint Presentation</vt:lpstr>
      <vt:lpstr>Introduction</vt:lpstr>
      <vt:lpstr>PowerPoint Presentation</vt:lpstr>
      <vt:lpstr>VA DATA</vt:lpstr>
      <vt:lpstr>GDX Report        SAIL Data</vt:lpstr>
      <vt:lpstr>PowerPoint Presentation</vt:lpstr>
      <vt:lpstr>PowerPoint Presentation</vt:lpstr>
      <vt:lpstr>CSVs</vt:lpstr>
      <vt:lpstr>PowerPoint Presentation</vt:lpstr>
      <vt:lpstr>PowerPoint Presentation</vt:lpstr>
      <vt:lpstr>PowerPoint Presentation</vt:lpstr>
      <vt:lpstr>PowerPoint Presentation</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 Data Analysis</dc:title>
  <dc:creator>Jasmine Williamson</dc:creator>
  <cp:lastModifiedBy>Jasmine Williamson</cp:lastModifiedBy>
  <cp:revision>5</cp:revision>
  <dcterms:created xsi:type="dcterms:W3CDTF">2022-04-13T19:27:03Z</dcterms:created>
  <dcterms:modified xsi:type="dcterms:W3CDTF">2022-04-18T03:05:52Z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