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7.jpg" ContentType="image/png"/>
  <Override PartName="/ppt/media/image18.jpg" ContentType="image/png"/>
  <Override PartName="/ppt/media/image19.jpg" ContentType="image/pn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7" r:id="rId5"/>
    <p:sldId id="389" r:id="rId6"/>
    <p:sldId id="384" r:id="rId7"/>
    <p:sldId id="317" r:id="rId8"/>
    <p:sldId id="395" r:id="rId9"/>
    <p:sldId id="401" r:id="rId10"/>
    <p:sldId id="402" r:id="rId11"/>
    <p:sldId id="396" r:id="rId12"/>
    <p:sldId id="404" r:id="rId13"/>
    <p:sldId id="397" r:id="rId14"/>
    <p:sldId id="277" r:id="rId15"/>
    <p:sldId id="403" r:id="rId16"/>
    <p:sldId id="392" r:id="rId17"/>
    <p:sldId id="393" r:id="rId18"/>
    <p:sldId id="405" r:id="rId19"/>
    <p:sldId id="394" r:id="rId20"/>
    <p:sldId id="399" r:id="rId21"/>
    <p:sldId id="400" r:id="rId22"/>
    <p:sldId id="406" r:id="rId23"/>
    <p:sldId id="398" r:id="rId24"/>
    <p:sldId id="391" r:id="rId25"/>
    <p:sldId id="408" r:id="rId26"/>
    <p:sldId id="40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696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public.tableau.com/app/profile/derya.m.ferendeci/viz/VA_Quality_Final_with_Predictions/VAEfficiencyStory?publish=yes" TargetMode="Externa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763" y="1051551"/>
            <a:ext cx="4450702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VA Data Analysis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 err="1"/>
              <a:t>Derya</a:t>
            </a:r>
            <a:r>
              <a:rPr lang="en-US" dirty="0"/>
              <a:t> </a:t>
            </a:r>
            <a:r>
              <a:rPr lang="en-US" dirty="0" err="1"/>
              <a:t>Ferendeci</a:t>
            </a:r>
            <a:endParaRPr lang="en-US" dirty="0"/>
          </a:p>
          <a:p>
            <a:r>
              <a:rPr lang="en-US" dirty="0"/>
              <a:t>Jasmine Williamson</a:t>
            </a:r>
          </a:p>
          <a:p>
            <a:r>
              <a:rPr lang="en-US" dirty="0"/>
              <a:t>Megan </a:t>
            </a:r>
            <a:r>
              <a:rPr lang="en-US" dirty="0" err="1"/>
              <a:t>Payich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15EAD-B420-4358-A868-740CEC35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8C518FB-0283-4F5D-93F2-2A28D525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75" y="1243062"/>
            <a:ext cx="5988050" cy="526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A54554-A9B3-4EB7-B5AC-B1D48C356762}"/>
              </a:ext>
            </a:extLst>
          </p:cNvPr>
          <p:cNvSpPr txBox="1"/>
          <p:nvPr/>
        </p:nvSpPr>
        <p:spPr>
          <a:xfrm>
            <a:off x="3101975" y="458510"/>
            <a:ext cx="59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SAIL data extracted into Quality.csv using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426522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CSVs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" name="Content Placeholder 13" descr="Table&#10;&#10;Description automatically generated">
            <a:extLst>
              <a:ext uri="{FF2B5EF4-FFF2-40B4-BE49-F238E27FC236}">
                <a16:creationId xmlns:a16="http://schemas.microsoft.com/office/drawing/2014/main" id="{726C5848-9E4F-48B4-8346-3849AF7B6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" y="1781176"/>
            <a:ext cx="6105870" cy="4200524"/>
          </a:xfr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268ADBC7-1774-41C2-86BC-E9479B6D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50" y="1781176"/>
            <a:ext cx="4406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A5FC8-85F6-418C-AEF1-7129F91A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522D-0F43-46CD-B9EC-A0F92AA7B6F4}"/>
              </a:ext>
            </a:extLst>
          </p:cNvPr>
          <p:cNvSpPr txBox="1"/>
          <p:nvPr/>
        </p:nvSpPr>
        <p:spPr>
          <a:xfrm>
            <a:off x="2401467" y="197857"/>
            <a:ext cx="703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ER DIAGRAM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D63A99-54B0-400C-B42A-B97059FB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80" y="844188"/>
            <a:ext cx="9150820" cy="55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4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E705B-40BD-4F4A-A3D3-834F5D9A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B6862-1659-431B-AEDE-1C89D92D5198}"/>
              </a:ext>
            </a:extLst>
          </p:cNvPr>
          <p:cNvSpPr txBox="1"/>
          <p:nvPr/>
        </p:nvSpPr>
        <p:spPr>
          <a:xfrm>
            <a:off x="1465710" y="581446"/>
            <a:ext cx="955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Joined </a:t>
            </a:r>
            <a:r>
              <a:rPr lang="en-US" b="1" dirty="0"/>
              <a:t>Quality</a:t>
            </a:r>
            <a:r>
              <a:rPr lang="en-US" dirty="0"/>
              <a:t> and </a:t>
            </a:r>
            <a:r>
              <a:rPr lang="en-US" b="1" dirty="0"/>
              <a:t>Expenditures</a:t>
            </a:r>
            <a:r>
              <a:rPr lang="en-US" dirty="0"/>
              <a:t> on </a:t>
            </a:r>
            <a:r>
              <a:rPr lang="en-US" u="sng" dirty="0"/>
              <a:t>Year</a:t>
            </a:r>
            <a:r>
              <a:rPr lang="en-US" dirty="0"/>
              <a:t>, </a:t>
            </a:r>
            <a:r>
              <a:rPr lang="en-US" u="sng" dirty="0"/>
              <a:t>City</a:t>
            </a:r>
            <a:r>
              <a:rPr lang="en-US" dirty="0"/>
              <a:t>, and </a:t>
            </a:r>
            <a:r>
              <a:rPr lang="en-US" u="sng" dirty="0"/>
              <a:t>State Name</a:t>
            </a:r>
            <a:r>
              <a:rPr lang="en-US" dirty="0"/>
              <a:t> to get Final Dataset for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F6768-1CF4-40D1-9EB0-25BD5A0B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66" y="1053978"/>
            <a:ext cx="10554242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2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MACHINE</a:t>
            </a:r>
            <a:br>
              <a:rPr lang="en-US" dirty="0"/>
            </a:br>
            <a:r>
              <a:rPr lang="en-US" dirty="0"/>
              <a:t>LEARNING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03CD-2B61-46E7-98CB-24D3474F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5EFB-22B6-4E05-A362-2D0AFF52B1D0}"/>
              </a:ext>
            </a:extLst>
          </p:cNvPr>
          <p:cNvSpPr txBox="1"/>
          <p:nvPr/>
        </p:nvSpPr>
        <p:spPr>
          <a:xfrm>
            <a:off x="1809529" y="196900"/>
            <a:ext cx="859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Machine Learning Model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90B3682-4F25-440A-B11A-75C5653B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21" y="995637"/>
            <a:ext cx="8572941" cy="184794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8AB1F6C-1E10-4E9C-B1E7-4D4E4EDC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38" y="2978103"/>
            <a:ext cx="8572941" cy="1816193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D7928E2-6719-4AD6-92C2-A73A87303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91" y="4970433"/>
            <a:ext cx="6636091" cy="15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7AA69-80A6-4F09-A62A-76F934F8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91CBB-7EBF-4530-8ED0-3F668FB4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F9DD3-5ACA-466E-8CA7-6817814C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586F5-74EB-4FB3-96AB-1961A1A4A871}"/>
              </a:ext>
            </a:extLst>
          </p:cNvPr>
          <p:cNvSpPr txBox="1"/>
          <p:nvPr/>
        </p:nvSpPr>
        <p:spPr>
          <a:xfrm>
            <a:off x="194192" y="952352"/>
            <a:ext cx="117447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load and processed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got familiar with the dataset by plotting some histograms and a correlation heat map of the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used a deep neural network with three hidden layers each one has 256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used </a:t>
            </a:r>
            <a:r>
              <a:rPr lang="en-US" sz="2800" dirty="0" err="1"/>
              <a:t>relu</a:t>
            </a:r>
            <a:r>
              <a:rPr lang="en-US" sz="2800" dirty="0"/>
              <a:t> activation function on the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trained the model then tested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also tested two other models: </a:t>
            </a:r>
            <a:r>
              <a:rPr lang="en-US" sz="2800" dirty="0" err="1"/>
              <a:t>XGBRegressor</a:t>
            </a:r>
            <a:r>
              <a:rPr lang="en-US" sz="2800" dirty="0"/>
              <a:t> and 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Our </a:t>
            </a:r>
            <a:r>
              <a:rPr lang="en-US" sz="2800" dirty="0" err="1"/>
              <a:t>XGBRegressor</a:t>
            </a:r>
            <a:r>
              <a:rPr lang="en-US" sz="2800" dirty="0"/>
              <a:t> was able to outscore the other two models</a:t>
            </a:r>
          </a:p>
        </p:txBody>
      </p:sp>
    </p:spTree>
    <p:extLst>
      <p:ext uri="{BB962C8B-B14F-4D97-AF65-F5344CB8AC3E}">
        <p14:creationId xmlns:p14="http://schemas.microsoft.com/office/powerpoint/2010/main" val="355594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1EDCC-2965-4CA5-9A75-3CC82104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1F9D20D2-CDC7-4CC9-8623-4052DDD0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67" y="0"/>
            <a:ext cx="7101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DASHBOARD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13072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 Data 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Monday April, 2022 7:00 pm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43FC-B02D-49FD-8FC4-CA9A73C8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4CEFC2E-486E-436F-838A-88FF3B960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905278"/>
              </p:ext>
            </p:extLst>
          </p:nvPr>
        </p:nvGraphicFramePr>
        <p:xfrm>
          <a:off x="1712822" y="98036"/>
          <a:ext cx="8766355" cy="622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3" imgW="11420640" imgH="8105760" progId="Paint.Picture">
                  <p:embed/>
                </p:oleObj>
              </mc:Choice>
              <mc:Fallback>
                <p:oleObj name="Bitmap Image" r:id="rId3" imgW="11420640" imgH="8105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2822" y="98036"/>
                        <a:ext cx="8766355" cy="6221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654E55-A604-4E47-8E87-0BE8B92EA9D1}"/>
              </a:ext>
            </a:extLst>
          </p:cNvPr>
          <p:cNvSpPr txBox="1"/>
          <p:nvPr/>
        </p:nvSpPr>
        <p:spPr>
          <a:xfrm>
            <a:off x="3744613" y="6390632"/>
            <a:ext cx="507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5"/>
              </a:rPr>
              <a:t>VA_Quality_Final_with_Predictions</a:t>
            </a:r>
            <a:r>
              <a:rPr lang="en-US" dirty="0">
                <a:hlinkClick r:id="rId5"/>
              </a:rPr>
              <a:t>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26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LESSONS</a:t>
            </a:r>
            <a:br>
              <a:rPr lang="en-US" dirty="0"/>
            </a:br>
            <a:r>
              <a:rPr lang="en-US" dirty="0"/>
              <a:t>LEARNED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2127" y="3889986"/>
            <a:ext cx="7680348" cy="277111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We selected this topic because the Veteran population and VA benefits are always a talking point for legislators.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It will be interesting to break down the data, look at some trends and predict what the future can look like for Veterans and their benefits within VA Healthcare.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Specifically,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e are going to use the following to predict each hospital performance: expenditures, unique patient data, patient experience and employee satisfaction 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0956E-0D94-45A6-9C38-8EBB9F1B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CACF6-90CA-4348-9A29-72013F595DE5}"/>
              </a:ext>
            </a:extLst>
          </p:cNvPr>
          <p:cNvSpPr txBox="1"/>
          <p:nvPr/>
        </p:nvSpPr>
        <p:spPr>
          <a:xfrm>
            <a:off x="949761" y="320903"/>
            <a:ext cx="9940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fiscal year the Department of Veterans Affairs’ Office of Policy and Planning publishes the annual Geographic Distribution of VA Expenditures (GDX) Report for the public and all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GDX Report also includes Veteran population estimates at the: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Congressional District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unique patients who used VA health care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Expenditure data are grouped by the following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Compensation and Pension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Education and Vocational Rehabilitation and 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Insurance and Indemnities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Construction and Related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General Operating Expenses and Related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 Guaranty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Medical Expenditures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0956E-0D94-45A6-9C38-8EBB9F1B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CACF6-90CA-4348-9A29-72013F595DE5}"/>
              </a:ext>
            </a:extLst>
          </p:cNvPr>
          <p:cNvSpPr txBox="1"/>
          <p:nvPr/>
        </p:nvSpPr>
        <p:spPr>
          <a:xfrm>
            <a:off x="213161" y="474345"/>
            <a:ext cx="7268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SAIL or Strategic Analytics for Improvement and Learning Value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system for summarizing hospital system performance within Veterans Health Administration (VHA)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SAIL assesses Key Quality Measures at individual VA Medical Centers (VAMCs) in areas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Death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Patient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VA medical center is given an Efficiency score 0-100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04471-49A1-47A1-80F7-55D98FD46CA6}"/>
              </a:ext>
            </a:extLst>
          </p:cNvPr>
          <p:cNvSpPr txBox="1"/>
          <p:nvPr/>
        </p:nvSpPr>
        <p:spPr>
          <a:xfrm>
            <a:off x="7973549" y="1443841"/>
            <a:ext cx="3758376" cy="34163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dirty="0" err="1"/>
              <a:t>XGBRegressor</a:t>
            </a:r>
            <a:r>
              <a:rPr lang="en-US" dirty="0"/>
              <a:t> to predict the efficiency score (0-100) of a VA medical center based on factors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Expenditures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Unique Patient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Patient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Employee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BC67-B3CC-44EE-B621-BE03A926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GDX Report			     SAIL Data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CF1C3A70-1F92-4F7D-A40A-8CE716F6AC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3" y="2365137"/>
            <a:ext cx="5435600" cy="3459639"/>
          </a:xfrm>
        </p:spPr>
      </p:pic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876012B7-D91F-477F-8EE3-43BFCB7EE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538" y="2365137"/>
            <a:ext cx="5435600" cy="345963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A300-B543-4AAE-AE81-920B1A8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ETL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90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 Database" id="{98CE31B8-2259-486A-A3B6-F5800BE8847C}" vid="{E025D823-11EB-421B-B1B2-5EEE438375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16c05727-aa75-4e4a-9b5f-8a80a1165891"/>
    <ds:schemaRef ds:uri="http://schemas.microsoft.com/sharepoint/v3"/>
    <ds:schemaRef ds:uri="71af3243-3dd4-4a8d-8c0d-dd76da1f02a5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VA Database</Template>
  <TotalTime>238</TotalTime>
  <Words>481</Words>
  <Application>Microsoft Office PowerPoint</Application>
  <PresentationFormat>Widescreen</PresentationFormat>
  <Paragraphs>105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Gill Sans MT</vt:lpstr>
      <vt:lpstr>Walbaum Display</vt:lpstr>
      <vt:lpstr>Wingdings</vt:lpstr>
      <vt:lpstr>3DFloatVTI</vt:lpstr>
      <vt:lpstr>Paintbrush Picture</vt:lpstr>
      <vt:lpstr>VA Data Analysis</vt:lpstr>
      <vt:lpstr>PowerPoint Presentation</vt:lpstr>
      <vt:lpstr>Introduction</vt:lpstr>
      <vt:lpstr>VA DATA</vt:lpstr>
      <vt:lpstr>PowerPoint Presentation</vt:lpstr>
      <vt:lpstr>PowerPoint Presentation</vt:lpstr>
      <vt:lpstr>DATA PREPARATION</vt:lpstr>
      <vt:lpstr>GDX Report        SAIL Data</vt:lpstr>
      <vt:lpstr>ETL</vt:lpstr>
      <vt:lpstr>PowerPoint Presentation</vt:lpstr>
      <vt:lpstr>CSVs</vt:lpstr>
      <vt:lpstr>ER DIAGRAM</vt:lpstr>
      <vt:lpstr>PowerPoint Presentation</vt:lpstr>
      <vt:lpstr>PowerPoint Presentation</vt:lpstr>
      <vt:lpstr>MACHINE LEARNING</vt:lpstr>
      <vt:lpstr>PowerPoint Presentation</vt:lpstr>
      <vt:lpstr>PowerPoint Presentation</vt:lpstr>
      <vt:lpstr>PowerPoint Presentation</vt:lpstr>
      <vt:lpstr>DASHBOARD</vt:lpstr>
      <vt:lpstr>PowerPoint Presentation</vt:lpstr>
      <vt:lpstr>LESSONS LEARNED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Data Analysis</dc:title>
  <dc:creator>Jasmine Williamson</dc:creator>
  <cp:lastModifiedBy>Derya Ferendeci</cp:lastModifiedBy>
  <cp:revision>13</cp:revision>
  <dcterms:created xsi:type="dcterms:W3CDTF">2022-04-13T19:27:03Z</dcterms:created>
  <dcterms:modified xsi:type="dcterms:W3CDTF">2022-04-20T12:34:08Z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