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dbae94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dbae94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dbae944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dbae944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dbae944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dbae944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148ce806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148ce806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148ce806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148ce806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Comparing scikit-learn functionality to other libraries</a:t>
            </a:r>
            <a:endParaRPr sz="30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Portia Bhattacharjee, </a:t>
            </a:r>
            <a:r>
              <a:rPr lang="en"/>
              <a:t>Ben Courlang, </a:t>
            </a:r>
            <a:r>
              <a:rPr lang="en"/>
              <a:t>Deryus Jijina, </a:t>
            </a:r>
            <a:r>
              <a:rPr lang="en"/>
              <a:t>Blake Peery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12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Gaussian</a:t>
            </a:r>
            <a:r>
              <a:rPr lang="en"/>
              <a:t> Mixture Model</a:t>
            </a:r>
            <a:endParaRPr/>
          </a:p>
        </p:txBody>
      </p:sp>
      <p:pic>
        <p:nvPicPr>
          <p:cNvPr id="69" name="Google Shape;69;p14"/>
          <p:cNvPicPr preferRelativeResize="0"/>
          <p:nvPr/>
        </p:nvPicPr>
        <p:blipFill rotWithShape="1">
          <a:blip r:embed="rId3">
            <a:alphaModFix/>
          </a:blip>
          <a:srcRect b="0" l="0" r="0" t="2114"/>
          <a:stretch/>
        </p:blipFill>
        <p:spPr>
          <a:xfrm>
            <a:off x="200700" y="2686450"/>
            <a:ext cx="2763074" cy="2057425"/>
          </a:xfrm>
          <a:prstGeom prst="rect">
            <a:avLst/>
          </a:prstGeom>
          <a:noFill/>
          <a:ln>
            <a:noFill/>
          </a:ln>
        </p:spPr>
      </p:pic>
      <p:pic>
        <p:nvPicPr>
          <p:cNvPr id="70" name="Google Shape;70;p14"/>
          <p:cNvPicPr preferRelativeResize="0"/>
          <p:nvPr/>
        </p:nvPicPr>
        <p:blipFill>
          <a:blip r:embed="rId4">
            <a:alphaModFix/>
          </a:blip>
          <a:stretch>
            <a:fillRect/>
          </a:stretch>
        </p:blipFill>
        <p:spPr>
          <a:xfrm>
            <a:off x="3230913" y="2642078"/>
            <a:ext cx="2763074" cy="2101784"/>
          </a:xfrm>
          <a:prstGeom prst="rect">
            <a:avLst/>
          </a:prstGeom>
          <a:noFill/>
          <a:ln>
            <a:noFill/>
          </a:ln>
        </p:spPr>
      </p:pic>
      <p:pic>
        <p:nvPicPr>
          <p:cNvPr id="71" name="Google Shape;71;p14"/>
          <p:cNvPicPr preferRelativeResize="0"/>
          <p:nvPr/>
        </p:nvPicPr>
        <p:blipFill>
          <a:blip r:embed="rId5">
            <a:alphaModFix/>
          </a:blip>
          <a:stretch>
            <a:fillRect/>
          </a:stretch>
        </p:blipFill>
        <p:spPr>
          <a:xfrm>
            <a:off x="6194550" y="2642063"/>
            <a:ext cx="2763074" cy="2101791"/>
          </a:xfrm>
          <a:prstGeom prst="rect">
            <a:avLst/>
          </a:prstGeom>
          <a:noFill/>
          <a:ln>
            <a:noFill/>
          </a:ln>
        </p:spPr>
      </p:pic>
      <p:sp>
        <p:nvSpPr>
          <p:cNvPr id="72" name="Google Shape;72;p14"/>
          <p:cNvSpPr txBox="1"/>
          <p:nvPr/>
        </p:nvSpPr>
        <p:spPr>
          <a:xfrm>
            <a:off x="1201013" y="2286250"/>
            <a:ext cx="13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Naive GMM</a:t>
            </a:r>
            <a:endParaRPr>
              <a:latin typeface="Open Sans"/>
              <a:ea typeface="Open Sans"/>
              <a:cs typeface="Open Sans"/>
              <a:sym typeface="Open Sans"/>
            </a:endParaRPr>
          </a:p>
        </p:txBody>
      </p:sp>
      <p:sp>
        <p:nvSpPr>
          <p:cNvPr id="73" name="Google Shape;73;p14"/>
          <p:cNvSpPr txBox="1"/>
          <p:nvPr/>
        </p:nvSpPr>
        <p:spPr>
          <a:xfrm>
            <a:off x="4232288" y="2286250"/>
            <a:ext cx="131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Sklearn</a:t>
            </a:r>
            <a:r>
              <a:rPr lang="en">
                <a:latin typeface="Open Sans"/>
                <a:ea typeface="Open Sans"/>
                <a:cs typeface="Open Sans"/>
                <a:sym typeface="Open Sans"/>
              </a:rPr>
              <a:t> GMM</a:t>
            </a:r>
            <a:endParaRPr>
              <a:latin typeface="Open Sans"/>
              <a:ea typeface="Open Sans"/>
              <a:cs typeface="Open Sans"/>
              <a:sym typeface="Open Sans"/>
            </a:endParaRPr>
          </a:p>
        </p:txBody>
      </p:sp>
      <p:sp>
        <p:nvSpPr>
          <p:cNvPr id="74" name="Google Shape;74;p14"/>
          <p:cNvSpPr txBox="1"/>
          <p:nvPr/>
        </p:nvSpPr>
        <p:spPr>
          <a:xfrm>
            <a:off x="7015505" y="2286250"/>
            <a:ext cx="18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Optimized</a:t>
            </a:r>
            <a:r>
              <a:rPr lang="en">
                <a:latin typeface="Open Sans"/>
                <a:ea typeface="Open Sans"/>
                <a:cs typeface="Open Sans"/>
                <a:sym typeface="Open Sans"/>
              </a:rPr>
              <a:t> GMM</a:t>
            </a:r>
            <a:endParaRPr>
              <a:latin typeface="Open Sans"/>
              <a:ea typeface="Open Sans"/>
              <a:cs typeface="Open Sans"/>
              <a:sym typeface="Open Sans"/>
            </a:endParaRPr>
          </a:p>
        </p:txBody>
      </p:sp>
      <p:sp>
        <p:nvSpPr>
          <p:cNvPr id="75" name="Google Shape;75;p14"/>
          <p:cNvSpPr txBox="1"/>
          <p:nvPr/>
        </p:nvSpPr>
        <p:spPr>
          <a:xfrm>
            <a:off x="311700" y="1043625"/>
            <a:ext cx="580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Expectation step: given the parameters of each cluster what is the </a:t>
            </a:r>
            <a:r>
              <a:rPr lang="en">
                <a:latin typeface="Open Sans"/>
                <a:ea typeface="Open Sans"/>
                <a:cs typeface="Open Sans"/>
                <a:sym typeface="Open Sans"/>
              </a:rPr>
              <a:t>probability</a:t>
            </a:r>
            <a:r>
              <a:rPr lang="en">
                <a:latin typeface="Open Sans"/>
                <a:ea typeface="Open Sans"/>
                <a:cs typeface="Open Sans"/>
                <a:sym typeface="Open Sans"/>
              </a:rPr>
              <a:t> of observing the data in that cluster. P(X|μ,σ^2)</a:t>
            </a:r>
            <a:endParaRPr>
              <a:latin typeface="Open Sans"/>
              <a:ea typeface="Open Sans"/>
              <a:cs typeface="Open Sans"/>
              <a:sym typeface="Open Sans"/>
            </a:endParaRPr>
          </a:p>
        </p:txBody>
      </p:sp>
      <p:sp>
        <p:nvSpPr>
          <p:cNvPr id="76" name="Google Shape;76;p14"/>
          <p:cNvSpPr txBox="1"/>
          <p:nvPr/>
        </p:nvSpPr>
        <p:spPr>
          <a:xfrm>
            <a:off x="311700" y="1659225"/>
            <a:ext cx="580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Maximization</a:t>
            </a:r>
            <a:r>
              <a:rPr lang="en">
                <a:latin typeface="Open Sans"/>
                <a:ea typeface="Open Sans"/>
                <a:cs typeface="Open Sans"/>
                <a:sym typeface="Open Sans"/>
              </a:rPr>
              <a:t> step: given </a:t>
            </a:r>
            <a:r>
              <a:rPr lang="en">
                <a:solidFill>
                  <a:schemeClr val="dk1"/>
                </a:solidFill>
                <a:latin typeface="Open Sans"/>
                <a:ea typeface="Open Sans"/>
                <a:cs typeface="Open Sans"/>
                <a:sym typeface="Open Sans"/>
              </a:rPr>
              <a:t>the share of the data in that cluster what parameters maximize the probability. Max (P(μ,σ^2|X))</a:t>
            </a:r>
            <a:endParaRPr>
              <a:latin typeface="Open Sans"/>
              <a:ea typeface="Open Sans"/>
              <a:cs typeface="Open Sans"/>
              <a:sym typeface="Open Sans"/>
            </a:endParaRPr>
          </a:p>
        </p:txBody>
      </p:sp>
      <p:sp>
        <p:nvSpPr>
          <p:cNvPr id="77" name="Google Shape;77;p14"/>
          <p:cNvSpPr txBox="1"/>
          <p:nvPr/>
        </p:nvSpPr>
        <p:spPr>
          <a:xfrm>
            <a:off x="6061550" y="82075"/>
            <a:ext cx="2994300" cy="221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Root Finding</a:t>
            </a:r>
            <a:r>
              <a:rPr lang="en" sz="1100">
                <a:latin typeface="Open Sans"/>
                <a:ea typeface="Open Sans"/>
                <a:cs typeface="Open Sans"/>
                <a:sym typeface="Open Sans"/>
              </a:rPr>
              <a:t> to find Max</a:t>
            </a:r>
            <a:r>
              <a:rPr lang="en" sz="1100">
                <a:solidFill>
                  <a:schemeClr val="dk1"/>
                </a:solidFill>
                <a:latin typeface="Open Sans"/>
                <a:ea typeface="Open Sans"/>
                <a:cs typeface="Open Sans"/>
                <a:sym typeface="Open Sans"/>
              </a:rPr>
              <a:t>(P(μ,σ^2|X))</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Using 1 for σ^2 or previous value</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F = log(P(μ,σ^2|X))</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F’ = (d/dμ)log(P(μ,σ^2|X))</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Find F’=0 using root finding to get max value for μ</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Using your found for μ</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G = log(P(μ,σ^2|X))</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G’ = d/dσ^2(log(P(μ,σ^2|X)))</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lang="en" sz="1100">
                <a:solidFill>
                  <a:schemeClr val="dk1"/>
                </a:solidFill>
                <a:latin typeface="Open Sans"/>
                <a:ea typeface="Open Sans"/>
                <a:cs typeface="Open Sans"/>
                <a:sym typeface="Open Sans"/>
              </a:rPr>
              <a:t>Find G’=0 using root finding to get σ^2</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77500" y="3227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GMM Speed and Memory Usage</a:t>
            </a:r>
            <a:endParaRPr/>
          </a:p>
        </p:txBody>
      </p:sp>
      <p:sp>
        <p:nvSpPr>
          <p:cNvPr id="83" name="Google Shape;83;p15"/>
          <p:cNvSpPr txBox="1"/>
          <p:nvPr>
            <p:ph idx="1" type="body"/>
          </p:nvPr>
        </p:nvSpPr>
        <p:spPr>
          <a:xfrm>
            <a:off x="277500" y="1035125"/>
            <a:ext cx="426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Speed</a:t>
            </a:r>
            <a:endParaRPr/>
          </a:p>
        </p:txBody>
      </p:sp>
      <p:sp>
        <p:nvSpPr>
          <p:cNvPr id="84" name="Google Shape;84;p15"/>
          <p:cNvSpPr txBox="1"/>
          <p:nvPr/>
        </p:nvSpPr>
        <p:spPr>
          <a:xfrm>
            <a:off x="6586750" y="1035125"/>
            <a:ext cx="4277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latin typeface="Open Sans"/>
                <a:ea typeface="Open Sans"/>
                <a:cs typeface="Open Sans"/>
                <a:sym typeface="Open Sans"/>
              </a:rPr>
              <a:t>Memory</a:t>
            </a:r>
            <a:endParaRPr>
              <a:latin typeface="Open Sans"/>
              <a:ea typeface="Open Sans"/>
              <a:cs typeface="Open Sans"/>
              <a:sym typeface="Open Sans"/>
            </a:endParaRPr>
          </a:p>
        </p:txBody>
      </p:sp>
      <p:pic>
        <p:nvPicPr>
          <p:cNvPr id="85" name="Google Shape;85;p15"/>
          <p:cNvPicPr preferRelativeResize="0"/>
          <p:nvPr/>
        </p:nvPicPr>
        <p:blipFill rotWithShape="1">
          <a:blip r:embed="rId3">
            <a:alphaModFix/>
          </a:blip>
          <a:srcRect b="0" l="0" r="1127" t="0"/>
          <a:stretch/>
        </p:blipFill>
        <p:spPr>
          <a:xfrm>
            <a:off x="195150" y="1427900"/>
            <a:ext cx="2729300" cy="2109650"/>
          </a:xfrm>
          <a:prstGeom prst="rect">
            <a:avLst/>
          </a:prstGeom>
          <a:noFill/>
          <a:ln>
            <a:noFill/>
          </a:ln>
        </p:spPr>
      </p:pic>
      <p:pic>
        <p:nvPicPr>
          <p:cNvPr id="86" name="Google Shape;86;p15"/>
          <p:cNvPicPr preferRelativeResize="0"/>
          <p:nvPr/>
        </p:nvPicPr>
        <p:blipFill>
          <a:blip r:embed="rId4">
            <a:alphaModFix/>
          </a:blip>
          <a:stretch>
            <a:fillRect/>
          </a:stretch>
        </p:blipFill>
        <p:spPr>
          <a:xfrm>
            <a:off x="3039850" y="1427902"/>
            <a:ext cx="2760526" cy="2109639"/>
          </a:xfrm>
          <a:prstGeom prst="rect">
            <a:avLst/>
          </a:prstGeom>
          <a:noFill/>
          <a:ln>
            <a:noFill/>
          </a:ln>
        </p:spPr>
      </p:pic>
      <p:pic>
        <p:nvPicPr>
          <p:cNvPr id="87" name="Google Shape;87;p15"/>
          <p:cNvPicPr preferRelativeResize="0"/>
          <p:nvPr/>
        </p:nvPicPr>
        <p:blipFill>
          <a:blip r:embed="rId5">
            <a:alphaModFix/>
          </a:blip>
          <a:stretch>
            <a:fillRect/>
          </a:stretch>
        </p:blipFill>
        <p:spPr>
          <a:xfrm>
            <a:off x="6248825" y="1496825"/>
            <a:ext cx="2760526" cy="2072012"/>
          </a:xfrm>
          <a:prstGeom prst="rect">
            <a:avLst/>
          </a:prstGeom>
          <a:noFill/>
          <a:ln>
            <a:noFill/>
          </a:ln>
        </p:spPr>
      </p:pic>
      <p:sp>
        <p:nvSpPr>
          <p:cNvPr id="88" name="Google Shape;88;p15"/>
          <p:cNvSpPr txBox="1"/>
          <p:nvPr/>
        </p:nvSpPr>
        <p:spPr>
          <a:xfrm>
            <a:off x="195150" y="3568825"/>
            <a:ext cx="426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Why the sklearn was the fastest? </a:t>
            </a:r>
            <a:endParaRPr sz="1800">
              <a:latin typeface="Open Sans"/>
              <a:ea typeface="Open Sans"/>
              <a:cs typeface="Open Sans"/>
              <a:sym typeface="Open Sans"/>
            </a:endParaRPr>
          </a:p>
        </p:txBody>
      </p:sp>
      <p:sp>
        <p:nvSpPr>
          <p:cNvPr id="89" name="Google Shape;89;p15"/>
          <p:cNvSpPr txBox="1"/>
          <p:nvPr/>
        </p:nvSpPr>
        <p:spPr>
          <a:xfrm>
            <a:off x="355225" y="3989000"/>
            <a:ext cx="865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They are using the Cholesky decomposition on the covariance matrix to compute an estimation for the log gaussian probability. The </a:t>
            </a:r>
            <a:r>
              <a:rPr lang="en" sz="1200">
                <a:solidFill>
                  <a:schemeClr val="dk1"/>
                </a:solidFill>
                <a:latin typeface="Open Sans"/>
                <a:ea typeface="Open Sans"/>
                <a:cs typeface="Open Sans"/>
                <a:sym typeface="Open Sans"/>
              </a:rPr>
              <a:t>Cholesky decomposition is used to find the</a:t>
            </a:r>
            <a:r>
              <a:rPr lang="en" sz="1200">
                <a:latin typeface="Open Sans"/>
                <a:ea typeface="Open Sans"/>
                <a:cs typeface="Open Sans"/>
                <a:sym typeface="Open Sans"/>
              </a:rPr>
              <a:t> inverse of the covariance matrix of the sample, which is used to calculate the gaussian probabilities for each data point. In the other GMM algorithms the exact value for each gaussian probability is calculated for each data point. Cholesky decomposition was used because it is stable and well conditioned.</a:t>
            </a:r>
            <a:endParaRPr sz="12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315925"/>
            <a:ext cx="8520600" cy="734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K Means using Covid Data Set </a:t>
            </a:r>
            <a:endParaRPr/>
          </a:p>
        </p:txBody>
      </p:sp>
      <p:sp>
        <p:nvSpPr>
          <p:cNvPr id="95" name="Google Shape;95;p16"/>
          <p:cNvSpPr txBox="1"/>
          <p:nvPr>
            <p:ph idx="1" type="body"/>
          </p:nvPr>
        </p:nvSpPr>
        <p:spPr>
          <a:xfrm>
            <a:off x="278600" y="3714750"/>
            <a:ext cx="8553600" cy="13146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a:t>SciKit Learn (Left):</a:t>
            </a:r>
            <a:r>
              <a:rPr lang="en"/>
              <a:t> Only python library that we could find that has K means implementation, </a:t>
            </a:r>
            <a:r>
              <a:rPr lang="en"/>
              <a:t>separated</a:t>
            </a:r>
            <a:r>
              <a:rPr lang="en"/>
              <a:t> clusters vertically for covid data set. Is much faster with execution time of </a:t>
            </a:r>
            <a:r>
              <a:rPr b="1" lang="en"/>
              <a:t>0.06 seconds</a:t>
            </a:r>
            <a:r>
              <a:rPr lang="en"/>
              <a:t>. Used elbow method to determine 4 clusters on dataset.</a:t>
            </a:r>
            <a:endParaRPr sz="1700"/>
          </a:p>
          <a:p>
            <a:pPr indent="0" lvl="0" marL="0" rtl="0" algn="l">
              <a:spcBef>
                <a:spcPts val="1200"/>
              </a:spcBef>
              <a:spcAft>
                <a:spcPts val="0"/>
              </a:spcAft>
              <a:buNone/>
            </a:pPr>
            <a:r>
              <a:rPr b="1" lang="en"/>
              <a:t>Coded Algorithm (Right): </a:t>
            </a:r>
            <a:r>
              <a:rPr lang="en"/>
              <a:t>Algorithm coded by hand finding the </a:t>
            </a:r>
            <a:r>
              <a:rPr lang="en"/>
              <a:t>centroid</a:t>
            </a:r>
            <a:r>
              <a:rPr lang="en"/>
              <a:t> for each individual point in the dataframe. Execution time of </a:t>
            </a:r>
            <a:r>
              <a:rPr b="1" lang="en"/>
              <a:t>31.65 seconds</a:t>
            </a:r>
            <a:r>
              <a:rPr lang="en"/>
              <a:t>. </a:t>
            </a:r>
            <a:r>
              <a:rPr lang="en"/>
              <a:t>Used elbow method to determine 4 clusters on dataset.</a:t>
            </a:r>
            <a:endParaRPr b="1"/>
          </a:p>
          <a:p>
            <a:pPr indent="0" lvl="0" marL="0" rtl="0" algn="l">
              <a:spcBef>
                <a:spcPts val="1200"/>
              </a:spcBef>
              <a:spcAft>
                <a:spcPts val="1200"/>
              </a:spcAft>
              <a:buNone/>
            </a:pPr>
            <a:r>
              <a:rPr b="1" lang="en"/>
              <a:t>Why SciKit was Faster: </a:t>
            </a:r>
            <a:r>
              <a:rPr lang="en"/>
              <a:t>As stated on SciKit Learn’s website: </a:t>
            </a:r>
            <a:r>
              <a:rPr lang="en" sz="1700"/>
              <a:t>“</a:t>
            </a:r>
            <a:r>
              <a:rPr lang="en" sz="1700">
                <a:solidFill>
                  <a:srgbClr val="212529"/>
                </a:solidFill>
                <a:highlight>
                  <a:srgbClr val="FFFFFF"/>
                </a:highlight>
              </a:rPr>
              <a:t> </a:t>
            </a:r>
            <a:r>
              <a:rPr lang="en" sz="1700" u="sng">
                <a:solidFill>
                  <a:srgbClr val="212529"/>
                </a:solidFill>
                <a:highlight>
                  <a:srgbClr val="FFFFFF"/>
                </a:highlight>
              </a:rPr>
              <a:t>selects initial cluster centroids using sampling based on an empirical probability distribution of the points’ contribution to the overall inertia. This technique speeds up convergence</a:t>
            </a:r>
            <a:r>
              <a:rPr lang="en" sz="1700">
                <a:solidFill>
                  <a:srgbClr val="212529"/>
                </a:solidFill>
                <a:highlight>
                  <a:srgbClr val="FFFFFF"/>
                </a:highlight>
              </a:rPr>
              <a:t>.”</a:t>
            </a:r>
            <a:endParaRPr/>
          </a:p>
        </p:txBody>
      </p:sp>
      <p:pic>
        <p:nvPicPr>
          <p:cNvPr id="96" name="Google Shape;96;p16"/>
          <p:cNvPicPr preferRelativeResize="0"/>
          <p:nvPr/>
        </p:nvPicPr>
        <p:blipFill>
          <a:blip r:embed="rId3">
            <a:alphaModFix/>
          </a:blip>
          <a:stretch>
            <a:fillRect/>
          </a:stretch>
        </p:blipFill>
        <p:spPr>
          <a:xfrm>
            <a:off x="4572000" y="1259575"/>
            <a:ext cx="4019925" cy="2359925"/>
          </a:xfrm>
          <a:prstGeom prst="rect">
            <a:avLst/>
          </a:prstGeom>
          <a:noFill/>
          <a:ln>
            <a:noFill/>
          </a:ln>
        </p:spPr>
      </p:pic>
      <p:pic>
        <p:nvPicPr>
          <p:cNvPr id="97" name="Google Shape;97;p16"/>
          <p:cNvPicPr preferRelativeResize="0"/>
          <p:nvPr/>
        </p:nvPicPr>
        <p:blipFill>
          <a:blip r:embed="rId4">
            <a:alphaModFix/>
          </a:blip>
          <a:stretch>
            <a:fillRect/>
          </a:stretch>
        </p:blipFill>
        <p:spPr>
          <a:xfrm>
            <a:off x="352425" y="1259575"/>
            <a:ext cx="4104704" cy="235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Curve Fitting Regression</a:t>
            </a:r>
            <a:endParaRPr/>
          </a:p>
        </p:txBody>
      </p:sp>
      <p:sp>
        <p:nvSpPr>
          <p:cNvPr id="103" name="Google Shape;103;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Scikit</a:t>
            </a:r>
            <a:endParaRPr sz="1200"/>
          </a:p>
          <a:p>
            <a:pPr indent="-304800" lvl="0" marL="457200" rtl="0" algn="l">
              <a:lnSpc>
                <a:spcPct val="100000"/>
              </a:lnSpc>
              <a:spcBef>
                <a:spcPts val="1200"/>
              </a:spcBef>
              <a:spcAft>
                <a:spcPts val="0"/>
              </a:spcAft>
              <a:buSzPts val="1200"/>
              <a:buChar char="-"/>
            </a:pPr>
            <a:r>
              <a:rPr lang="en" sz="1200"/>
              <a:t>Bayesian Ridge Regression</a:t>
            </a:r>
            <a:endParaRPr sz="1200"/>
          </a:p>
          <a:p>
            <a:pPr indent="0" lvl="0" marL="0" rtl="0" algn="l">
              <a:lnSpc>
                <a:spcPct val="100000"/>
              </a:lnSpc>
              <a:spcBef>
                <a:spcPts val="1200"/>
              </a:spcBef>
              <a:spcAft>
                <a:spcPts val="0"/>
              </a:spcAft>
              <a:buClr>
                <a:schemeClr val="dk1"/>
              </a:buClr>
              <a:buSzPts val="1100"/>
              <a:buFont typeface="Arial"/>
              <a:buNone/>
            </a:pPr>
            <a:r>
              <a:rPr lang="en" sz="1200"/>
              <a:t>average accuracy : 0.7617312999999071</a:t>
            </a:r>
            <a:endParaRPr sz="1200"/>
          </a:p>
          <a:p>
            <a:pPr indent="0" lvl="0" marL="0" rtl="0" algn="l">
              <a:lnSpc>
                <a:spcPct val="100000"/>
              </a:lnSpc>
              <a:spcBef>
                <a:spcPts val="1200"/>
              </a:spcBef>
              <a:spcAft>
                <a:spcPts val="0"/>
              </a:spcAft>
              <a:buClr>
                <a:schemeClr val="dk1"/>
              </a:buClr>
              <a:buSzPts val="1100"/>
              <a:buFont typeface="Arial"/>
              <a:buNone/>
            </a:pPr>
            <a:r>
              <a:rPr lang="en" sz="1200"/>
              <a:t>average memory usage : [1294.10968, 22846.16856]</a:t>
            </a:r>
            <a:endParaRPr sz="1200"/>
          </a:p>
          <a:p>
            <a:pPr indent="0" lvl="0" marL="0" rtl="0" algn="l">
              <a:lnSpc>
                <a:spcPct val="100000"/>
              </a:lnSpc>
              <a:spcBef>
                <a:spcPts val="1200"/>
              </a:spcBef>
              <a:spcAft>
                <a:spcPts val="0"/>
              </a:spcAft>
              <a:buClr>
                <a:schemeClr val="dk1"/>
              </a:buClr>
              <a:buSzPts val="1100"/>
              <a:buFont typeface="Arial"/>
              <a:buNone/>
            </a:pPr>
            <a:r>
              <a:rPr lang="en" sz="1200"/>
              <a:t>Average time : 4.5 ms</a:t>
            </a:r>
            <a:endParaRPr sz="1200"/>
          </a:p>
        </p:txBody>
      </p:sp>
      <p:sp>
        <p:nvSpPr>
          <p:cNvPr id="104" name="Google Shape;104;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NumPy</a:t>
            </a:r>
            <a:endParaRPr sz="1200"/>
          </a:p>
          <a:p>
            <a:pPr indent="-304800" lvl="0" marL="457200" rtl="0" algn="l">
              <a:lnSpc>
                <a:spcPct val="100000"/>
              </a:lnSpc>
              <a:spcBef>
                <a:spcPts val="1200"/>
              </a:spcBef>
              <a:spcAft>
                <a:spcPts val="0"/>
              </a:spcAft>
              <a:buSzPts val="1200"/>
              <a:buChar char="-"/>
            </a:pPr>
            <a:r>
              <a:rPr lang="en" sz="1200"/>
              <a:t>Polyfit</a:t>
            </a:r>
            <a:endParaRPr sz="1200"/>
          </a:p>
          <a:p>
            <a:pPr indent="0" lvl="0" marL="0" rtl="0" algn="l">
              <a:lnSpc>
                <a:spcPct val="100000"/>
              </a:lnSpc>
              <a:spcBef>
                <a:spcPts val="1200"/>
              </a:spcBef>
              <a:spcAft>
                <a:spcPts val="0"/>
              </a:spcAft>
              <a:buNone/>
            </a:pPr>
            <a:r>
              <a:rPr lang="en" sz="1200"/>
              <a:t>average accuracy : 0.8129321000000155</a:t>
            </a:r>
            <a:endParaRPr sz="1200"/>
          </a:p>
          <a:p>
            <a:pPr indent="0" lvl="0" marL="0" rtl="0" algn="l">
              <a:lnSpc>
                <a:spcPct val="100000"/>
              </a:lnSpc>
              <a:spcBef>
                <a:spcPts val="1200"/>
              </a:spcBef>
              <a:spcAft>
                <a:spcPts val="0"/>
              </a:spcAft>
              <a:buNone/>
            </a:pPr>
            <a:r>
              <a:rPr lang="en" sz="1200"/>
              <a:t>average memory usage : [407.63824, 9248.07889]</a:t>
            </a:r>
            <a:endParaRPr sz="1200"/>
          </a:p>
          <a:p>
            <a:pPr indent="0" lvl="0" marL="0" rtl="0" algn="l">
              <a:lnSpc>
                <a:spcPct val="100000"/>
              </a:lnSpc>
              <a:spcBef>
                <a:spcPts val="1200"/>
              </a:spcBef>
              <a:spcAft>
                <a:spcPts val="0"/>
              </a:spcAft>
              <a:buClr>
                <a:schemeClr val="dk1"/>
              </a:buClr>
              <a:buSzPts val="1100"/>
              <a:buFont typeface="Arial"/>
              <a:buNone/>
            </a:pPr>
            <a:r>
              <a:rPr lang="en" sz="1200"/>
              <a:t>Average time : 0.9 ms</a:t>
            </a:r>
            <a:endParaRPr sz="1200"/>
          </a:p>
          <a:p>
            <a:pPr indent="0" lvl="0" marL="0" rtl="0" algn="l">
              <a:lnSpc>
                <a:spcPct val="100000"/>
              </a:lnSpc>
              <a:spcBef>
                <a:spcPts val="0"/>
              </a:spcBef>
              <a:spcAft>
                <a:spcPts val="1200"/>
              </a:spcAft>
              <a:buNone/>
            </a:pPr>
            <a:r>
              <a:t/>
            </a:r>
            <a:endParaRPr sz="1200"/>
          </a:p>
        </p:txBody>
      </p:sp>
      <p:pic>
        <p:nvPicPr>
          <p:cNvPr id="105" name="Google Shape;105;p17"/>
          <p:cNvPicPr preferRelativeResize="0"/>
          <p:nvPr/>
        </p:nvPicPr>
        <p:blipFill>
          <a:blip r:embed="rId3">
            <a:alphaModFix/>
          </a:blip>
          <a:stretch>
            <a:fillRect/>
          </a:stretch>
        </p:blipFill>
        <p:spPr>
          <a:xfrm>
            <a:off x="2572050" y="2958927"/>
            <a:ext cx="3999900" cy="19746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11" name="Google Shape;111;p18"/>
          <p:cNvSpPr txBox="1"/>
          <p:nvPr>
            <p:ph idx="1" type="body"/>
          </p:nvPr>
        </p:nvSpPr>
        <p:spPr>
          <a:xfrm>
            <a:off x="452150" y="1147225"/>
            <a:ext cx="32091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Statsmodels</a:t>
            </a:r>
            <a:endParaRPr/>
          </a:p>
        </p:txBody>
      </p:sp>
      <p:sp>
        <p:nvSpPr>
          <p:cNvPr id="112" name="Google Shape;112;p18"/>
          <p:cNvSpPr txBox="1"/>
          <p:nvPr/>
        </p:nvSpPr>
        <p:spPr>
          <a:xfrm>
            <a:off x="452138" y="4302600"/>
            <a:ext cx="244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Speed: 0.06048226356506348</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Mem: 42237597</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Accuracy: 0.9996941010180989</a:t>
            </a:r>
            <a:endParaRPr sz="1200">
              <a:latin typeface="Open Sans"/>
              <a:ea typeface="Open Sans"/>
              <a:cs typeface="Open Sans"/>
              <a:sym typeface="Open Sans"/>
            </a:endParaRPr>
          </a:p>
        </p:txBody>
      </p:sp>
      <p:sp>
        <p:nvSpPr>
          <p:cNvPr id="113" name="Google Shape;113;p18"/>
          <p:cNvSpPr txBox="1"/>
          <p:nvPr/>
        </p:nvSpPr>
        <p:spPr>
          <a:xfrm>
            <a:off x="4233850" y="163300"/>
            <a:ext cx="47556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Scikit = better for </a:t>
            </a:r>
            <a:r>
              <a:rPr lang="en">
                <a:latin typeface="Open Sans"/>
                <a:ea typeface="Open Sans"/>
                <a:cs typeface="Open Sans"/>
                <a:sym typeface="Open Sans"/>
              </a:rPr>
              <a:t>larger</a:t>
            </a:r>
            <a:r>
              <a:rPr lang="en">
                <a:latin typeface="Open Sans"/>
                <a:ea typeface="Open Sans"/>
                <a:cs typeface="Open Sans"/>
                <a:sym typeface="Open Sans"/>
              </a:rPr>
              <a:t> datasets, better preprocessing, most documentation/algos, less advanced stats methods</a:t>
            </a:r>
            <a:endParaRPr>
              <a:latin typeface="Open Sans"/>
              <a:ea typeface="Open Sans"/>
              <a:cs typeface="Open Sans"/>
              <a:sym typeface="Open Sans"/>
            </a:endParaRPr>
          </a:p>
        </p:txBody>
      </p:sp>
      <p:sp>
        <p:nvSpPr>
          <p:cNvPr id="114" name="Google Shape;114;p18"/>
          <p:cNvSpPr txBox="1"/>
          <p:nvPr>
            <p:ph idx="1" type="body"/>
          </p:nvPr>
        </p:nvSpPr>
        <p:spPr>
          <a:xfrm>
            <a:off x="5248463" y="1100650"/>
            <a:ext cx="32091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Scikit</a:t>
            </a:r>
            <a:endParaRPr/>
          </a:p>
        </p:txBody>
      </p:sp>
      <p:sp>
        <p:nvSpPr>
          <p:cNvPr id="115" name="Google Shape;115;p18"/>
          <p:cNvSpPr txBox="1"/>
          <p:nvPr/>
        </p:nvSpPr>
        <p:spPr>
          <a:xfrm>
            <a:off x="5248450" y="4302600"/>
            <a:ext cx="244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Speed: 0.046027183532714844</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Mem: 1364433</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Accuracy: 0.9996941010180989</a:t>
            </a:r>
            <a:endParaRPr sz="1200">
              <a:latin typeface="Open Sans"/>
              <a:ea typeface="Open Sans"/>
              <a:cs typeface="Open Sans"/>
              <a:sym typeface="Open Sans"/>
            </a:endParaRPr>
          </a:p>
        </p:txBody>
      </p:sp>
      <p:pic>
        <p:nvPicPr>
          <p:cNvPr id="116" name="Google Shape;116;p18"/>
          <p:cNvPicPr preferRelativeResize="0"/>
          <p:nvPr/>
        </p:nvPicPr>
        <p:blipFill rotWithShape="1">
          <a:blip r:embed="rId3">
            <a:alphaModFix/>
          </a:blip>
          <a:srcRect b="1302" l="0" r="0" t="0"/>
          <a:stretch/>
        </p:blipFill>
        <p:spPr>
          <a:xfrm>
            <a:off x="5264900" y="1669450"/>
            <a:ext cx="3176225" cy="2448463"/>
          </a:xfrm>
          <a:prstGeom prst="rect">
            <a:avLst/>
          </a:prstGeom>
          <a:noFill/>
          <a:ln cap="flat" cmpd="sng" w="9525">
            <a:solidFill>
              <a:schemeClr val="dk1"/>
            </a:solidFill>
            <a:prstDash val="solid"/>
            <a:round/>
            <a:headEnd len="sm" w="sm" type="none"/>
            <a:tailEnd len="sm" w="sm" type="none"/>
          </a:ln>
        </p:spPr>
      </p:pic>
      <p:pic>
        <p:nvPicPr>
          <p:cNvPr id="117" name="Google Shape;117;p18"/>
          <p:cNvPicPr preferRelativeResize="0"/>
          <p:nvPr/>
        </p:nvPicPr>
        <p:blipFill>
          <a:blip r:embed="rId4">
            <a:alphaModFix/>
          </a:blip>
          <a:stretch>
            <a:fillRect/>
          </a:stretch>
        </p:blipFill>
        <p:spPr>
          <a:xfrm>
            <a:off x="472075" y="1653313"/>
            <a:ext cx="3169239" cy="248074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