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76" r:id="rId3"/>
    <p:sldId id="279" r:id="rId4"/>
    <p:sldId id="268" r:id="rId5"/>
    <p:sldId id="282" r:id="rId6"/>
    <p:sldId id="264" r:id="rId7"/>
    <p:sldId id="269" r:id="rId8"/>
    <p:sldId id="270" r:id="rId9"/>
    <p:sldId id="272" r:id="rId10"/>
    <p:sldId id="275" r:id="rId11"/>
    <p:sldId id="277" r:id="rId12"/>
    <p:sldId id="281" r:id="rId13"/>
    <p:sldId id="286" r:id="rId14"/>
    <p:sldId id="28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93962" autoAdjust="0"/>
  </p:normalViewPr>
  <p:slideViewPr>
    <p:cSldViewPr snapToGrid="0">
      <p:cViewPr>
        <p:scale>
          <a:sx n="114" d="100"/>
          <a:sy n="114" d="100"/>
        </p:scale>
        <p:origin x="736" y="4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seymour\Desktop\School%20to%20Prison%20Math.xlsx" TargetMode="External"/><Relationship Id="rId4" Type="http://schemas.openxmlformats.org/officeDocument/2006/relationships/chartUserShapes" Target="../drawings/drawing1.xml"/><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Individual Earning Potential</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spPr>
            <a:solidFill>
              <a:schemeClr val="accent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Sheet1!$B$5:$B$12</c:f>
              <c:numCache>
                <c:formatCode>"$"#,##0.00</c:formatCode>
                <c:ptCount val="8"/>
                <c:pt idx="0">
                  <c:v>0.16</c:v>
                </c:pt>
                <c:pt idx="1">
                  <c:v>0.93</c:v>
                </c:pt>
                <c:pt idx="2">
                  <c:v>4.73</c:v>
                </c:pt>
                <c:pt idx="3">
                  <c:v>11.0</c:v>
                </c:pt>
                <c:pt idx="4">
                  <c:v>16.0</c:v>
                </c:pt>
                <c:pt idx="5">
                  <c:v>18.0</c:v>
                </c:pt>
                <c:pt idx="6">
                  <c:v>26.0</c:v>
                </c:pt>
                <c:pt idx="7">
                  <c:v>32.0</c:v>
                </c:pt>
              </c:numCache>
            </c:numRef>
          </c:cat>
          <c:val>
            <c:numRef>
              <c:f>Sheet1!$C$5:$C$12</c:f>
              <c:numCache>
                <c:formatCode>_("$"* #,##0.00_);_("$"* \(#,##0.00\);_("$"* "-"??_);_(@_)</c:formatCode>
                <c:ptCount val="8"/>
                <c:pt idx="0">
                  <c:v>576.0</c:v>
                </c:pt>
                <c:pt idx="1">
                  <c:v>3348.0</c:v>
                </c:pt>
                <c:pt idx="2">
                  <c:v>17028.0</c:v>
                </c:pt>
                <c:pt idx="3">
                  <c:v>39600.0</c:v>
                </c:pt>
                <c:pt idx="4">
                  <c:v>57600.0</c:v>
                </c:pt>
                <c:pt idx="5">
                  <c:v>64800.0</c:v>
                </c:pt>
                <c:pt idx="6">
                  <c:v>93600.0</c:v>
                </c:pt>
                <c:pt idx="7">
                  <c:v>115200.0</c:v>
                </c:pt>
              </c:numCache>
            </c:numRef>
          </c:val>
          <c:smooth val="0"/>
        </c:ser>
        <c:ser>
          <c:idx val="1"/>
          <c:order val="1"/>
          <c:spPr>
            <a:solidFill>
              <a:schemeClr val="accent2"/>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Sheet1!$B$5:$B$12</c:f>
              <c:numCache>
                <c:formatCode>"$"#,##0.00</c:formatCode>
                <c:ptCount val="8"/>
                <c:pt idx="0">
                  <c:v>0.16</c:v>
                </c:pt>
                <c:pt idx="1">
                  <c:v>0.93</c:v>
                </c:pt>
                <c:pt idx="2">
                  <c:v>4.73</c:v>
                </c:pt>
                <c:pt idx="3">
                  <c:v>11.0</c:v>
                </c:pt>
                <c:pt idx="4">
                  <c:v>16.0</c:v>
                </c:pt>
                <c:pt idx="5">
                  <c:v>18.0</c:v>
                </c:pt>
                <c:pt idx="6">
                  <c:v>26.0</c:v>
                </c:pt>
                <c:pt idx="7">
                  <c:v>32.0</c:v>
                </c:pt>
              </c:numCache>
            </c:numRef>
          </c:cat>
          <c:val>
            <c:numRef>
              <c:f>Sheet1!$D$5:$D$12</c:f>
              <c:numCache>
                <c:formatCode>_("$"* #,##0.00_);_("$"* \(#,##0.00\);_("$"* "-"??_);_(@_)</c:formatCode>
                <c:ptCount val="8"/>
                <c:pt idx="0">
                  <c:v>1152.0</c:v>
                </c:pt>
                <c:pt idx="1">
                  <c:v>6696.0</c:v>
                </c:pt>
                <c:pt idx="2">
                  <c:v>34056.0</c:v>
                </c:pt>
                <c:pt idx="3">
                  <c:v>79200.0</c:v>
                </c:pt>
                <c:pt idx="4">
                  <c:v>115200.0</c:v>
                </c:pt>
                <c:pt idx="5">
                  <c:v>129600.0</c:v>
                </c:pt>
                <c:pt idx="6">
                  <c:v>187200.0</c:v>
                </c:pt>
                <c:pt idx="7">
                  <c:v>230400.0</c:v>
                </c:pt>
              </c:numCache>
            </c:numRef>
          </c:val>
          <c:smooth val="0"/>
        </c:ser>
        <c:ser>
          <c:idx val="2"/>
          <c:order val="2"/>
          <c:spPr>
            <a:solidFill>
              <a:schemeClr val="accent3"/>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Sheet1!$B$5:$B$12</c:f>
              <c:numCache>
                <c:formatCode>"$"#,##0.00</c:formatCode>
                <c:ptCount val="8"/>
                <c:pt idx="0">
                  <c:v>0.16</c:v>
                </c:pt>
                <c:pt idx="1">
                  <c:v>0.93</c:v>
                </c:pt>
                <c:pt idx="2">
                  <c:v>4.73</c:v>
                </c:pt>
                <c:pt idx="3">
                  <c:v>11.0</c:v>
                </c:pt>
                <c:pt idx="4">
                  <c:v>16.0</c:v>
                </c:pt>
                <c:pt idx="5">
                  <c:v>18.0</c:v>
                </c:pt>
                <c:pt idx="6">
                  <c:v>26.0</c:v>
                </c:pt>
                <c:pt idx="7">
                  <c:v>32.0</c:v>
                </c:pt>
              </c:numCache>
            </c:numRef>
          </c:cat>
          <c:val>
            <c:numRef>
              <c:f>Sheet1!$E$5:$E$12</c:f>
              <c:numCache>
                <c:formatCode>_("$"* #,##0.00_);_("$"* \(#,##0.00\);_("$"* "-"??_);_(@_)</c:formatCode>
                <c:ptCount val="8"/>
                <c:pt idx="0">
                  <c:v>1728.0</c:v>
                </c:pt>
                <c:pt idx="1">
                  <c:v>10044.0</c:v>
                </c:pt>
                <c:pt idx="2">
                  <c:v>51084.00000000001</c:v>
                </c:pt>
                <c:pt idx="3">
                  <c:v>118800.0</c:v>
                </c:pt>
                <c:pt idx="4">
                  <c:v>172800.0</c:v>
                </c:pt>
                <c:pt idx="5">
                  <c:v>194400.0</c:v>
                </c:pt>
                <c:pt idx="6">
                  <c:v>280800.0</c:v>
                </c:pt>
                <c:pt idx="7">
                  <c:v>345600.0</c:v>
                </c:pt>
              </c:numCache>
            </c:numRef>
          </c:val>
          <c:smooth val="0"/>
        </c:ser>
        <c:ser>
          <c:idx val="3"/>
          <c:order val="3"/>
          <c:spPr>
            <a:solidFill>
              <a:schemeClr val="accent4"/>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Sheet1!$B$5:$B$12</c:f>
              <c:numCache>
                <c:formatCode>"$"#,##0.00</c:formatCode>
                <c:ptCount val="8"/>
                <c:pt idx="0">
                  <c:v>0.16</c:v>
                </c:pt>
                <c:pt idx="1">
                  <c:v>0.93</c:v>
                </c:pt>
                <c:pt idx="2">
                  <c:v>4.73</c:v>
                </c:pt>
                <c:pt idx="3">
                  <c:v>11.0</c:v>
                </c:pt>
                <c:pt idx="4">
                  <c:v>16.0</c:v>
                </c:pt>
                <c:pt idx="5">
                  <c:v>18.0</c:v>
                </c:pt>
                <c:pt idx="6">
                  <c:v>26.0</c:v>
                </c:pt>
                <c:pt idx="7">
                  <c:v>32.0</c:v>
                </c:pt>
              </c:numCache>
            </c:numRef>
          </c:cat>
          <c:val>
            <c:numRef>
              <c:f>Sheet1!$F$5:$F$12</c:f>
              <c:numCache>
                <c:formatCode>_("$"* #,##0.00_);_("$"* \(#,##0.00\);_("$"* "-"??_);_(@_)</c:formatCode>
                <c:ptCount val="8"/>
                <c:pt idx="0">
                  <c:v>2304.0</c:v>
                </c:pt>
                <c:pt idx="1">
                  <c:v>13392.0</c:v>
                </c:pt>
                <c:pt idx="2">
                  <c:v>68112.0</c:v>
                </c:pt>
                <c:pt idx="3">
                  <c:v>158400.0</c:v>
                </c:pt>
                <c:pt idx="4">
                  <c:v>230400.0</c:v>
                </c:pt>
                <c:pt idx="5">
                  <c:v>259200.0</c:v>
                </c:pt>
                <c:pt idx="6">
                  <c:v>374400.0</c:v>
                </c:pt>
                <c:pt idx="7">
                  <c:v>460800.0</c:v>
                </c:pt>
              </c:numCache>
            </c:numRef>
          </c:val>
          <c:smooth val="0"/>
        </c:ser>
        <c:ser>
          <c:idx val="4"/>
          <c:order val="4"/>
          <c:spPr>
            <a:solidFill>
              <a:srgbClr val="00B050"/>
            </a:solidFill>
            <a:ln>
              <a:solidFill>
                <a:srgbClr val="92D050"/>
              </a:solidFill>
            </a:ln>
            <a:effectLst/>
            <a:sp3d>
              <a:contourClr>
                <a:srgbClr val="92D050"/>
              </a:contourClr>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Sheet1!$B$5:$B$12</c:f>
              <c:numCache>
                <c:formatCode>"$"#,##0.00</c:formatCode>
                <c:ptCount val="8"/>
                <c:pt idx="0">
                  <c:v>0.16</c:v>
                </c:pt>
                <c:pt idx="1">
                  <c:v>0.93</c:v>
                </c:pt>
                <c:pt idx="2">
                  <c:v>4.73</c:v>
                </c:pt>
                <c:pt idx="3">
                  <c:v>11.0</c:v>
                </c:pt>
                <c:pt idx="4">
                  <c:v>16.0</c:v>
                </c:pt>
                <c:pt idx="5">
                  <c:v>18.0</c:v>
                </c:pt>
                <c:pt idx="6">
                  <c:v>26.0</c:v>
                </c:pt>
                <c:pt idx="7">
                  <c:v>32.0</c:v>
                </c:pt>
              </c:numCache>
            </c:numRef>
          </c:cat>
          <c:val>
            <c:numRef>
              <c:f>Sheet1!$G$5:$G$12</c:f>
              <c:numCache>
                <c:formatCode>_("$"* #,##0.00_);_("$"* \(#,##0.00\);_("$"* "-"??_);_(@_)</c:formatCode>
                <c:ptCount val="8"/>
                <c:pt idx="0">
                  <c:v>2880.0</c:v>
                </c:pt>
                <c:pt idx="1">
                  <c:v>16740.0</c:v>
                </c:pt>
                <c:pt idx="2">
                  <c:v>85140.00000000001</c:v>
                </c:pt>
                <c:pt idx="3">
                  <c:v>198000.0</c:v>
                </c:pt>
                <c:pt idx="4">
                  <c:v>288000.0</c:v>
                </c:pt>
                <c:pt idx="5">
                  <c:v>324000.0</c:v>
                </c:pt>
                <c:pt idx="6">
                  <c:v>468000.0</c:v>
                </c:pt>
                <c:pt idx="7">
                  <c:v>576000.0</c:v>
                </c:pt>
              </c:numCache>
            </c:numRef>
          </c:val>
          <c:smooth val="0"/>
        </c:ser>
        <c:dLbls>
          <c:showLegendKey val="0"/>
          <c:showVal val="1"/>
          <c:showCatName val="0"/>
          <c:showSerName val="0"/>
          <c:showPercent val="0"/>
          <c:showBubbleSize val="0"/>
        </c:dLbls>
        <c:axId val="-2086378608"/>
        <c:axId val="-2128451504"/>
        <c:axId val="-2127996688"/>
      </c:line3DChart>
      <c:catAx>
        <c:axId val="-2086378608"/>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451504"/>
        <c:crosses val="autoZero"/>
        <c:auto val="1"/>
        <c:lblAlgn val="ctr"/>
        <c:lblOffset val="100"/>
        <c:noMultiLvlLbl val="0"/>
      </c:catAx>
      <c:valAx>
        <c:axId val="-212845150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378608"/>
        <c:crosses val="autoZero"/>
        <c:crossBetween val="between"/>
      </c:valAx>
      <c:serAx>
        <c:axId val="-212799668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451504"/>
        <c:crosses val="autoZero"/>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0.14952</cdr:x>
      <cdr:y>0.73215</cdr:y>
    </cdr:from>
    <cdr:to>
      <cdr:x>0.20401</cdr:x>
      <cdr:y>0.83193</cdr:y>
    </cdr:to>
    <cdr:sp macro="" textlink="">
      <cdr:nvSpPr>
        <cdr:cNvPr id="2" name="TextBox 2"/>
        <cdr:cNvSpPr txBox="1"/>
      </cdr:nvSpPr>
      <cdr:spPr>
        <a:xfrm xmlns:a="http://schemas.openxmlformats.org/drawingml/2006/main">
          <a:off x="1808289" y="4064801"/>
          <a:ext cx="658907" cy="55399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smtClean="0"/>
            <a:t>Private Prison Wage</a:t>
          </a:r>
          <a:endParaRPr lang="en-US" sz="1000" b="1" dirty="0"/>
        </a:p>
      </cdr:txBody>
    </cdr:sp>
  </cdr:relSizeAnchor>
  <cdr:relSizeAnchor xmlns:cdr="http://schemas.openxmlformats.org/drawingml/2006/chartDrawing">
    <cdr:from>
      <cdr:x>0.22112</cdr:x>
      <cdr:y>0.7503</cdr:y>
    </cdr:from>
    <cdr:to>
      <cdr:x>0.29079</cdr:x>
      <cdr:y>0.85008</cdr:y>
    </cdr:to>
    <cdr:sp macro="" textlink="">
      <cdr:nvSpPr>
        <cdr:cNvPr id="3" name="TextBox 2"/>
        <cdr:cNvSpPr txBox="1"/>
      </cdr:nvSpPr>
      <cdr:spPr>
        <a:xfrm xmlns:a="http://schemas.openxmlformats.org/drawingml/2006/main">
          <a:off x="2674140" y="4165573"/>
          <a:ext cx="842584" cy="55399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State Prison Nat’l Avg.</a:t>
          </a:r>
        </a:p>
        <a:p xmlns:a="http://schemas.openxmlformats.org/drawingml/2006/main">
          <a:pPr algn="ctr"/>
          <a:r>
            <a:rPr lang="en-US" sz="1000" b="1" dirty="0" smtClean="0"/>
            <a:t>Wage</a:t>
          </a:r>
          <a:endParaRPr lang="en-US" sz="1000" b="1" dirty="0"/>
        </a:p>
      </cdr:txBody>
    </cdr:sp>
  </cdr:relSizeAnchor>
  <cdr:relSizeAnchor xmlns:cdr="http://schemas.openxmlformats.org/drawingml/2006/chartDrawing">
    <cdr:from>
      <cdr:x>0.30339</cdr:x>
      <cdr:y>0.78005</cdr:y>
    </cdr:from>
    <cdr:to>
      <cdr:x>0.36431</cdr:x>
      <cdr:y>0.87984</cdr:y>
    </cdr:to>
    <cdr:sp macro="" textlink="">
      <cdr:nvSpPr>
        <cdr:cNvPr id="4" name="TextBox 2"/>
        <cdr:cNvSpPr txBox="1"/>
      </cdr:nvSpPr>
      <cdr:spPr>
        <a:xfrm xmlns:a="http://schemas.openxmlformats.org/drawingml/2006/main">
          <a:off x="3669124" y="4330754"/>
          <a:ext cx="736691" cy="55399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Maximum Prisoner Wage</a:t>
          </a:r>
          <a:endParaRPr lang="en-US" sz="1000" b="1" dirty="0"/>
        </a:p>
      </cdr:txBody>
    </cdr:sp>
  </cdr:relSizeAnchor>
  <cdr:relSizeAnchor xmlns:cdr="http://schemas.openxmlformats.org/drawingml/2006/chartDrawing">
    <cdr:from>
      <cdr:x>0.38703</cdr:x>
      <cdr:y>0.81025</cdr:y>
    </cdr:from>
    <cdr:to>
      <cdr:x>0.46016</cdr:x>
      <cdr:y>0.88232</cdr:y>
    </cdr:to>
    <cdr:sp macro="" textlink="">
      <cdr:nvSpPr>
        <cdr:cNvPr id="5" name="TextBox 2"/>
        <cdr:cNvSpPr txBox="1"/>
      </cdr:nvSpPr>
      <cdr:spPr>
        <a:xfrm xmlns:a="http://schemas.openxmlformats.org/drawingml/2006/main">
          <a:off x="4680607" y="4498405"/>
          <a:ext cx="884451" cy="40011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High School Drop Out</a:t>
          </a:r>
          <a:endParaRPr lang="en-US" sz="1000" b="1" dirty="0"/>
        </a:p>
      </cdr:txBody>
    </cdr:sp>
  </cdr:relSizeAnchor>
  <cdr:relSizeAnchor xmlns:cdr="http://schemas.openxmlformats.org/drawingml/2006/chartDrawing">
    <cdr:from>
      <cdr:x>0.47111</cdr:x>
      <cdr:y>0.83237</cdr:y>
    </cdr:from>
    <cdr:to>
      <cdr:x>0.54113</cdr:x>
      <cdr:y>0.90444</cdr:y>
    </cdr:to>
    <cdr:sp macro="" textlink="">
      <cdr:nvSpPr>
        <cdr:cNvPr id="6" name="TextBox 2"/>
        <cdr:cNvSpPr txBox="1"/>
      </cdr:nvSpPr>
      <cdr:spPr>
        <a:xfrm xmlns:a="http://schemas.openxmlformats.org/drawingml/2006/main">
          <a:off x="5697511" y="4621241"/>
          <a:ext cx="846732" cy="40011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High School Graduate</a:t>
          </a:r>
          <a:endParaRPr lang="en-US" sz="1000" b="1" dirty="0"/>
        </a:p>
      </cdr:txBody>
    </cdr:sp>
  </cdr:relSizeAnchor>
  <cdr:relSizeAnchor xmlns:cdr="http://schemas.openxmlformats.org/drawingml/2006/chartDrawing">
    <cdr:from>
      <cdr:x>0.55851</cdr:x>
      <cdr:y>0.85715</cdr:y>
    </cdr:from>
    <cdr:to>
      <cdr:x>0.63977</cdr:x>
      <cdr:y>0.9015</cdr:y>
    </cdr:to>
    <cdr:sp macro="" textlink="">
      <cdr:nvSpPr>
        <cdr:cNvPr id="7" name="TextBox 2"/>
        <cdr:cNvSpPr txBox="1"/>
      </cdr:nvSpPr>
      <cdr:spPr>
        <a:xfrm xmlns:a="http://schemas.openxmlformats.org/drawingml/2006/main">
          <a:off x="6754451" y="4758812"/>
          <a:ext cx="982717"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Some College</a:t>
          </a:r>
          <a:endParaRPr lang="en-US" sz="1000" b="1" dirty="0"/>
        </a:p>
      </cdr:txBody>
    </cdr:sp>
  </cdr:relSizeAnchor>
  <cdr:relSizeAnchor xmlns:cdr="http://schemas.openxmlformats.org/drawingml/2006/chartDrawing">
    <cdr:from>
      <cdr:x>0.65644</cdr:x>
      <cdr:y>0.8769</cdr:y>
    </cdr:from>
    <cdr:to>
      <cdr:x>0.72538</cdr:x>
      <cdr:y>0.92125</cdr:y>
    </cdr:to>
    <cdr:sp macro="" textlink="">
      <cdr:nvSpPr>
        <cdr:cNvPr id="8" name="TextBox 2"/>
        <cdr:cNvSpPr txBox="1"/>
      </cdr:nvSpPr>
      <cdr:spPr>
        <a:xfrm xmlns:a="http://schemas.openxmlformats.org/drawingml/2006/main">
          <a:off x="7938817" y="4868471"/>
          <a:ext cx="833718"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Bachelors</a:t>
          </a:r>
          <a:endParaRPr lang="en-US" sz="1000" b="1" dirty="0"/>
        </a:p>
      </cdr:txBody>
    </cdr:sp>
  </cdr:relSizeAnchor>
  <cdr:relSizeAnchor xmlns:cdr="http://schemas.openxmlformats.org/drawingml/2006/chartDrawing">
    <cdr:from>
      <cdr:x>0.75894</cdr:x>
      <cdr:y>0.90379</cdr:y>
    </cdr:from>
    <cdr:to>
      <cdr:x>0.82787</cdr:x>
      <cdr:y>0.94814</cdr:y>
    </cdr:to>
    <cdr:sp macro="" textlink="">
      <cdr:nvSpPr>
        <cdr:cNvPr id="9" name="TextBox 2"/>
        <cdr:cNvSpPr txBox="1"/>
      </cdr:nvSpPr>
      <cdr:spPr>
        <a:xfrm xmlns:a="http://schemas.openxmlformats.org/drawingml/2006/main">
          <a:off x="9178337" y="5017745"/>
          <a:ext cx="833718"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smtClean="0"/>
            <a:t>Masters</a:t>
          </a:r>
          <a:endParaRPr lang="en-US" sz="1000" b="1" dirty="0"/>
        </a:p>
      </cdr:txBody>
    </cdr:sp>
  </cdr:relSizeAnchor>
  <cdr:relSizeAnchor xmlns:cdr="http://schemas.openxmlformats.org/drawingml/2006/chartDrawing">
    <cdr:from>
      <cdr:x>0.00227</cdr:x>
      <cdr:y>0.88907</cdr:y>
    </cdr:from>
    <cdr:to>
      <cdr:x>0.26355</cdr:x>
      <cdr:y>1</cdr:y>
    </cdr:to>
    <cdr:sp macro="" textlink="">
      <cdr:nvSpPr>
        <cdr:cNvPr id="10" name="TextBox 1"/>
        <cdr:cNvSpPr txBox="1"/>
      </cdr:nvSpPr>
      <cdr:spPr>
        <a:xfrm xmlns:a="http://schemas.openxmlformats.org/drawingml/2006/main">
          <a:off x="27431" y="4936008"/>
          <a:ext cx="3159839" cy="615874"/>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b="0" i="0" smtClean="0">
              <a:latin typeface="Cambria Math" panose="02040503050406030204" pitchFamily="18" charset="0"/>
            </a:rPr>
            <a:t>█((40ℎ𝑟 𝑤𝑜𝑟𝑘 𝑤𝑒𝑒𝑘∗45 𝑤𝑒𝑒𝑘𝑠 𝑖𝑛 𝑎 𝑦𝑒𝑎𝑟)@1800ℎ𝑟𝑠 )/(𝐻𝑜𝑢𝑟𝑙𝑦 𝐴𝑣𝑒𝑟𝑎𝑔𝑒 )</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3288-66AB-4AD8-83CA-BF5749A9F407}" type="datetimeFigureOut">
              <a:rPr lang="en-US" smtClean="0"/>
              <a:t>10/22/18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917DC-BA57-4181-8B0B-FF36B463E510}" type="slidenum">
              <a:rPr lang="en-US" smtClean="0"/>
              <a:t>‹#›</a:t>
            </a:fld>
            <a:endParaRPr lang="en-US"/>
          </a:p>
        </p:txBody>
      </p:sp>
    </p:spTree>
    <p:extLst>
      <p:ext uri="{BB962C8B-B14F-4D97-AF65-F5344CB8AC3E}">
        <p14:creationId xmlns:p14="http://schemas.microsoft.com/office/powerpoint/2010/main" val="27119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http://b.3cdn.net/advancement/a6feca50e851bccdd3_eam6y96th.pdf</a:t>
            </a:r>
          </a:p>
          <a:p>
            <a:r>
              <a:rPr lang="en-US" dirty="0" smtClean="0"/>
              <a:t>http://healthresearchfunding.org/child-left-behind-act-pros-cons/</a:t>
            </a:r>
          </a:p>
          <a:p>
            <a:r>
              <a:rPr lang="en-US" dirty="0" smtClean="0"/>
              <a:t>http://connectusfund.org/14-crucial-pros-and-cons-of-the-no-child-left-behind-act</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1</a:t>
            </a:fld>
            <a:endParaRPr lang="en-US"/>
          </a:p>
        </p:txBody>
      </p:sp>
    </p:spTree>
    <p:extLst>
      <p:ext uri="{BB962C8B-B14F-4D97-AF65-F5344CB8AC3E}">
        <p14:creationId xmlns:p14="http://schemas.microsoft.com/office/powerpoint/2010/main" val="312244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www.prb.org</a:t>
            </a:r>
            <a:r>
              <a:rPr lang="en-US" dirty="0" smtClean="0"/>
              <a:t>/Publications/Reports/2013/us-educational-attainment-</a:t>
            </a:r>
            <a:r>
              <a:rPr lang="en-US" dirty="0" err="1" smtClean="0"/>
              <a:t>mortality.aspx</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11</a:t>
            </a:fld>
            <a:endParaRPr lang="en-US"/>
          </a:p>
        </p:txBody>
      </p:sp>
    </p:spTree>
    <p:extLst>
      <p:ext uri="{BB962C8B-B14F-4D97-AF65-F5344CB8AC3E}">
        <p14:creationId xmlns:p14="http://schemas.microsoft.com/office/powerpoint/2010/main" val="384443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https://www.prisonpolicy.org/prisonindex/prisonlabor.html</a:t>
            </a:r>
          </a:p>
          <a:p>
            <a:r>
              <a:rPr lang="en-US" dirty="0" smtClean="0"/>
              <a:t>http://work.chron.com/average-salary-college-degree-1861.html</a:t>
            </a:r>
          </a:p>
          <a:p>
            <a:r>
              <a:rPr lang="en-US" dirty="0" smtClean="0"/>
              <a:t>http://healthresearchfunding.org/child-left-behind-act-pros-cons/</a:t>
            </a:r>
          </a:p>
          <a:p>
            <a:r>
              <a:rPr lang="en-US" smtClean="0"/>
              <a:t>http://connectusfund.org/14-crucial-pros-and-cons-of-the-no-child-left-behind-act</a:t>
            </a:r>
          </a:p>
          <a:p>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12</a:t>
            </a:fld>
            <a:endParaRPr lang="en-US"/>
          </a:p>
        </p:txBody>
      </p:sp>
    </p:spTree>
    <p:extLst>
      <p:ext uri="{BB962C8B-B14F-4D97-AF65-F5344CB8AC3E}">
        <p14:creationId xmlns:p14="http://schemas.microsoft.com/office/powerpoint/2010/main" val="54183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http://www.pbs.org/wnet/tavissmiley/tsr/too-important-to-fail/fact-sheet-outcomes-for-young-black-men/</a:t>
            </a:r>
          </a:p>
          <a:p>
            <a:r>
              <a:rPr lang="en-US" dirty="0" smtClean="0"/>
              <a:t>http://hechingerreport.org/pipeline-prison-special-education-often-leads-jail-thousands-american-children/</a:t>
            </a:r>
          </a:p>
          <a:p>
            <a:r>
              <a:rPr lang="en-US" dirty="0" smtClean="0"/>
              <a:t>https://www.bjs.gov/content/pub/pdf/p15_sum.pdf</a:t>
            </a:r>
          </a:p>
          <a:p>
            <a:r>
              <a:rPr lang="en-US" dirty="0" smtClean="0"/>
              <a:t>https://www.bjs.gov/content/pub/pdf/p15.pdf</a:t>
            </a:r>
          </a:p>
          <a:p>
            <a:endParaRPr lang="en-US" dirty="0" smtClean="0"/>
          </a:p>
          <a:p>
            <a:r>
              <a:rPr lang="en-US" dirty="0" smtClean="0"/>
              <a:t>https://consumer.healthday.com/general-health-information-16/misc-alcohol-news-13/drug-alcohol-abuse-more-likely-among-high-school-dropouts-673547.html</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2</a:t>
            </a:fld>
            <a:endParaRPr lang="en-US"/>
          </a:p>
        </p:txBody>
      </p:sp>
    </p:spTree>
    <p:extLst>
      <p:ext uri="{BB962C8B-B14F-4D97-AF65-F5344CB8AC3E}">
        <p14:creationId xmlns:p14="http://schemas.microsoft.com/office/powerpoint/2010/main" val="254368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http://www.pbs.org/wnet/tavissmiley/tsr/too-important-to-fail/fact-sheet-outcomes-for-young-black-men/</a:t>
            </a:r>
          </a:p>
          <a:p>
            <a:r>
              <a:rPr lang="en-US" dirty="0" smtClean="0"/>
              <a:t>http://hechingerreport.org/pipeline-prison-special-education-often-leads-jail-thousands-american-children/</a:t>
            </a:r>
          </a:p>
          <a:p>
            <a:r>
              <a:rPr lang="en-US" dirty="0" smtClean="0"/>
              <a:t>https://www.bjs.gov/content/pub/pdf/p15_sum.pdf</a:t>
            </a:r>
          </a:p>
          <a:p>
            <a:r>
              <a:rPr lang="en-US" dirty="0" smtClean="0"/>
              <a:t>https://www.bjs.gov/content/pub/pdf/p15.pdf</a:t>
            </a:r>
          </a:p>
          <a:p>
            <a:endParaRPr lang="en-US" dirty="0" smtClean="0"/>
          </a:p>
          <a:p>
            <a:r>
              <a:rPr lang="en-US" dirty="0" smtClean="0"/>
              <a:t>https://consumer.healthday.com/general-health-information-16/misc-alcohol-news-13/drug-alcohol-abuse-more-likely-among-high-school-dropouts-673547.html</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3</a:t>
            </a:fld>
            <a:endParaRPr lang="en-US"/>
          </a:p>
        </p:txBody>
      </p:sp>
    </p:spTree>
    <p:extLst>
      <p:ext uri="{BB962C8B-B14F-4D97-AF65-F5344CB8AC3E}">
        <p14:creationId xmlns:p14="http://schemas.microsoft.com/office/powerpoint/2010/main" val="127801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http://www.pbs.org/wnet/tavissmiley/tsr/too-important-to-fail/fact-sheet-outcomes-for-young-black-men/</a:t>
            </a:r>
          </a:p>
          <a:p>
            <a:r>
              <a:rPr lang="en-US" dirty="0" smtClean="0"/>
              <a:t>http://hechingerreport.org/pipeline-prison-special-education-often-leads-jail-thousands-american-children/</a:t>
            </a:r>
          </a:p>
          <a:p>
            <a:r>
              <a:rPr lang="en-US" dirty="0" smtClean="0"/>
              <a:t>https://www.bjs.gov/content/pub/pdf/p15_sum.pdf</a:t>
            </a:r>
          </a:p>
          <a:p>
            <a:r>
              <a:rPr lang="en-US" dirty="0" smtClean="0"/>
              <a:t>https://</a:t>
            </a:r>
            <a:r>
              <a:rPr lang="en-US" dirty="0" err="1" smtClean="0"/>
              <a:t>www.bjs.gov</a:t>
            </a:r>
            <a:r>
              <a:rPr lang="en-US" dirty="0" smtClean="0"/>
              <a:t>/content/pub/pdf/p15.pdf</a:t>
            </a:r>
          </a:p>
          <a:p>
            <a:r>
              <a:rPr lang="en-US" dirty="0" smtClean="0"/>
              <a:t>https://</a:t>
            </a:r>
            <a:r>
              <a:rPr lang="en-US" dirty="0" err="1" smtClean="0"/>
              <a:t>www.nbacares.org</a:t>
            </a:r>
            <a:r>
              <a:rPr lang="en-US" dirty="0" smtClean="0"/>
              <a:t>/files/</a:t>
            </a:r>
            <a:r>
              <a:rPr lang="en-US" dirty="0" err="1" smtClean="0"/>
              <a:t>i</a:t>
            </a:r>
            <a:r>
              <a:rPr lang="en-US" dirty="0" smtClean="0"/>
              <a:t>/current/webinar-graphic-1.jpg</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4</a:t>
            </a:fld>
            <a:endParaRPr lang="en-US"/>
          </a:p>
        </p:txBody>
      </p:sp>
    </p:spTree>
    <p:extLst>
      <p:ext uri="{BB962C8B-B14F-4D97-AF65-F5344CB8AC3E}">
        <p14:creationId xmlns:p14="http://schemas.microsoft.com/office/powerpoint/2010/main" val="160388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http://www.pbs.org/wnet/tavissmiley/tsr/too-important-to-fail/fact-sheet-outcomes-for-young-black-men/</a:t>
            </a:r>
          </a:p>
          <a:p>
            <a:r>
              <a:rPr lang="en-US" dirty="0" smtClean="0"/>
              <a:t>http://hechingerreport.org/pipeline-prison-special-education-often-leads-jail-thousands-american-children/</a:t>
            </a:r>
          </a:p>
          <a:p>
            <a:r>
              <a:rPr lang="en-US" dirty="0" smtClean="0"/>
              <a:t>https://www.bjs.gov/content/pub/pdf/p15_sum.pdf</a:t>
            </a:r>
          </a:p>
          <a:p>
            <a:r>
              <a:rPr lang="en-US" dirty="0" smtClean="0"/>
              <a:t>https://www.bjs.gov/content/pub/pdf/p15.pdf</a:t>
            </a:r>
          </a:p>
          <a:p>
            <a:endParaRPr lang="en-US" dirty="0" smtClean="0"/>
          </a:p>
          <a:p>
            <a:r>
              <a:rPr lang="en-US" dirty="0" smtClean="0"/>
              <a:t>https://consumer.healthday.com/general-health-information-16/misc-alcohol-news-13/drug-alcohol-abuse-more-likely-among-high-school-dropouts-673547.html</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6</a:t>
            </a:fld>
            <a:endParaRPr lang="en-US"/>
          </a:p>
        </p:txBody>
      </p:sp>
    </p:spTree>
    <p:extLst>
      <p:ext uri="{BB962C8B-B14F-4D97-AF65-F5344CB8AC3E}">
        <p14:creationId xmlns:p14="http://schemas.microsoft.com/office/powerpoint/2010/main" val="362084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http://www.pbs.org/wnet/tavissmiley/tsr/too-important-to-fail/fact-sheet-outcomes-for-young-black-men/</a:t>
            </a:r>
          </a:p>
          <a:p>
            <a:r>
              <a:rPr lang="en-US" dirty="0" smtClean="0"/>
              <a:t>http://hechingerreport.org/pipeline-prison-special-education-often-leads-jail-thousands-american-children/</a:t>
            </a:r>
          </a:p>
          <a:p>
            <a:r>
              <a:rPr lang="en-US" dirty="0" smtClean="0"/>
              <a:t>https://www.bjs.gov/content/pub/pdf/p15_sum.pdf</a:t>
            </a:r>
          </a:p>
          <a:p>
            <a:r>
              <a:rPr lang="en-US" dirty="0" smtClean="0"/>
              <a:t>https://www.bjs.gov/content/pub/pdf/p15.pdf</a:t>
            </a:r>
          </a:p>
          <a:p>
            <a:endParaRPr lang="en-US" dirty="0" smtClean="0"/>
          </a:p>
          <a:p>
            <a:r>
              <a:rPr lang="en-US" dirty="0" smtClean="0"/>
              <a:t>https://consumer.healthday.com/general-health-information-16/misc-alcohol-news-13/drug-alcohol-abuse-more-likely-among-high-school-dropouts-673547.html</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7</a:t>
            </a:fld>
            <a:endParaRPr lang="en-US"/>
          </a:p>
        </p:txBody>
      </p:sp>
    </p:spTree>
    <p:extLst>
      <p:ext uri="{BB962C8B-B14F-4D97-AF65-F5344CB8AC3E}">
        <p14:creationId xmlns:p14="http://schemas.microsoft.com/office/powerpoint/2010/main" val="67060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http://www.pbs.org/wnet/tavissmiley/tsr/too-important-to-fail/fact-sheet-outcomes-for-young-black-men/</a:t>
            </a:r>
          </a:p>
          <a:p>
            <a:r>
              <a:rPr lang="en-US" dirty="0" smtClean="0"/>
              <a:t>http://hechingerreport.org/pipeline-prison-special-education-often-leads-jail-thousands-american-children/</a:t>
            </a:r>
          </a:p>
          <a:p>
            <a:r>
              <a:rPr lang="en-US" dirty="0" smtClean="0"/>
              <a:t>https://www.bjs.gov/content/pub/pdf/p15_sum.pdf</a:t>
            </a:r>
          </a:p>
          <a:p>
            <a:r>
              <a:rPr lang="en-US" dirty="0" smtClean="0"/>
              <a:t>https://www.bjs.gov/content/pub/pdf/p15.pdf</a:t>
            </a:r>
          </a:p>
          <a:p>
            <a:endParaRPr lang="en-US" dirty="0" smtClean="0"/>
          </a:p>
          <a:p>
            <a:r>
              <a:rPr lang="en-US" dirty="0" smtClean="0"/>
              <a:t>https://consumer.healthday.com/general-health-information-16/misc-alcohol-news-13/drug-alcohol-abuse-more-likely-among-high-school-dropouts-673547.html</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8</a:t>
            </a:fld>
            <a:endParaRPr lang="en-US"/>
          </a:p>
        </p:txBody>
      </p:sp>
    </p:spTree>
    <p:extLst>
      <p:ext uri="{BB962C8B-B14F-4D97-AF65-F5344CB8AC3E}">
        <p14:creationId xmlns:p14="http://schemas.microsoft.com/office/powerpoint/2010/main" val="684918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http://scholar.harvard.edu/files/pager/files/pager_ajs.pdf</a:t>
            </a:r>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9</a:t>
            </a:fld>
            <a:endParaRPr lang="en-US"/>
          </a:p>
        </p:txBody>
      </p:sp>
    </p:spTree>
    <p:extLst>
      <p:ext uri="{BB962C8B-B14F-4D97-AF65-F5344CB8AC3E}">
        <p14:creationId xmlns:p14="http://schemas.microsoft.com/office/powerpoint/2010/main" val="78011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https://www.prisonpolicy.org/prisonindex/prisonlabor.html</a:t>
            </a:r>
          </a:p>
          <a:p>
            <a:r>
              <a:rPr lang="en-US" dirty="0" smtClean="0"/>
              <a:t>http://work.chron.com/average-salary-college-degree-1861.html</a:t>
            </a:r>
          </a:p>
          <a:p>
            <a:endParaRPr lang="en-US" dirty="0"/>
          </a:p>
        </p:txBody>
      </p:sp>
      <p:sp>
        <p:nvSpPr>
          <p:cNvPr id="4" name="Slide Number Placeholder 3"/>
          <p:cNvSpPr>
            <a:spLocks noGrp="1"/>
          </p:cNvSpPr>
          <p:nvPr>
            <p:ph type="sldNum" sz="quarter" idx="10"/>
          </p:nvPr>
        </p:nvSpPr>
        <p:spPr/>
        <p:txBody>
          <a:bodyPr/>
          <a:lstStyle/>
          <a:p>
            <a:fld id="{88C917DC-BA57-4181-8B0B-FF36B463E510}" type="slidenum">
              <a:rPr lang="en-US" smtClean="0"/>
              <a:t>10</a:t>
            </a:fld>
            <a:endParaRPr lang="en-US"/>
          </a:p>
        </p:txBody>
      </p:sp>
    </p:spTree>
    <p:extLst>
      <p:ext uri="{BB962C8B-B14F-4D97-AF65-F5344CB8AC3E}">
        <p14:creationId xmlns:p14="http://schemas.microsoft.com/office/powerpoint/2010/main" val="4155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8B4BE-AE2F-4D86-801F-032B5008D4FE}"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67770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8B4BE-AE2F-4D86-801F-032B5008D4FE}"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348509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8B4BE-AE2F-4D86-801F-032B5008D4FE}"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299610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8B4BE-AE2F-4D86-801F-032B5008D4FE}"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58361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8B4BE-AE2F-4D86-801F-032B5008D4FE}"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372824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58B4BE-AE2F-4D86-801F-032B5008D4FE}"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344629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58B4BE-AE2F-4D86-801F-032B5008D4FE}"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3689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8B4BE-AE2F-4D86-801F-032B5008D4FE}"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98493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8B4BE-AE2F-4D86-801F-032B5008D4FE}"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14155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8B4BE-AE2F-4D86-801F-032B5008D4FE}"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199512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8B4BE-AE2F-4D86-801F-032B5008D4FE}"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D3934-6478-41F2-BBCF-954EEC250FC0}" type="slidenum">
              <a:rPr lang="en-US" smtClean="0"/>
              <a:t>‹#›</a:t>
            </a:fld>
            <a:endParaRPr lang="en-US"/>
          </a:p>
        </p:txBody>
      </p:sp>
    </p:spTree>
    <p:extLst>
      <p:ext uri="{BB962C8B-B14F-4D97-AF65-F5344CB8AC3E}">
        <p14:creationId xmlns:p14="http://schemas.microsoft.com/office/powerpoint/2010/main" val="2484035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8B4BE-AE2F-4D86-801F-032B5008D4FE}" type="datetimeFigureOut">
              <a:rPr lang="en-US" smtClean="0"/>
              <a:t>10/22/18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D3934-6478-41F2-BBCF-954EEC250FC0}" type="slidenum">
              <a:rPr lang="en-US" smtClean="0"/>
              <a:t>‹#›</a:t>
            </a:fld>
            <a:endParaRPr lang="en-US"/>
          </a:p>
        </p:txBody>
      </p:sp>
    </p:spTree>
    <p:extLst>
      <p:ext uri="{BB962C8B-B14F-4D97-AF65-F5344CB8AC3E}">
        <p14:creationId xmlns:p14="http://schemas.microsoft.com/office/powerpoint/2010/main" val="312503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3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1" Type="http://schemas.openxmlformats.org/officeDocument/2006/relationships/image" Target="../media/image55.png"/><Relationship Id="rId12" Type="http://schemas.openxmlformats.org/officeDocument/2006/relationships/image" Target="../media/image56.png"/><Relationship Id="rId13" Type="http://schemas.openxmlformats.org/officeDocument/2006/relationships/image" Target="../media/image57.png"/><Relationship Id="rId14" Type="http://schemas.openxmlformats.org/officeDocument/2006/relationships/image" Target="../media/image58.png"/><Relationship Id="rId15" Type="http://schemas.openxmlformats.org/officeDocument/2006/relationships/image" Target="../media/image59.png"/><Relationship Id="rId16" Type="http://schemas.openxmlformats.org/officeDocument/2006/relationships/image" Target="../media/image60.png"/><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0"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jpeg"/><Relationship Id="rId13" Type="http://schemas.openxmlformats.org/officeDocument/2006/relationships/image" Target="../media/image24.png"/><Relationship Id="rId14" Type="http://schemas.openxmlformats.org/officeDocument/2006/relationships/image" Target="../media/image25.jpeg"/><Relationship Id="rId15" Type="http://schemas.openxmlformats.org/officeDocument/2006/relationships/image" Target="../media/image26.jpg"/><Relationship Id="rId16" Type="http://schemas.openxmlformats.org/officeDocument/2006/relationships/image" Target="../media/image27.jpeg"/><Relationship Id="rId17" Type="http://schemas.openxmlformats.org/officeDocument/2006/relationships/image" Target="../media/image28.jpeg"/><Relationship Id="rId18" Type="http://schemas.openxmlformats.org/officeDocument/2006/relationships/image" Target="../media/image29.png"/><Relationship Id="rId19"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7.jpe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jpeg"/><Relationship Id="rId10" Type="http://schemas.openxmlformats.org/officeDocument/2006/relationships/image" Target="../media/image21.png"/></Relationships>
</file>

<file path=ppt/slides/_rels/slide9.xml.rels><?xml version="1.0" encoding="UTF-8" standalone="yes"?>
<Relationships xmlns="http://schemas.openxmlformats.org/package/2006/relationships"><Relationship Id="rId11" Type="http://schemas.openxmlformats.org/officeDocument/2006/relationships/image" Target="../media/image37.jpeg"/><Relationship Id="rId12" Type="http://schemas.openxmlformats.org/officeDocument/2006/relationships/image" Target="../media/image38.jpg"/><Relationship Id="rId13" Type="http://schemas.openxmlformats.org/officeDocument/2006/relationships/image" Target="../media/image9.png"/><Relationship Id="rId14" Type="http://schemas.openxmlformats.org/officeDocument/2006/relationships/image" Target="../media/image17.jpeg"/><Relationship Id="rId15"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0.jpeg"/><Relationship Id="rId4" Type="http://schemas.openxmlformats.org/officeDocument/2006/relationships/image" Target="../media/image6.png"/><Relationship Id="rId5" Type="http://schemas.openxmlformats.org/officeDocument/2006/relationships/image" Target="../media/image31.jpe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jpg"/><Relationship Id="rId9" Type="http://schemas.openxmlformats.org/officeDocument/2006/relationships/image" Target="../media/image35.png"/><Relationship Id="rId10"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20" name="Striped Right Arrow 19"/>
          <p:cNvSpPr/>
          <p:nvPr/>
        </p:nvSpPr>
        <p:spPr>
          <a:xfrm>
            <a:off x="4172259" y="2525455"/>
            <a:ext cx="4414528" cy="2986422"/>
          </a:xfrm>
          <a:prstGeom prst="stripedRightArrow">
            <a:avLst>
              <a:gd name="adj1" fmla="val 64286"/>
              <a:gd name="adj2" fmla="val 70983"/>
            </a:avLst>
          </a:prstGeom>
          <a:gradFill flip="none" rotWithShape="1">
            <a:gsLst>
              <a:gs pos="0">
                <a:schemeClr val="tx1"/>
              </a:gs>
              <a:gs pos="50000">
                <a:schemeClr val="tx1">
                  <a:lumMod val="75000"/>
                  <a:lumOff val="25000"/>
                </a:schemeClr>
              </a:gs>
              <a:gs pos="97000">
                <a:schemeClr val="tx1">
                  <a:lumMod val="95000"/>
                  <a:lumOff val="5000"/>
                  <a:tint val="23500"/>
                  <a:satMod val="160000"/>
                </a:schemeClr>
              </a:gs>
            </a:gsLst>
            <a:lin ang="10800000" scaled="1"/>
            <a:tileRect/>
          </a:gra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vector pris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454" y="2525455"/>
            <a:ext cx="2718254" cy="27182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346" y="2038650"/>
            <a:ext cx="3093376" cy="3076471"/>
          </a:xfrm>
          <a:prstGeom prst="rect">
            <a:avLst/>
          </a:prstGeom>
        </p:spPr>
      </p:pic>
    </p:spTree>
    <p:extLst>
      <p:ext uri="{BB962C8B-B14F-4D97-AF65-F5344CB8AC3E}">
        <p14:creationId xmlns:p14="http://schemas.microsoft.com/office/powerpoint/2010/main" val="1876644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Prisons Part </a:t>
            </a:r>
            <a:r>
              <a:rPr lang="en-US" b="1" dirty="0">
                <a:effectLst>
                  <a:outerShdw blurRad="38100" dist="38100" dir="2700000" algn="tl">
                    <a:srgbClr val="000000">
                      <a:alpha val="43137"/>
                    </a:srgbClr>
                  </a:outerShdw>
                </a:effectLst>
              </a:rPr>
              <a:t>2</a:t>
            </a:r>
            <a:r>
              <a:rPr lang="en-US" b="1" dirty="0" smtClean="0">
                <a:effectLst>
                  <a:outerShdw blurRad="38100" dist="38100" dir="2700000" algn="tl">
                    <a:srgbClr val="000000">
                      <a:alpha val="43137"/>
                    </a:srgbClr>
                  </a:outerShdw>
                </a:effectLst>
              </a:rPr>
              <a:t>: </a:t>
            </a:r>
          </a:p>
          <a:p>
            <a:pPr algn="ctr"/>
            <a:r>
              <a:rPr lang="en-US" b="1" dirty="0" smtClean="0">
                <a:effectLst>
                  <a:outerShdw blurRad="38100" dist="38100" dir="2700000" algn="tl">
                    <a:srgbClr val="000000">
                      <a:alpha val="43137"/>
                    </a:srgbClr>
                  </a:outerShdw>
                </a:effectLst>
              </a:rPr>
              <a:t>Financial Processes and Realities</a:t>
            </a:r>
            <a:endParaRPr lang="en-US" sz="2200" b="1" dirty="0">
              <a:effectLst>
                <a:outerShdw blurRad="38100" dist="38100" dir="2700000" algn="tl">
                  <a:srgbClr val="000000">
                    <a:alpha val="43137"/>
                  </a:srgbClr>
                </a:outerShdw>
              </a:effectLst>
            </a:endParaRPr>
          </a:p>
        </p:txBody>
      </p:sp>
      <p:graphicFrame>
        <p:nvGraphicFramePr>
          <p:cNvPr id="52" name="Chart 51"/>
          <p:cNvGraphicFramePr>
            <a:graphicFrameLocks/>
          </p:cNvGraphicFramePr>
          <p:nvPr>
            <p:extLst>
              <p:ext uri="{D42A27DB-BD31-4B8C-83A1-F6EECF244321}">
                <p14:modId xmlns:p14="http://schemas.microsoft.com/office/powerpoint/2010/main" val="389301663"/>
              </p:ext>
            </p:extLst>
          </p:nvPr>
        </p:nvGraphicFramePr>
        <p:xfrm>
          <a:off x="98294" y="1105592"/>
          <a:ext cx="12093706" cy="5551882"/>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rot="1121473">
            <a:off x="10629153" y="4077774"/>
            <a:ext cx="692124" cy="2164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5991486" y="4970690"/>
            <a:ext cx="361428" cy="301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17058" y="4545106"/>
            <a:ext cx="658907" cy="246221"/>
          </a:xfrm>
          <a:prstGeom prst="rect">
            <a:avLst/>
          </a:prstGeom>
          <a:noFill/>
        </p:spPr>
        <p:txBody>
          <a:bodyPr wrap="square" rtlCol="0">
            <a:spAutoFit/>
          </a:bodyPr>
          <a:lstStyle/>
          <a:p>
            <a:pPr algn="ctr"/>
            <a:r>
              <a:rPr lang="en-US" sz="1000" b="1" dirty="0" smtClean="0"/>
              <a:t>2 Years</a:t>
            </a:r>
            <a:endParaRPr lang="en-US" sz="1000" b="1" dirty="0"/>
          </a:p>
        </p:txBody>
      </p:sp>
      <p:sp>
        <p:nvSpPr>
          <p:cNvPr id="9" name="TextBox 8"/>
          <p:cNvSpPr txBox="1"/>
          <p:nvPr/>
        </p:nvSpPr>
        <p:spPr>
          <a:xfrm>
            <a:off x="2565490" y="4298884"/>
            <a:ext cx="658907" cy="246221"/>
          </a:xfrm>
          <a:prstGeom prst="rect">
            <a:avLst/>
          </a:prstGeom>
          <a:noFill/>
        </p:spPr>
        <p:txBody>
          <a:bodyPr wrap="square" rtlCol="0">
            <a:spAutoFit/>
          </a:bodyPr>
          <a:lstStyle/>
          <a:p>
            <a:pPr algn="ctr"/>
            <a:r>
              <a:rPr lang="en-US" sz="1000" b="1" dirty="0"/>
              <a:t>4</a:t>
            </a:r>
            <a:r>
              <a:rPr lang="en-US" sz="1000" b="1" dirty="0" smtClean="0"/>
              <a:t> Years</a:t>
            </a:r>
            <a:endParaRPr lang="en-US" sz="1000" b="1" dirty="0"/>
          </a:p>
        </p:txBody>
      </p:sp>
      <mc:AlternateContent xmlns:mc="http://schemas.openxmlformats.org/markup-compatibility/2006" xmlns:a14="http://schemas.microsoft.com/office/drawing/2010/main">
        <mc:Choice Requires="a14">
          <p:sp>
            <p:nvSpPr>
              <p:cNvPr id="10" name="TextBox 9"/>
              <p:cNvSpPr txBox="1"/>
              <p:nvPr/>
            </p:nvSpPr>
            <p:spPr>
              <a:xfrm>
                <a:off x="2956111" y="4044741"/>
                <a:ext cx="658907" cy="246221"/>
              </a:xfrm>
              <a:prstGeom prst="rect">
                <a:avLst/>
              </a:prstGeom>
              <a:noFill/>
            </p:spPr>
            <p:txBody>
              <a:bodyPr wrap="square" rtlCol="0">
                <a:spAutoFit/>
              </a:bodyPr>
              <a:lstStyle/>
              <a:p>
                <a:pPr algn="ctr"/>
                <a:r>
                  <a:rPr lang="en-US" sz="1000" b="1" dirty="0"/>
                  <a:t>6</a:t>
                </a:r>
                <a:r>
                  <a:rPr lang="en-US" sz="1000" b="1" dirty="0" smtClean="0"/>
                  <a:t> Years</a:t>
                </a:r>
                <a:endParaRPr lang="en-US" sz="1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956111" y="4044741"/>
                <a:ext cx="658907" cy="246221"/>
              </a:xfrm>
              <a:prstGeom prst="rect">
                <a:avLst/>
              </a:prstGeom>
              <a:blipFill rotWithShape="0">
                <a:blip r:embed="rId4"/>
                <a:stretch>
                  <a:fillRect/>
                </a:stretch>
              </a:blipFill>
            </p:spPr>
            <p:txBody>
              <a:bodyPr/>
              <a:lstStyle/>
              <a:p>
                <a:r>
                  <a:rPr lang="en-US">
                    <a:noFill/>
                  </a:rPr>
                  <a:t> </a:t>
                </a:r>
              </a:p>
            </p:txBody>
          </p:sp>
        </mc:Fallback>
      </mc:AlternateContent>
      <p:sp>
        <p:nvSpPr>
          <p:cNvPr id="11" name="TextBox 10"/>
          <p:cNvSpPr txBox="1"/>
          <p:nvPr/>
        </p:nvSpPr>
        <p:spPr>
          <a:xfrm>
            <a:off x="3437965" y="3841478"/>
            <a:ext cx="658907" cy="246221"/>
          </a:xfrm>
          <a:prstGeom prst="rect">
            <a:avLst/>
          </a:prstGeom>
          <a:noFill/>
        </p:spPr>
        <p:txBody>
          <a:bodyPr wrap="square" rtlCol="0">
            <a:spAutoFit/>
          </a:bodyPr>
          <a:lstStyle/>
          <a:p>
            <a:pPr algn="ctr"/>
            <a:r>
              <a:rPr lang="en-US" sz="1000" b="1" dirty="0" smtClean="0"/>
              <a:t>8 Years</a:t>
            </a:r>
            <a:endParaRPr lang="en-US" sz="1000" b="1" dirty="0"/>
          </a:p>
        </p:txBody>
      </p:sp>
      <p:sp>
        <p:nvSpPr>
          <p:cNvPr id="12" name="TextBox 11"/>
          <p:cNvSpPr txBox="1"/>
          <p:nvPr/>
        </p:nvSpPr>
        <p:spPr>
          <a:xfrm>
            <a:off x="3767418" y="3635311"/>
            <a:ext cx="658907" cy="246221"/>
          </a:xfrm>
          <a:prstGeom prst="rect">
            <a:avLst/>
          </a:prstGeom>
          <a:noFill/>
        </p:spPr>
        <p:txBody>
          <a:bodyPr wrap="square" rtlCol="0">
            <a:spAutoFit/>
          </a:bodyPr>
          <a:lstStyle/>
          <a:p>
            <a:pPr algn="ctr"/>
            <a:r>
              <a:rPr lang="en-US" sz="1000" b="1" dirty="0" smtClean="0"/>
              <a:t>10 Years</a:t>
            </a:r>
            <a:endParaRPr lang="en-US" sz="1000" b="1" dirty="0"/>
          </a:p>
        </p:txBody>
      </p:sp>
    </p:spTree>
    <p:extLst>
      <p:ext uri="{BB962C8B-B14F-4D97-AF65-F5344CB8AC3E}">
        <p14:creationId xmlns:p14="http://schemas.microsoft.com/office/powerpoint/2010/main" val="330877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Prisons Part </a:t>
            </a:r>
            <a:r>
              <a:rPr lang="en-US" b="1" dirty="0">
                <a:effectLst>
                  <a:outerShdw blurRad="38100" dist="38100" dir="2700000" algn="tl">
                    <a:srgbClr val="000000">
                      <a:alpha val="43137"/>
                    </a:srgbClr>
                  </a:outerShdw>
                </a:effectLst>
              </a:rPr>
              <a:t>2</a:t>
            </a:r>
            <a:r>
              <a:rPr lang="en-US" b="1" dirty="0" smtClean="0">
                <a:effectLst>
                  <a:outerShdw blurRad="38100" dist="38100" dir="2700000" algn="tl">
                    <a:srgbClr val="000000">
                      <a:alpha val="43137"/>
                    </a:srgbClr>
                  </a:outerShdw>
                </a:effectLst>
              </a:rPr>
              <a:t>: </a:t>
            </a:r>
          </a:p>
          <a:p>
            <a:pPr algn="ctr"/>
            <a:r>
              <a:rPr lang="en-US" b="1" dirty="0" smtClean="0">
                <a:effectLst>
                  <a:outerShdw blurRad="38100" dist="38100" dir="2700000" algn="tl">
                    <a:srgbClr val="000000">
                      <a:alpha val="43137"/>
                    </a:srgbClr>
                  </a:outerShdw>
                </a:effectLst>
              </a:rPr>
              <a:t>The School to Prison mechanism is affecting how long people live.</a:t>
            </a:r>
            <a:endParaRPr lang="en-US" sz="2200" b="1" dirty="0">
              <a:effectLst>
                <a:outerShdw blurRad="38100" dist="38100" dir="2700000" algn="tl">
                  <a:srgbClr val="000000">
                    <a:alpha val="43137"/>
                  </a:srgbClr>
                </a:outerShdw>
              </a:effectLst>
            </a:endParaRPr>
          </a:p>
        </p:txBody>
      </p:sp>
      <p:pic>
        <p:nvPicPr>
          <p:cNvPr id="15" name="Picture 14"/>
          <p:cNvPicPr>
            <a:picLocks noChangeAspect="1"/>
          </p:cNvPicPr>
          <p:nvPr/>
        </p:nvPicPr>
        <p:blipFill>
          <a:blip r:embed="rId3"/>
          <a:stretch>
            <a:fillRect/>
          </a:stretch>
        </p:blipFill>
        <p:spPr>
          <a:xfrm>
            <a:off x="639715" y="2125691"/>
            <a:ext cx="907345" cy="941516"/>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884744" y="3634416"/>
            <a:ext cx="1004274" cy="1033239"/>
          </a:xfrm>
          <a:prstGeom prst="rect">
            <a:avLst/>
          </a:prstGeom>
        </p:spPr>
      </p:pic>
      <p:pic>
        <p:nvPicPr>
          <p:cNvPr id="12" name="Picture 10" descr="Image result for graduate person vecto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8636" y="3634416"/>
            <a:ext cx="433925" cy="10462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mage result for graduate person vector icon"/>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8258" y="5216939"/>
            <a:ext cx="1032411" cy="103241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Related image"/>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6145" y="5060103"/>
            <a:ext cx="1089186" cy="12603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stretch>
            <a:fillRect/>
          </a:stretch>
        </p:blipFill>
        <p:spPr>
          <a:xfrm>
            <a:off x="1726170" y="2057529"/>
            <a:ext cx="1032511" cy="1032511"/>
          </a:xfrm>
          <a:prstGeom prst="rect">
            <a:avLst/>
          </a:prstGeom>
        </p:spPr>
      </p:pic>
      <p:pic>
        <p:nvPicPr>
          <p:cNvPr id="1026" name="Picture 2" descr="Image result for inmate vector icon"/>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1243" y="2077958"/>
            <a:ext cx="1012081" cy="101208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vector woman bathroom"/>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965" y="5062434"/>
            <a:ext cx="1171187" cy="12513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
          <p:cNvSpPr txBox="1"/>
          <p:nvPr/>
        </p:nvSpPr>
        <p:spPr>
          <a:xfrm>
            <a:off x="713677" y="3163879"/>
            <a:ext cx="673204"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Private Prison Wage</a:t>
            </a:r>
            <a:endParaRPr lang="en-US" sz="1000" b="1" dirty="0"/>
          </a:p>
        </p:txBody>
      </p:sp>
      <p:sp>
        <p:nvSpPr>
          <p:cNvPr id="22" name="TextBox 2"/>
          <p:cNvSpPr txBox="1"/>
          <p:nvPr/>
        </p:nvSpPr>
        <p:spPr>
          <a:xfrm>
            <a:off x="1726170" y="3186018"/>
            <a:ext cx="1016971"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State Prison Nat’l Avg.</a:t>
            </a:r>
          </a:p>
          <a:p>
            <a:pPr algn="ctr"/>
            <a:r>
              <a:rPr lang="en-US" sz="1000" b="1" dirty="0" smtClean="0"/>
              <a:t>Wage</a:t>
            </a:r>
            <a:endParaRPr lang="en-US" sz="1000" b="1" dirty="0"/>
          </a:p>
        </p:txBody>
      </p:sp>
      <p:sp>
        <p:nvSpPr>
          <p:cNvPr id="23" name="TextBox 2"/>
          <p:cNvSpPr txBox="1"/>
          <p:nvPr/>
        </p:nvSpPr>
        <p:spPr>
          <a:xfrm>
            <a:off x="2942963" y="3186025"/>
            <a:ext cx="748642"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Maximum Prisoner Wage</a:t>
            </a:r>
            <a:endParaRPr lang="en-US" sz="1000" b="1" dirty="0"/>
          </a:p>
        </p:txBody>
      </p:sp>
      <p:sp>
        <p:nvSpPr>
          <p:cNvPr id="24" name="TextBox 2"/>
          <p:cNvSpPr txBox="1"/>
          <p:nvPr/>
        </p:nvSpPr>
        <p:spPr>
          <a:xfrm>
            <a:off x="704261" y="4645551"/>
            <a:ext cx="1431259" cy="2462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Some High  School</a:t>
            </a:r>
            <a:endParaRPr lang="en-US" sz="1000" b="1" dirty="0"/>
          </a:p>
        </p:txBody>
      </p:sp>
      <p:sp>
        <p:nvSpPr>
          <p:cNvPr id="25" name="TextBox 2"/>
          <p:cNvSpPr txBox="1"/>
          <p:nvPr/>
        </p:nvSpPr>
        <p:spPr>
          <a:xfrm>
            <a:off x="2185793" y="4645551"/>
            <a:ext cx="1327428" cy="2462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High School Graduate</a:t>
            </a:r>
            <a:endParaRPr lang="en-US" sz="1000" b="1" dirty="0"/>
          </a:p>
        </p:txBody>
      </p:sp>
      <p:sp>
        <p:nvSpPr>
          <p:cNvPr id="26" name="TextBox 2"/>
          <p:cNvSpPr txBox="1"/>
          <p:nvPr/>
        </p:nvSpPr>
        <p:spPr>
          <a:xfrm>
            <a:off x="781055" y="6225581"/>
            <a:ext cx="948889" cy="2462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Some College</a:t>
            </a:r>
            <a:endParaRPr lang="en-US" sz="1000" b="1" dirty="0"/>
          </a:p>
        </p:txBody>
      </p:sp>
      <p:sp>
        <p:nvSpPr>
          <p:cNvPr id="27" name="TextBox 2"/>
          <p:cNvSpPr txBox="1"/>
          <p:nvPr/>
        </p:nvSpPr>
        <p:spPr>
          <a:xfrm>
            <a:off x="1685674" y="6221723"/>
            <a:ext cx="728444" cy="2462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smtClean="0"/>
              <a:t>Bachelors</a:t>
            </a:r>
            <a:endParaRPr lang="en-US" sz="1000" b="1" dirty="0"/>
          </a:p>
        </p:txBody>
      </p:sp>
      <p:sp>
        <p:nvSpPr>
          <p:cNvPr id="28" name="TextBox 2"/>
          <p:cNvSpPr txBox="1"/>
          <p:nvPr/>
        </p:nvSpPr>
        <p:spPr>
          <a:xfrm>
            <a:off x="2518741" y="6223250"/>
            <a:ext cx="1085045" cy="24622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smtClean="0"/>
              <a:t>Graduate Degree</a:t>
            </a:r>
            <a:endParaRPr lang="en-US" sz="1000" b="1" dirty="0"/>
          </a:p>
        </p:txBody>
      </p:sp>
      <p:sp>
        <p:nvSpPr>
          <p:cNvPr id="9" name="TextBox 8"/>
          <p:cNvSpPr txBox="1"/>
          <p:nvPr/>
        </p:nvSpPr>
        <p:spPr>
          <a:xfrm rot="16200000">
            <a:off x="4342807" y="3688905"/>
            <a:ext cx="2097956" cy="307777"/>
          </a:xfrm>
          <a:prstGeom prst="rect">
            <a:avLst/>
          </a:prstGeom>
          <a:noFill/>
        </p:spPr>
        <p:txBody>
          <a:bodyPr wrap="square" rtlCol="0">
            <a:spAutoFit/>
          </a:bodyPr>
          <a:lstStyle/>
          <a:p>
            <a:pPr algn="ctr"/>
            <a:r>
              <a:rPr lang="en-US" sz="1400" dirty="0" smtClean="0"/>
              <a:t>Education Level</a:t>
            </a:r>
            <a:endParaRPr lang="en-US" sz="1400" dirty="0"/>
          </a:p>
        </p:txBody>
      </p:sp>
      <p:sp>
        <p:nvSpPr>
          <p:cNvPr id="29" name="TextBox 28"/>
          <p:cNvSpPr txBox="1"/>
          <p:nvPr/>
        </p:nvSpPr>
        <p:spPr>
          <a:xfrm>
            <a:off x="7417522" y="6544968"/>
            <a:ext cx="2703940" cy="307777"/>
          </a:xfrm>
          <a:prstGeom prst="rect">
            <a:avLst/>
          </a:prstGeom>
          <a:noFill/>
        </p:spPr>
        <p:txBody>
          <a:bodyPr wrap="square" rtlCol="0">
            <a:spAutoFit/>
          </a:bodyPr>
          <a:lstStyle/>
          <a:p>
            <a:pPr algn="ctr"/>
            <a:r>
              <a:rPr lang="en-US" sz="1400" dirty="0" smtClean="0"/>
              <a:t>Life </a:t>
            </a:r>
            <a:r>
              <a:rPr lang="en-US" sz="1400" smtClean="0"/>
              <a:t>Expectancy in years after 25</a:t>
            </a:r>
            <a:endParaRPr lang="en-US" sz="1400" dirty="0"/>
          </a:p>
        </p:txBody>
      </p:sp>
      <p:sp>
        <p:nvSpPr>
          <p:cNvPr id="10" name="TextBox 9"/>
          <p:cNvSpPr txBox="1"/>
          <p:nvPr/>
        </p:nvSpPr>
        <p:spPr>
          <a:xfrm>
            <a:off x="252249" y="1186567"/>
            <a:ext cx="4227158" cy="523220"/>
          </a:xfrm>
          <a:prstGeom prst="rect">
            <a:avLst/>
          </a:prstGeom>
          <a:noFill/>
        </p:spPr>
        <p:txBody>
          <a:bodyPr wrap="square" rtlCol="0">
            <a:spAutoFit/>
          </a:bodyPr>
          <a:lstStyle/>
          <a:p>
            <a:pPr algn="ctr"/>
            <a:r>
              <a:rPr lang="en-US" sz="1400" dirty="0" smtClean="0"/>
              <a:t>In 2010 the remaining years of life for someone after age 25 can vary by up to 14 years based on education.</a:t>
            </a:r>
            <a:endParaRPr 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26365310"/>
              </p:ext>
            </p:extLst>
          </p:nvPr>
        </p:nvGraphicFramePr>
        <p:xfrm>
          <a:off x="5697167" y="1790996"/>
          <a:ext cx="5756940" cy="4720077"/>
        </p:xfrm>
        <a:graphic>
          <a:graphicData uri="http://schemas.openxmlformats.org/drawingml/2006/table">
            <a:tbl>
              <a:tblPr firstRow="1" bandRow="1">
                <a:tableStyleId>{5940675A-B579-460E-94D1-54222C63F5DA}</a:tableStyleId>
              </a:tblPr>
              <a:tblGrid>
                <a:gridCol w="383796"/>
                <a:gridCol w="383796"/>
                <a:gridCol w="383796"/>
                <a:gridCol w="383796"/>
                <a:gridCol w="383796"/>
                <a:gridCol w="383796"/>
                <a:gridCol w="383796"/>
                <a:gridCol w="383796"/>
                <a:gridCol w="383796"/>
                <a:gridCol w="383796"/>
                <a:gridCol w="383796"/>
                <a:gridCol w="383796"/>
                <a:gridCol w="383796"/>
                <a:gridCol w="383796"/>
                <a:gridCol w="383796"/>
              </a:tblGrid>
              <a:tr h="310077">
                <a:tc gridSpan="15">
                  <a:txBody>
                    <a:bodyPr/>
                    <a:lstStyle/>
                    <a:p>
                      <a:pPr algn="ctr"/>
                      <a:r>
                        <a:rPr lang="en-US" sz="1400" dirty="0" smtClean="0"/>
                        <a:t>Graduate Degree</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0077">
                <a:tc gridSpan="15">
                  <a:txBody>
                    <a:bodyPr/>
                    <a:lstStyle/>
                    <a:p>
                      <a:pPr algn="ctr"/>
                      <a:r>
                        <a:rPr lang="en-US" sz="1400" dirty="0" smtClean="0"/>
                        <a:t>College Graduate</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r>
              <a:tr h="310077">
                <a:tc gridSpan="15">
                  <a:txBody>
                    <a:bodyPr/>
                    <a:lstStyle/>
                    <a:p>
                      <a:pPr algn="ctr"/>
                      <a:r>
                        <a:rPr lang="en-US" sz="1400" dirty="0" smtClean="0"/>
                        <a:t>Some College</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0077">
                <a:tc gridSpan="15">
                  <a:txBody>
                    <a:bodyPr/>
                    <a:lstStyle/>
                    <a:p>
                      <a:pPr algn="ctr"/>
                      <a:r>
                        <a:rPr lang="en-US" sz="1400" dirty="0" smtClean="0"/>
                        <a:t>High School Graduate</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r>
              <a:tr h="310077">
                <a:tc gridSpan="15">
                  <a:txBody>
                    <a:bodyPr/>
                    <a:lstStyle/>
                    <a:p>
                      <a:pPr algn="ctr"/>
                      <a:r>
                        <a:rPr lang="en-US" sz="1400" dirty="0" smtClean="0"/>
                        <a:t>Some High School</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r>
              <a:tr h="310077">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0077">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78999">
                <a:tc>
                  <a:txBody>
                    <a:bodyPr/>
                    <a:lstStyle/>
                    <a:p>
                      <a:pPr algn="ctr"/>
                      <a:r>
                        <a:rPr lang="en-US" sz="1400" dirty="0" smtClean="0"/>
                        <a:t>0</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16</a:t>
                      </a:r>
                      <a:endParaRPr lang="en-US" sz="1400" dirty="0"/>
                    </a:p>
                  </a:txBody>
                  <a:tcPr/>
                </a:tc>
                <a:tc>
                  <a:txBody>
                    <a:bodyPr/>
                    <a:lstStyle/>
                    <a:p>
                      <a:pPr algn="ctr"/>
                      <a:r>
                        <a:rPr lang="en-US" sz="1400" dirty="0" smtClean="0"/>
                        <a:t>20</a:t>
                      </a:r>
                      <a:endParaRPr lang="en-US" sz="1400" dirty="0"/>
                    </a:p>
                  </a:txBody>
                  <a:tcPr/>
                </a:tc>
                <a:tc>
                  <a:txBody>
                    <a:bodyPr/>
                    <a:lstStyle/>
                    <a:p>
                      <a:pPr algn="ctr"/>
                      <a:r>
                        <a:rPr lang="en-US" sz="1400" dirty="0" smtClean="0"/>
                        <a:t>24</a:t>
                      </a:r>
                      <a:endParaRPr lang="en-US" sz="1400" dirty="0"/>
                    </a:p>
                  </a:txBody>
                  <a:tcPr/>
                </a:tc>
                <a:tc>
                  <a:txBody>
                    <a:bodyPr/>
                    <a:lstStyle/>
                    <a:p>
                      <a:pPr algn="ctr"/>
                      <a:r>
                        <a:rPr lang="en-US" sz="1400" dirty="0" smtClean="0"/>
                        <a:t>28</a:t>
                      </a:r>
                      <a:endParaRPr lang="en-US" sz="1400" dirty="0"/>
                    </a:p>
                  </a:txBody>
                  <a:tcPr/>
                </a:tc>
                <a:tc>
                  <a:txBody>
                    <a:bodyPr/>
                    <a:lstStyle/>
                    <a:p>
                      <a:pPr algn="ctr"/>
                      <a:r>
                        <a:rPr lang="en-US" sz="1400" dirty="0" smtClean="0"/>
                        <a:t>32</a:t>
                      </a:r>
                      <a:endParaRPr lang="en-US" sz="1400" dirty="0"/>
                    </a:p>
                  </a:txBody>
                  <a:tcPr/>
                </a:tc>
                <a:tc>
                  <a:txBody>
                    <a:bodyPr/>
                    <a:lstStyle/>
                    <a:p>
                      <a:pPr algn="ctr"/>
                      <a:r>
                        <a:rPr lang="en-US" sz="1400" dirty="0" smtClean="0"/>
                        <a:t>36</a:t>
                      </a:r>
                      <a:endParaRPr lang="en-US" sz="1400" dirty="0"/>
                    </a:p>
                  </a:txBody>
                  <a:tcPr/>
                </a:tc>
                <a:tc>
                  <a:txBody>
                    <a:bodyPr/>
                    <a:lstStyle/>
                    <a:p>
                      <a:pPr algn="ctr"/>
                      <a:r>
                        <a:rPr lang="en-US" sz="1400" dirty="0" smtClean="0"/>
                        <a:t>40</a:t>
                      </a:r>
                      <a:endParaRPr lang="en-US" sz="1400" dirty="0"/>
                    </a:p>
                  </a:txBody>
                  <a:tcPr/>
                </a:tc>
                <a:tc>
                  <a:txBody>
                    <a:bodyPr/>
                    <a:lstStyle/>
                    <a:p>
                      <a:pPr algn="ctr"/>
                      <a:r>
                        <a:rPr lang="en-US" sz="1400" dirty="0" smtClean="0"/>
                        <a:t>44</a:t>
                      </a:r>
                      <a:endParaRPr lang="en-US" sz="1400" dirty="0"/>
                    </a:p>
                  </a:txBody>
                  <a:tcPr/>
                </a:tc>
                <a:tc>
                  <a:txBody>
                    <a:bodyPr/>
                    <a:lstStyle/>
                    <a:p>
                      <a:pPr algn="ctr"/>
                      <a:r>
                        <a:rPr lang="en-US" sz="1400" dirty="0" smtClean="0"/>
                        <a:t>48</a:t>
                      </a:r>
                      <a:endParaRPr lang="en-US" sz="1400" dirty="0"/>
                    </a:p>
                  </a:txBody>
                  <a:tcPr/>
                </a:tc>
                <a:tc>
                  <a:txBody>
                    <a:bodyPr/>
                    <a:lstStyle/>
                    <a:p>
                      <a:pPr algn="ctr"/>
                      <a:r>
                        <a:rPr lang="en-US" sz="1400" dirty="0" smtClean="0"/>
                        <a:t>52</a:t>
                      </a:r>
                      <a:endParaRPr lang="en-US" sz="1400" dirty="0"/>
                    </a:p>
                  </a:txBody>
                  <a:tcPr/>
                </a:tc>
                <a:tc>
                  <a:txBody>
                    <a:bodyPr/>
                    <a:lstStyle/>
                    <a:p>
                      <a:pPr algn="ctr"/>
                      <a:r>
                        <a:rPr lang="en-US" sz="1400" dirty="0" smtClean="0"/>
                        <a:t>56</a:t>
                      </a:r>
                      <a:endParaRPr lang="en-US" sz="1400" dirty="0"/>
                    </a:p>
                  </a:txBody>
                  <a:tcPr/>
                </a:tc>
                <a:tc>
                  <a:txBody>
                    <a:bodyPr/>
                    <a:lstStyle/>
                    <a:p>
                      <a:pPr algn="ctr"/>
                      <a:r>
                        <a:rPr lang="en-US" sz="1400" dirty="0" smtClean="0"/>
                        <a:t>60</a:t>
                      </a:r>
                      <a:endParaRPr lang="en-US" sz="1400" dirty="0"/>
                    </a:p>
                  </a:txBody>
                  <a:tcPr/>
                </a:tc>
              </a:tr>
            </a:tbl>
          </a:graphicData>
        </a:graphic>
      </p:graphicFrame>
      <p:sp>
        <p:nvSpPr>
          <p:cNvPr id="32" name="Oval 31"/>
          <p:cNvSpPr/>
          <p:nvPr/>
        </p:nvSpPr>
        <p:spPr>
          <a:xfrm>
            <a:off x="9617360" y="5255488"/>
            <a:ext cx="218717" cy="220717"/>
          </a:xfrm>
          <a:prstGeom prst="ellipse">
            <a:avLst/>
          </a:prstGeom>
          <a:solidFill>
            <a:srgbClr val="FF0000">
              <a:alpha val="6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121462" y="4315980"/>
            <a:ext cx="218717" cy="220717"/>
          </a:xfrm>
          <a:prstGeom prst="ellipse">
            <a:avLst/>
          </a:prstGeom>
          <a:solidFill>
            <a:srgbClr val="FF0000">
              <a:alpha val="6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375013" y="3384579"/>
            <a:ext cx="218717" cy="220717"/>
          </a:xfrm>
          <a:prstGeom prst="ellipse">
            <a:avLst/>
          </a:prstGeom>
          <a:solidFill>
            <a:srgbClr val="FF0000">
              <a:alpha val="6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905393" y="2486090"/>
            <a:ext cx="218717" cy="220717"/>
          </a:xfrm>
          <a:prstGeom prst="ellipse">
            <a:avLst/>
          </a:prstGeom>
          <a:solidFill>
            <a:srgbClr val="FF0000">
              <a:alpha val="6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1165540" y="1836812"/>
            <a:ext cx="218717" cy="220717"/>
          </a:xfrm>
          <a:prstGeom prst="ellipse">
            <a:avLst/>
          </a:prstGeom>
          <a:solidFill>
            <a:srgbClr val="FF0000">
              <a:alpha val="63922"/>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ame 17"/>
          <p:cNvSpPr/>
          <p:nvPr/>
        </p:nvSpPr>
        <p:spPr>
          <a:xfrm>
            <a:off x="252249" y="1729496"/>
            <a:ext cx="3951261" cy="2216573"/>
          </a:xfrm>
          <a:prstGeom prst="frame">
            <a:avLst>
              <a:gd name="adj1" fmla="val 7574"/>
            </a:avLst>
          </a:prstGeom>
          <a:solidFill>
            <a:srgbClr val="FF0000">
              <a:alpha val="5607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939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 0 L 0.64779 0.14861 " pathEditMode="relative" ptsTypes="AA">
                                      <p:cBhvr>
                                        <p:cTn id="11" dur="2000" fill="hold"/>
                                        <p:tgtEl>
                                          <p:spTgt spid="3"/>
                                        </p:tgtEl>
                                        <p:attrNameLst>
                                          <p:attrName>ppt_x</p:attrName>
                                          <p:attrName>ppt_y</p:attrName>
                                        </p:attrNameLst>
                                      </p:cBhvr>
                                    </p:animMotion>
                                  </p:childTnLst>
                                </p:cTn>
                              </p:par>
                              <p:par>
                                <p:cTn id="12" presetID="0" presetClass="path" presetSubtype="0" accel="50000" decel="50000" fill="hold" grpId="0" nodeType="withEffect">
                                  <p:stCondLst>
                                    <p:cond delay="0"/>
                                  </p:stCondLst>
                                  <p:childTnLst>
                                    <p:animMotion origin="layout" path="M 0 0 L 0.64779 0.14861 " pathEditMode="relative" ptsTypes="AA">
                                      <p:cBhvr>
                                        <p:cTn id="13" dur="2000" fill="hold"/>
                                        <p:tgtEl>
                                          <p:spTgt spid="24"/>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3.125E-6 1.48148E-6 L 0.58893 -0.0132 " pathEditMode="relative" rAng="0" ptsTypes="AA">
                                      <p:cBhvr>
                                        <p:cTn id="22" dur="2000" fill="hold"/>
                                        <p:tgtEl>
                                          <p:spTgt spid="12"/>
                                        </p:tgtEl>
                                        <p:attrNameLst>
                                          <p:attrName>ppt_x</p:attrName>
                                          <p:attrName>ppt_y</p:attrName>
                                        </p:attrNameLst>
                                      </p:cBhvr>
                                      <p:rCtr x="29440" y="-671"/>
                                    </p:animMotion>
                                  </p:childTnLst>
                                </p:cTn>
                              </p:par>
                              <p:par>
                                <p:cTn id="23" presetID="0" presetClass="path" presetSubtype="0" accel="50000" decel="50000" fill="hold" grpId="0" nodeType="withEffect">
                                  <p:stCondLst>
                                    <p:cond delay="0"/>
                                  </p:stCondLst>
                                  <p:childTnLst>
                                    <p:animMotion origin="layout" path="M -3.95833E-6 1.11111E-6 L 0.58347 -0.00764 " pathEditMode="relative" rAng="0" ptsTypes="AA">
                                      <p:cBhvr>
                                        <p:cTn id="24" dur="2000" fill="hold"/>
                                        <p:tgtEl>
                                          <p:spTgt spid="25"/>
                                        </p:tgtEl>
                                        <p:attrNameLst>
                                          <p:attrName>ppt_x</p:attrName>
                                          <p:attrName>ppt_y</p:attrName>
                                        </p:attrNameLst>
                                      </p:cBhvr>
                                      <p:rCtr x="29167" y="-394"/>
                                    </p:animMotion>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4.58333E-6 1.85185E-6 L 0.80898 -0.33588 " pathEditMode="relative" rAng="0" ptsTypes="AA">
                                      <p:cBhvr>
                                        <p:cTn id="33" dur="2000" fill="hold"/>
                                        <p:tgtEl>
                                          <p:spTgt spid="20"/>
                                        </p:tgtEl>
                                        <p:attrNameLst>
                                          <p:attrName>ppt_x</p:attrName>
                                          <p:attrName>ppt_y</p:attrName>
                                        </p:attrNameLst>
                                      </p:cBhvr>
                                      <p:rCtr x="40443" y="-16806"/>
                                    </p:animMotion>
                                  </p:childTnLst>
                                </p:cTn>
                              </p:par>
                              <p:par>
                                <p:cTn id="34" presetID="0" presetClass="path" presetSubtype="0" accel="50000" decel="50000" fill="hold" grpId="0" nodeType="withEffect">
                                  <p:stCondLst>
                                    <p:cond delay="0"/>
                                  </p:stCondLst>
                                  <p:childTnLst>
                                    <p:animMotion origin="layout" path="M -4.79167E-6 -4.44444E-6 L 0.8004 -0.3368 " pathEditMode="relative" rAng="0" ptsTypes="AA">
                                      <p:cBhvr>
                                        <p:cTn id="35" dur="2000" fill="hold"/>
                                        <p:tgtEl>
                                          <p:spTgt spid="26"/>
                                        </p:tgtEl>
                                        <p:attrNameLst>
                                          <p:attrName>ppt_x</p:attrName>
                                          <p:attrName>ppt_y</p:attrName>
                                        </p:attrNameLst>
                                      </p:cBhvr>
                                      <p:rCtr x="40013" y="-16852"/>
                                    </p:animMotion>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 0 L 0.70508 -0.46898 " pathEditMode="relative" ptsTypes="AA">
                                      <p:cBhvr>
                                        <p:cTn id="44" dur="2000" fill="hold"/>
                                        <p:tgtEl>
                                          <p:spTgt spid="27"/>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0 0 L 0.70508 -0.46898 " pathEditMode="relative" ptsTypes="AA">
                                      <p:cBhvr>
                                        <p:cTn id="46" dur="2000" fill="hold"/>
                                        <p:tgtEl>
                                          <p:spTgt spid="16"/>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dissolv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0" nodeType="clickEffect">
                                  <p:stCondLst>
                                    <p:cond delay="0"/>
                                  </p:stCondLst>
                                  <p:childTnLst>
                                    <p:animMotion origin="layout" path="M -1.66667E-6 -1.48148E-6 L 0.61641 -0.69236 " pathEditMode="relative" rAng="0" ptsTypes="AA">
                                      <p:cBhvr>
                                        <p:cTn id="55" dur="2000" fill="hold"/>
                                        <p:tgtEl>
                                          <p:spTgt spid="28"/>
                                        </p:tgtEl>
                                        <p:attrNameLst>
                                          <p:attrName>ppt_x</p:attrName>
                                          <p:attrName>ppt_y</p:attrName>
                                        </p:attrNameLst>
                                      </p:cBhvr>
                                      <p:rCtr x="30820" y="-34630"/>
                                    </p:animMotion>
                                  </p:childTnLst>
                                </p:cTn>
                              </p:par>
                              <p:par>
                                <p:cTn id="56" presetID="0" presetClass="path" presetSubtype="0" accel="50000" decel="50000" fill="hold" nodeType="withEffect">
                                  <p:stCondLst>
                                    <p:cond delay="0"/>
                                  </p:stCondLst>
                                  <p:childTnLst>
                                    <p:animMotion origin="layout" path="M -4.16667E-7 3.7037E-7 L 0.66836 -0.65185 " pathEditMode="relative" rAng="0" ptsTypes="AA">
                                      <p:cBhvr>
                                        <p:cTn id="57" dur="2000" fill="hold"/>
                                        <p:tgtEl>
                                          <p:spTgt spid="13"/>
                                        </p:tgtEl>
                                        <p:attrNameLst>
                                          <p:attrName>ppt_x</p:attrName>
                                          <p:attrName>ppt_y</p:attrName>
                                        </p:attrNameLst>
                                      </p:cBhvr>
                                      <p:rCtr x="33411" y="-32593"/>
                                    </p:animMotion>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arn(inVertical)">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2" grpId="0" animBg="1"/>
      <p:bldP spid="37" grpId="0" animBg="1"/>
      <p:bldP spid="38" grpId="0" animBg="1"/>
      <p:bldP spid="39" grpId="0" animBg="1"/>
      <p:bldP spid="40"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Prisons Part </a:t>
            </a:r>
            <a:r>
              <a:rPr lang="en-US" b="1" dirty="0">
                <a:effectLst>
                  <a:outerShdw blurRad="38100" dist="38100" dir="2700000" algn="tl">
                    <a:srgbClr val="000000">
                      <a:alpha val="43137"/>
                    </a:srgbClr>
                  </a:outerShdw>
                </a:effectLst>
              </a:rPr>
              <a:t>2</a:t>
            </a:r>
            <a:r>
              <a:rPr lang="en-US" b="1" dirty="0" smtClean="0">
                <a:effectLst>
                  <a:outerShdw blurRad="38100" dist="38100" dir="2700000" algn="tl">
                    <a:srgbClr val="000000">
                      <a:alpha val="43137"/>
                    </a:srgbClr>
                  </a:outerShdw>
                </a:effectLst>
              </a:rPr>
              <a:t>: </a:t>
            </a:r>
          </a:p>
          <a:p>
            <a:pPr algn="ctr"/>
            <a:r>
              <a:rPr lang="en-US" b="1" dirty="0" smtClean="0">
                <a:effectLst>
                  <a:outerShdw blurRad="38100" dist="38100" dir="2700000" algn="tl">
                    <a:srgbClr val="000000">
                      <a:alpha val="43137"/>
                    </a:srgbClr>
                  </a:outerShdw>
                </a:effectLst>
              </a:rPr>
              <a:t>Financial Facts of Institutionalization</a:t>
            </a:r>
            <a:endParaRPr lang="en-US" sz="2200"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033191" y="1227464"/>
            <a:ext cx="1464099" cy="125174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638311" y="4750909"/>
            <a:ext cx="2094659" cy="209465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671936" y="4866541"/>
            <a:ext cx="1055773" cy="40277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2549" y="5126193"/>
            <a:ext cx="939241" cy="93924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8190" y="1571329"/>
            <a:ext cx="1342096" cy="87624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flipV="1">
            <a:off x="6300266" y="2687395"/>
            <a:ext cx="1424579" cy="15108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2736" y="3040873"/>
            <a:ext cx="1196960" cy="119696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6200000">
            <a:off x="7863135" y="1759859"/>
            <a:ext cx="1412206" cy="2142092"/>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2061192" y="1247904"/>
            <a:ext cx="1036569" cy="119696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66820" y="2058196"/>
            <a:ext cx="1196960" cy="119696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1127" y="2178402"/>
            <a:ext cx="656109" cy="65610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916218">
            <a:off x="2392667" y="4900256"/>
            <a:ext cx="939241" cy="32766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79" y="3096340"/>
            <a:ext cx="955595" cy="939241"/>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56129" y="2603828"/>
            <a:ext cx="1450330" cy="1450330"/>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7824938" flipV="1">
            <a:off x="2549159" y="3738756"/>
            <a:ext cx="1709155" cy="1709155"/>
          </a:xfrm>
          <a:prstGeom prst="rect">
            <a:avLst/>
          </a:prstGeom>
        </p:spPr>
      </p:pic>
      <p:pic>
        <p:nvPicPr>
          <p:cNvPr id="21" name="Pictur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10604" y="3602079"/>
            <a:ext cx="1450330" cy="145033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9306" y="2553978"/>
            <a:ext cx="656109" cy="656109"/>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06874" y="1472641"/>
            <a:ext cx="656109" cy="65610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6524" y="2065919"/>
            <a:ext cx="939241" cy="611309"/>
          </a:xfrm>
          <a:prstGeom prst="rect">
            <a:avLst/>
          </a:prstGeom>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8344453">
            <a:off x="1982213" y="4786558"/>
            <a:ext cx="1036569" cy="1196960"/>
          </a:xfrm>
          <a:prstGeom prst="rect">
            <a:avLst/>
          </a:prstGeom>
        </p:spPr>
      </p:pic>
      <p:pic>
        <p:nvPicPr>
          <p:cNvPr id="27" name="Picture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97344" y="4682047"/>
            <a:ext cx="1524707" cy="1524707"/>
          </a:xfrm>
          <a:prstGeom prst="rect">
            <a:avLst/>
          </a:prstGeom>
        </p:spPr>
      </p:pic>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2616" y="3376509"/>
            <a:ext cx="1524707" cy="1470153"/>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5151127">
            <a:off x="9314454" y="2929101"/>
            <a:ext cx="1545130" cy="154513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614050" y="4519918"/>
            <a:ext cx="971188" cy="939241"/>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9519" y="5894346"/>
            <a:ext cx="916940" cy="916940"/>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6257148" y="5968374"/>
            <a:ext cx="1036569" cy="1196960"/>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6257148" y="4495547"/>
            <a:ext cx="1036569" cy="1113723"/>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1095" y="3331952"/>
            <a:ext cx="1055773" cy="473449"/>
          </a:xfrm>
          <a:prstGeom prst="rect">
            <a:avLst/>
          </a:prstGeom>
        </p:spPr>
      </p:pic>
      <p:sp>
        <p:nvSpPr>
          <p:cNvPr id="36" name="Rectangle 35"/>
          <p:cNvSpPr/>
          <p:nvPr/>
        </p:nvSpPr>
        <p:spPr>
          <a:xfrm>
            <a:off x="3774189" y="2572650"/>
            <a:ext cx="243975" cy="1683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71125" y="2480444"/>
            <a:ext cx="345399" cy="35046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968981" y="1604983"/>
            <a:ext cx="1559109" cy="646331"/>
          </a:xfrm>
          <a:prstGeom prst="rect">
            <a:avLst/>
          </a:prstGeom>
          <a:noFill/>
        </p:spPr>
        <p:txBody>
          <a:bodyPr wrap="square" rtlCol="0">
            <a:spAutoFit/>
          </a:bodyPr>
          <a:lstStyle/>
          <a:p>
            <a:pPr algn="ctr"/>
            <a:r>
              <a:rPr lang="en-US" dirty="0" smtClean="0"/>
              <a:t>Policy Pressure</a:t>
            </a:r>
            <a:endParaRPr lang="en-US" dirty="0"/>
          </a:p>
        </p:txBody>
      </p:sp>
      <p:sp>
        <p:nvSpPr>
          <p:cNvPr id="39" name="TextBox 38"/>
          <p:cNvSpPr txBox="1"/>
          <p:nvPr/>
        </p:nvSpPr>
        <p:spPr>
          <a:xfrm>
            <a:off x="485732" y="3220843"/>
            <a:ext cx="1559109" cy="923330"/>
          </a:xfrm>
          <a:prstGeom prst="rect">
            <a:avLst/>
          </a:prstGeom>
          <a:noFill/>
        </p:spPr>
        <p:txBody>
          <a:bodyPr wrap="square" rtlCol="0">
            <a:spAutoFit/>
          </a:bodyPr>
          <a:lstStyle/>
          <a:p>
            <a:pPr algn="ctr"/>
            <a:r>
              <a:rPr lang="en-US" dirty="0" smtClean="0"/>
              <a:t>Education Entry Points</a:t>
            </a:r>
          </a:p>
          <a:p>
            <a:pPr algn="ctr"/>
            <a:r>
              <a:rPr lang="en-US" dirty="0" smtClean="0"/>
              <a:t>&amp; Factors</a:t>
            </a:r>
            <a:endParaRPr lang="en-US" dirty="0"/>
          </a:p>
        </p:txBody>
      </p:sp>
      <p:sp>
        <p:nvSpPr>
          <p:cNvPr id="40" name="TextBox 39"/>
          <p:cNvSpPr txBox="1"/>
          <p:nvPr/>
        </p:nvSpPr>
        <p:spPr>
          <a:xfrm>
            <a:off x="3686313" y="3497842"/>
            <a:ext cx="1559109" cy="646331"/>
          </a:xfrm>
          <a:prstGeom prst="rect">
            <a:avLst/>
          </a:prstGeom>
          <a:noFill/>
        </p:spPr>
        <p:txBody>
          <a:bodyPr wrap="square" rtlCol="0">
            <a:spAutoFit/>
          </a:bodyPr>
          <a:lstStyle/>
          <a:p>
            <a:pPr algn="ctr"/>
            <a:r>
              <a:rPr lang="en-US" dirty="0" smtClean="0"/>
              <a:t>Channeling Process</a:t>
            </a:r>
            <a:endParaRPr lang="en-US" dirty="0"/>
          </a:p>
        </p:txBody>
      </p:sp>
      <p:sp>
        <p:nvSpPr>
          <p:cNvPr id="41" name="TextBox 40"/>
          <p:cNvSpPr txBox="1"/>
          <p:nvPr/>
        </p:nvSpPr>
        <p:spPr>
          <a:xfrm>
            <a:off x="6173159" y="5381881"/>
            <a:ext cx="1559109" cy="923330"/>
          </a:xfrm>
          <a:prstGeom prst="rect">
            <a:avLst/>
          </a:prstGeom>
          <a:noFill/>
        </p:spPr>
        <p:txBody>
          <a:bodyPr wrap="square" rtlCol="0">
            <a:spAutoFit/>
          </a:bodyPr>
          <a:lstStyle/>
          <a:p>
            <a:pPr algn="ctr"/>
            <a:r>
              <a:rPr lang="en-US" dirty="0" smtClean="0"/>
              <a:t>Financial Processes &amp; Realities</a:t>
            </a:r>
            <a:endParaRPr lang="en-US" dirty="0"/>
          </a:p>
        </p:txBody>
      </p:sp>
      <p:sp>
        <p:nvSpPr>
          <p:cNvPr id="42" name="TextBox 41"/>
          <p:cNvSpPr txBox="1"/>
          <p:nvPr/>
        </p:nvSpPr>
        <p:spPr>
          <a:xfrm>
            <a:off x="9640284" y="4535967"/>
            <a:ext cx="1559109" cy="646331"/>
          </a:xfrm>
          <a:prstGeom prst="rect">
            <a:avLst/>
          </a:prstGeom>
          <a:noFill/>
        </p:spPr>
        <p:txBody>
          <a:bodyPr wrap="square" rtlCol="0">
            <a:spAutoFit/>
          </a:bodyPr>
          <a:lstStyle/>
          <a:p>
            <a:pPr algn="ctr"/>
            <a:r>
              <a:rPr lang="en-US" smtClean="0"/>
              <a:t>Potential Outcomes </a:t>
            </a:r>
            <a:endParaRPr lang="en-US"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flipH="1">
            <a:off x="9020520" y="5743273"/>
            <a:ext cx="703470" cy="703470"/>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flipH="1">
            <a:off x="8846673" y="5018491"/>
            <a:ext cx="985830" cy="985830"/>
          </a:xfrm>
          <a:prstGeom prst="rect">
            <a:avLst/>
          </a:prstGeom>
        </p:spPr>
      </p:pic>
      <p:pic>
        <p:nvPicPr>
          <p:cNvPr id="49" name="Picture 4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flipH="1">
            <a:off x="8793017" y="4359928"/>
            <a:ext cx="776147" cy="896242"/>
          </a:xfrm>
          <a:prstGeom prst="rect">
            <a:avLst/>
          </a:prstGeom>
        </p:spPr>
      </p:pic>
      <p:sp>
        <p:nvSpPr>
          <p:cNvPr id="53" name="Rectangle 52"/>
          <p:cNvSpPr/>
          <p:nvPr/>
        </p:nvSpPr>
        <p:spPr>
          <a:xfrm rot="819191">
            <a:off x="5366504" y="5369874"/>
            <a:ext cx="150647" cy="141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991042" y="4107976"/>
            <a:ext cx="2699152" cy="646331"/>
          </a:xfrm>
          <a:prstGeom prst="rect">
            <a:avLst/>
          </a:prstGeom>
          <a:noFill/>
        </p:spPr>
        <p:txBody>
          <a:bodyPr wrap="square" rtlCol="0">
            <a:spAutoFit/>
          </a:bodyPr>
          <a:lstStyle/>
          <a:p>
            <a:pPr algn="ctr"/>
            <a:r>
              <a:rPr lang="en-US" smtClean="0"/>
              <a:t>Existential Predicaments and Factors</a:t>
            </a:r>
            <a:endParaRPr lang="en-US" dirty="0"/>
          </a:p>
        </p:txBody>
      </p:sp>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58336" y="2995062"/>
            <a:ext cx="1036569" cy="1196960"/>
          </a:xfrm>
          <a:prstGeom prst="rect">
            <a:avLst/>
          </a:prstGeom>
        </p:spPr>
      </p:pic>
      <p:sp>
        <p:nvSpPr>
          <p:cNvPr id="8" name="Curved Left Arrow 7"/>
          <p:cNvSpPr/>
          <p:nvPr/>
        </p:nvSpPr>
        <p:spPr>
          <a:xfrm>
            <a:off x="8829587" y="1618028"/>
            <a:ext cx="278787" cy="230038"/>
          </a:xfrm>
          <a:prstGeom prst="curvedLef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urved Left Arrow 45"/>
          <p:cNvSpPr/>
          <p:nvPr/>
        </p:nvSpPr>
        <p:spPr>
          <a:xfrm rot="10800000">
            <a:off x="8015404" y="1622454"/>
            <a:ext cx="278787" cy="230038"/>
          </a:xfrm>
          <a:prstGeom prst="curvedLef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2159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Channeling Process</a:t>
            </a:r>
            <a:endParaRPr lang="en-US" dirty="0"/>
          </a:p>
        </p:txBody>
      </p:sp>
      <p:sp>
        <p:nvSpPr>
          <p:cNvPr id="4" name="Text Placeholder 3"/>
          <p:cNvSpPr>
            <a:spLocks noGrp="1"/>
          </p:cNvSpPr>
          <p:nvPr>
            <p:ph type="body" idx="1"/>
          </p:nvPr>
        </p:nvSpPr>
        <p:spPr/>
        <p:txBody>
          <a:bodyPr/>
          <a:lstStyle/>
          <a:p>
            <a:r>
              <a:rPr lang="en-US" dirty="0" smtClean="0"/>
              <a:t>How we get caught up in the system</a:t>
            </a:r>
            <a:endParaRPr lang="en-US" dirty="0"/>
          </a:p>
        </p:txBody>
      </p:sp>
    </p:spTree>
    <p:extLst>
      <p:ext uri="{BB962C8B-B14F-4D97-AF65-F5344CB8AC3E}">
        <p14:creationId xmlns:p14="http://schemas.microsoft.com/office/powerpoint/2010/main" val="31541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Financial Processes &amp; Realities</a:t>
            </a:r>
            <a:endParaRPr lang="en-US" dirty="0"/>
          </a:p>
        </p:txBody>
      </p:sp>
      <p:sp>
        <p:nvSpPr>
          <p:cNvPr id="4" name="Text Placeholder 3"/>
          <p:cNvSpPr>
            <a:spLocks noGrp="1"/>
          </p:cNvSpPr>
          <p:nvPr>
            <p:ph type="body" idx="1"/>
          </p:nvPr>
        </p:nvSpPr>
        <p:spPr/>
        <p:txBody>
          <a:bodyPr/>
          <a:lstStyle/>
          <a:p>
            <a:r>
              <a:rPr lang="en-US" dirty="0" smtClean="0"/>
              <a:t>Slave sisters </a:t>
            </a:r>
            <a:endParaRPr lang="en-US" dirty="0"/>
          </a:p>
        </p:txBody>
      </p:sp>
    </p:spTree>
    <p:extLst>
      <p:ext uri="{BB962C8B-B14F-4D97-AF65-F5344CB8AC3E}">
        <p14:creationId xmlns:p14="http://schemas.microsoft.com/office/powerpoint/2010/main" val="114853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1850" y="1709738"/>
            <a:ext cx="10743116" cy="2852737"/>
          </a:xfrm>
        </p:spPr>
        <p:txBody>
          <a:bodyPr/>
          <a:lstStyle/>
          <a:p>
            <a:r>
              <a:rPr lang="en-US" dirty="0" smtClean="0"/>
              <a:t>Existential Predicaments &amp; Factors </a:t>
            </a:r>
            <a:endParaRPr lang="en-US" dirty="0"/>
          </a:p>
        </p:txBody>
      </p:sp>
      <p:sp>
        <p:nvSpPr>
          <p:cNvPr id="4" name="Text Placeholder 3"/>
          <p:cNvSpPr>
            <a:spLocks noGrp="1"/>
          </p:cNvSpPr>
          <p:nvPr>
            <p:ph type="body" idx="1"/>
          </p:nvPr>
        </p:nvSpPr>
        <p:spPr/>
        <p:txBody>
          <a:bodyPr/>
          <a:lstStyle/>
          <a:p>
            <a:r>
              <a:rPr lang="en-US" dirty="0" smtClean="0"/>
              <a:t>Life or Death </a:t>
            </a:r>
            <a:endParaRPr lang="en-US" dirty="0"/>
          </a:p>
        </p:txBody>
      </p:sp>
    </p:spTree>
    <p:extLst>
      <p:ext uri="{BB962C8B-B14F-4D97-AF65-F5344CB8AC3E}">
        <p14:creationId xmlns:p14="http://schemas.microsoft.com/office/powerpoint/2010/main" val="50128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Schools Part 1 - Entry Points &amp; Factors</a:t>
            </a:r>
          </a:p>
          <a:p>
            <a:pPr algn="ctr"/>
            <a:r>
              <a:rPr lang="en-US" b="1" dirty="0" smtClean="0">
                <a:effectLst>
                  <a:outerShdw blurRad="38100" dist="38100" dir="2700000" algn="tl">
                    <a:srgbClr val="000000">
                      <a:alpha val="43137"/>
                    </a:srgbClr>
                  </a:outerShdw>
                </a:effectLst>
              </a:rPr>
              <a:t>Targeting young minority groups</a:t>
            </a:r>
            <a:endParaRPr lang="en-US" sz="22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3200" y="2374900"/>
            <a:ext cx="4305300" cy="4305300"/>
          </a:xfrm>
          <a:prstGeom prst="rect">
            <a:avLst/>
          </a:prstGeom>
        </p:spPr>
      </p:pic>
      <p:sp>
        <p:nvSpPr>
          <p:cNvPr id="5" name="Oval 4"/>
          <p:cNvSpPr/>
          <p:nvPr/>
        </p:nvSpPr>
        <p:spPr>
          <a:xfrm>
            <a:off x="8750300" y="2794000"/>
            <a:ext cx="685800" cy="6223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43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0" presetClass="path" presetSubtype="0" accel="50000" decel="50000" fill="hold" grpId="0" nodeType="withEffect">
                                  <p:stCondLst>
                                    <p:cond delay="0"/>
                                  </p:stCondLst>
                                  <p:childTnLst>
                                    <p:animMotion origin="layout" path="M -3.33333E-6 2.22222E-6 C -0.00364 -0.00371 -0.0108 -0.01042 -0.01458 -0.01667 C -0.01653 -0.01945 -0.01836 -0.02246 -0.01979 -0.02593 C -0.02148 -0.02917 -0.02226 -0.0338 -0.02395 -0.03704 C -0.02539 -0.03959 -0.02773 -0.04005 -0.02916 -0.04259 C -0.03333 -0.04884 -0.03645 -0.05695 -0.04062 -0.06297 C -0.0582 -0.08797 -0.03476 -0.05394 -0.05 -0.07778 C -0.05195 -0.08056 -0.05729 -0.08727 -0.05937 -0.08889 C -0.06106 -0.09005 -0.06289 -0.08982 -0.06458 -0.09074 C -0.0664 -0.09167 -0.0681 -0.09329 -0.06979 -0.09445 C -0.07265 -0.09584 -0.07539 -0.09676 -0.07812 -0.09815 L -0.08229 -0.1 C -0.10416 -0.09931 -0.12617 -0.09977 -0.14791 -0.09815 C -0.14987 -0.09792 -0.15143 -0.09537 -0.15312 -0.09445 C -0.1552 -0.09306 -0.15729 -0.09167 -0.15937 -0.09074 C -0.1625 -0.08912 -0.16575 -0.08866 -0.16875 -0.08704 C -0.19817 -0.07037 -0.17343 -0.08172 -0.18645 -0.07593 C -0.18828 -0.07408 -0.18984 -0.07176 -0.19166 -0.07037 C -0.19401 -0.06852 -0.19661 -0.06783 -0.19895 -0.06667 C -0.2039 -0.06412 -0.20377 -0.06459 -0.20937 -0.06297 C -0.21601 -0.06412 -0.22291 -0.0632 -0.22916 -0.06667 C -0.23164 -0.06783 -0.23255 -0.07315 -0.23437 -0.07593 C -0.23567 -0.07755 -0.23737 -0.07801 -0.23854 -0.07963 C -0.24179 -0.08357 -0.24492 -0.0882 -0.24791 -0.09259 C -0.24974 -0.09491 -0.25156 -0.09699 -0.25312 -0.1 C -0.2556 -0.10417 -0.25768 -0.10926 -0.26041 -0.11297 C -0.26549 -0.11945 -0.26718 -0.1213 -0.27187 -0.13148 C -0.27747 -0.14329 -0.27539 -0.14051 -0.28125 -0.14815 C -0.28229 -0.14931 -0.2832 -0.15116 -0.28437 -0.15185 C -0.28958 -0.15371 -0.29479 -0.15417 -0.3 -0.15556 C -0.30716 -0.15903 -0.33151 -0.17107 -0.34062 -0.17778 C -0.34596 -0.18148 -0.35091 -0.18704 -0.35625 -0.19074 C -0.36185 -0.19422 -0.37721 -0.20371 -0.38645 -0.20556 C -0.3914 -0.20625 -0.39622 -0.20672 -0.40104 -0.20718 C -0.4125 -0.20672 -0.42409 -0.20648 -0.43541 -0.20556 C -0.43724 -0.20533 -0.43906 -0.20463 -0.44062 -0.20371 C -0.44336 -0.20185 -0.44974 -0.19537 -0.45208 -0.19259 C -0.45364 -0.19074 -0.45481 -0.18866 -0.45625 -0.18704 C -0.45794 -0.18496 -0.45989 -0.18357 -0.46145 -0.18148 C -0.46367 -0.17871 -0.47422 -0.16389 -0.47708 -0.15926 C -0.47968 -0.15509 -0.48203 -0.15047 -0.48437 -0.1463 C -0.48619 -0.14306 -0.48815 -0.14051 -0.48958 -0.13704 C -0.49062 -0.13449 -0.49166 -0.13172 -0.4927 -0.12963 C -0.49505 -0.125 -0.49804 -0.12153 -0.5 -0.11667 C -0.50781 -0.09815 -0.50442 -0.10695 -0.51041 -0.09074 C -0.51119 -0.08634 -0.51185 -0.08195 -0.5125 -0.07778 C -0.51393 -0.06829 -0.51367 -0.06852 -0.51562 -0.05741 C -0.51627 -0.05417 -0.51705 -0.05116 -0.5177 -0.04815 C -0.52044 -0.01505 -0.51744 -0.04954 -0.51979 -0.02778 C -0.52031 -0.02408 -0.52057 -0.02037 -0.52083 -0.01667 C -0.52395 0.0125 -0.52213 -0.0088 -0.52395 0.01481 C -0.5233 0.04328 -0.52343 0.07176 -0.52187 0.1 C -0.52174 0.1037 -0.52005 0.10648 -0.51875 0.10926 C -0.51315 0.12222 -0.51653 0.11157 -0.51041 0.12222 C -0.50924 0.12453 -0.50872 0.12778 -0.50729 0.12963 C -0.50651 0.13102 -0.5052 0.13078 -0.50416 0.13148 C -0.50351 0.13217 -0.49323 0.1419 -0.49062 0.14259 C -0.48619 0.14398 -0.48164 0.14398 -0.47708 0.14444 C -0.47369 0.14398 -0.46992 0.14514 -0.46666 0.14259 C -0.46406 0.14051 -0.46341 0.13241 -0.46041 0.13148 L -0.45416 0.12963 C -0.44895 0.13032 -0.44375 0.1294 -0.43854 0.13148 C -0.43737 0.13217 -0.43698 0.13518 -0.43645 0.13703 C -0.43398 0.14722 -0.43463 0.14884 -0.43333 0.15926 C -0.43307 0.1618 -0.43268 0.16435 -0.43229 0.16666 C -0.43268 0.18032 -0.43255 0.19398 -0.43333 0.20741 C -0.43359 0.21018 -0.43815 0.22662 -0.43854 0.22778 C -0.43932 0.22963 -0.44088 0.22986 -0.44166 0.23148 C -0.45052 0.24722 -0.44088 0.23541 -0.45104 0.24629 C -0.45247 0.24953 -0.45351 0.25324 -0.4552 0.25555 C -0.45677 0.25764 -0.45872 0.25833 -0.46041 0.25926 C -0.46862 0.26412 -0.46797 0.26296 -0.47708 0.26481 C -0.49166 0.26366 -0.50638 0.26412 -0.52083 0.26111 C -0.525 0.26041 -0.53763 0.2493 -0.54166 0.24629 C -0.54453 0.24444 -0.54739 0.24305 -0.55 0.24074 C -0.5526 0.23866 -0.55494 0.23588 -0.55729 0.23333 C -0.55963 0.23125 -0.56432 0.22708 -0.56666 0.22592 C -0.56875 0.225 -0.57096 0.22477 -0.57291 0.22407 C -0.57435 0.22361 -0.57578 0.22291 -0.57708 0.22222 C -0.58164 0.22291 -0.58632 0.22176 -0.59062 0.22407 C -0.5944 0.22616 -0.59336 0.23287 -0.59479 0.23703 C -0.5957 0.23935 -0.59687 0.24074 -0.59791 0.24259 C -0.59895 0.24815 -0.60052 0.25347 -0.60104 0.25926 C -0.60429 0.28727 -0.60026 0.25254 -0.60312 0.27592 C -0.60586 0.29722 -0.60273 0.27453 -0.6052 0.29259 C -0.60494 0.3 -0.60586 0.3081 -0.60416 0.31481 C -0.60325 0.31921 -0.6 0.32083 -0.59791 0.32407 C -0.59284 0.33241 -0.59205 0.33611 -0.58645 0.34259 C -0.58528 0.34421 -0.58385 0.3456 -0.58229 0.34629 C -0.5776 0.34861 -0.57265 0.35046 -0.5677 0.35185 C -0.56562 0.35254 -0.56367 0.35347 -0.56145 0.3537 C -0.54804 0.35486 -0.53437 0.35509 -0.52083 0.35555 C -0.51666 0.35694 -0.5125 0.35741 -0.50833 0.35926 C -0.50703 0.35995 -0.5056 0.36088 -0.50416 0.36111 C -0.4944 0.36342 -0.47825 0.36412 -0.46979 0.36481 C -0.46744 0.36551 -0.46484 0.36504 -0.4625 0.36666 C -0.46145 0.36759 -0.46145 0.37083 -0.46041 0.37222 C -0.45963 0.37338 -0.45833 0.37361 -0.45729 0.37407 C -0.45599 0.37662 -0.45468 0.3794 -0.45312 0.38148 C -0.45156 0.38379 -0.44935 0.38426 -0.44791 0.38703 C -0.447 0.38912 -0.44778 0.39236 -0.44687 0.39444 C -0.4444 0.40092 -0.4414 0.40046 -0.4375 0.40185 C -0.42435 0.41366 -0.43073 0.40949 -0.40104 0.4037 C -0.39882 0.40324 -0.397 0.39977 -0.39479 0.39815 C -0.39036 0.39491 -0.38125 0.38889 -0.38125 0.38912 C -0.37539 0.37847 -0.38112 0.38773 -0.37187 0.37592 C -0.36797 0.37083 -0.36484 0.36597 -0.36145 0.35926 C -0.35325 0.34305 -0.36041 0.35625 -0.3552 0.34444 C -0.35364 0.34074 -0.35169 0.33727 -0.35 0.33333 C -0.3483 0.32916 -0.34674 0.32453 -0.34479 0.32037 C -0.34284 0.31597 -0.34049 0.31203 -0.33854 0.30741 C -0.33698 0.30347 -0.33606 0.29861 -0.33437 0.29444 C -0.33112 0.28611 -0.32721 0.27893 -0.32395 0.27037 L -0.32187 0.26481 C -0.31992 0.25023 -0.32252 0.26481 -0.3177 0.25 C -0.31718 0.24838 -0.31718 0.24629 -0.31666 0.24444 C -0.31549 0.23935 -0.3138 0.23356 -0.31145 0.22963 C -0.31067 0.22801 -0.30924 0.22754 -0.30833 0.22592 C -0.30716 0.22384 -0.30651 0.2206 -0.3052 0.21852 C -0.30273 0.21435 -0.29974 0.21134 -0.29687 0.20741 C -0.29049 0.19861 -0.29401 0.20139 -0.28854 0.19815 C -0.28437 0.19074 -0.27942 0.18078 -0.27395 0.17592 C -0.27265 0.17477 -0.27122 0.17384 -0.26979 0.17222 C -0.26354 0.16528 -0.26666 0.16481 -0.25729 0.15926 L -0.24479 0.15185 L -0.24166 0.15 C -0.24062 0.14953 -0.23958 0.14907 -0.23854 0.14815 L -0.23645 0.14629 " pathEditMode="relative" rAng="0" ptsTypes="AAAAAAAAAAAAAAAAAAAAAAAAAAAAAAAAAAAAAAAAAAAAAAAAAAAAAAAAAAAAAAAAAAAAAAAAAAAAAAAAAAAAAAAAAAAAAAAAAAAAAAAAAAAAAAAAAAAAAAAAAAAAAAAA">
                                      <p:cBhvr>
                                        <p:cTn id="10" dur="3000" fill="hold"/>
                                        <p:tgtEl>
                                          <p:spTgt spid="5"/>
                                        </p:tgtEl>
                                        <p:attrNameLst>
                                          <p:attrName>ppt_x</p:attrName>
                                          <p:attrName>ppt_y</p:attrName>
                                        </p:attrNameLst>
                                      </p:cBhvr>
                                      <p:rCtr x="-30273" y="10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effectLst>
                  <a:outerShdw blurRad="38100" dist="38100" dir="2700000" algn="tl">
                    <a:srgbClr val="000000">
                      <a:alpha val="43137"/>
                    </a:srgbClr>
                  </a:outerShdw>
                </a:effectLst>
              </a:rPr>
              <a:t>Schools Part 1 - Entry Points &amp; Factors</a:t>
            </a:r>
          </a:p>
          <a:p>
            <a:pPr algn="ctr"/>
            <a:r>
              <a:rPr lang="en-US" b="1" dirty="0" smtClean="0">
                <a:effectLst>
                  <a:outerShdw blurRad="38100" dist="38100" dir="2700000" algn="tl">
                    <a:srgbClr val="000000">
                      <a:alpha val="43137"/>
                    </a:srgbClr>
                  </a:outerShdw>
                </a:effectLst>
              </a:rPr>
              <a:t>External Factors Facing Students</a:t>
            </a:r>
            <a:endParaRPr lang="en-US" sz="5400" b="1" dirty="0">
              <a:effectLst>
                <a:outerShdw blurRad="38100" dist="38100" dir="2700000" algn="tl">
                  <a:srgbClr val="000000">
                    <a:alpha val="43137"/>
                  </a:srgbClr>
                </a:outerShdw>
              </a:effectLst>
            </a:endParaRPr>
          </a:p>
        </p:txBody>
      </p:sp>
      <p:pic>
        <p:nvPicPr>
          <p:cNvPr id="20" name="Picture 2" descr="Image result for person vector ic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2262" y="1984496"/>
            <a:ext cx="4258481" cy="4258481"/>
          </a:xfrm>
          <a:prstGeom prst="rect">
            <a:avLst/>
          </a:prstGeom>
          <a:noFill/>
          <a:extLst>
            <a:ext uri="{909E8E84-426E-40DD-AFC4-6F175D3DCCD1}">
              <a14:hiddenFill xmlns:a14="http://schemas.microsoft.com/office/drawing/2010/main">
                <a:solidFill>
                  <a:srgbClr val="FFFFFF"/>
                </a:solidFill>
              </a14:hiddenFill>
            </a:ext>
          </a:extLst>
        </p:spPr>
      </p:pic>
      <p:sp>
        <p:nvSpPr>
          <p:cNvPr id="2" name="Line Callout 2 1"/>
          <p:cNvSpPr/>
          <p:nvPr/>
        </p:nvSpPr>
        <p:spPr>
          <a:xfrm rot="10800000">
            <a:off x="936171" y="1451096"/>
            <a:ext cx="2318282" cy="1066800"/>
          </a:xfrm>
          <a:prstGeom prst="borderCallout2">
            <a:avLst>
              <a:gd name="adj1" fmla="val 18750"/>
              <a:gd name="adj2" fmla="val -8333"/>
              <a:gd name="adj3" fmla="val 18750"/>
              <a:gd name="adj4" fmla="val -16667"/>
              <a:gd name="adj5" fmla="val -28625"/>
              <a:gd name="adj6" fmla="val -4620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ne Callout 2 21"/>
          <p:cNvSpPr/>
          <p:nvPr/>
        </p:nvSpPr>
        <p:spPr>
          <a:xfrm>
            <a:off x="8644560" y="1697176"/>
            <a:ext cx="2578754" cy="1066800"/>
          </a:xfrm>
          <a:prstGeom prst="borderCallout2">
            <a:avLst>
              <a:gd name="adj1" fmla="val 18750"/>
              <a:gd name="adj2" fmla="val -8333"/>
              <a:gd name="adj3" fmla="val 18750"/>
              <a:gd name="adj4" fmla="val -16667"/>
              <a:gd name="adj5" fmla="val 100261"/>
              <a:gd name="adj6" fmla="val -3674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36169" y="1451096"/>
            <a:ext cx="2318284" cy="1015663"/>
          </a:xfrm>
          <a:prstGeom prst="rect">
            <a:avLst/>
          </a:prstGeom>
          <a:noFill/>
        </p:spPr>
        <p:txBody>
          <a:bodyPr wrap="square" rtlCol="0">
            <a:spAutoFit/>
          </a:bodyPr>
          <a:lstStyle/>
          <a:p>
            <a:r>
              <a:rPr lang="en-US" sz="1200" b="1" dirty="0" smtClean="0"/>
              <a:t>14% of black HS students report being deliberately physically hurt by a boyfriend or girlfriend, compared with 8% of white and 12% of </a:t>
            </a:r>
            <a:r>
              <a:rPr lang="en-US" sz="1200" b="1" dirty="0" err="1" smtClean="0"/>
              <a:t>latino</a:t>
            </a:r>
            <a:r>
              <a:rPr lang="en-US" sz="1200" b="1" dirty="0" smtClean="0"/>
              <a:t> students </a:t>
            </a:r>
            <a:endParaRPr lang="en-US" sz="1200" b="1" dirty="0"/>
          </a:p>
        </p:txBody>
      </p:sp>
      <p:sp>
        <p:nvSpPr>
          <p:cNvPr id="24" name="TextBox 23"/>
          <p:cNvSpPr txBox="1"/>
          <p:nvPr/>
        </p:nvSpPr>
        <p:spPr>
          <a:xfrm>
            <a:off x="8728552" y="1748313"/>
            <a:ext cx="2410769" cy="1015663"/>
          </a:xfrm>
          <a:prstGeom prst="rect">
            <a:avLst/>
          </a:prstGeom>
          <a:noFill/>
        </p:spPr>
        <p:txBody>
          <a:bodyPr wrap="square" rtlCol="0">
            <a:spAutoFit/>
          </a:bodyPr>
          <a:lstStyle/>
          <a:p>
            <a:r>
              <a:rPr lang="en-US" sz="1200" b="1" dirty="0" smtClean="0">
                <a:solidFill>
                  <a:srgbClr val="FF0000"/>
                </a:solidFill>
              </a:rPr>
              <a:t>38% of black youth ages 12 to 18 report the presence of street gangs in their school, compared with 36% of </a:t>
            </a:r>
            <a:r>
              <a:rPr lang="en-US" sz="1200" b="1" dirty="0" err="1" smtClean="0">
                <a:solidFill>
                  <a:srgbClr val="FF0000"/>
                </a:solidFill>
              </a:rPr>
              <a:t>latino</a:t>
            </a:r>
            <a:r>
              <a:rPr lang="en-US" sz="1200" b="1" dirty="0" smtClean="0">
                <a:solidFill>
                  <a:srgbClr val="FF0000"/>
                </a:solidFill>
              </a:rPr>
              <a:t> youth, 16% of white youth, and 17% of </a:t>
            </a:r>
            <a:r>
              <a:rPr lang="en-US" sz="1200" b="1" dirty="0" err="1" smtClean="0">
                <a:solidFill>
                  <a:srgbClr val="FF0000"/>
                </a:solidFill>
              </a:rPr>
              <a:t>asian</a:t>
            </a:r>
            <a:r>
              <a:rPr lang="en-US" sz="1200" b="1" dirty="0" smtClean="0">
                <a:solidFill>
                  <a:srgbClr val="FF0000"/>
                </a:solidFill>
              </a:rPr>
              <a:t> youth.</a:t>
            </a:r>
            <a:endParaRPr lang="en-US" sz="1200" b="1" dirty="0">
              <a:solidFill>
                <a:srgbClr val="FF0000"/>
              </a:solidFill>
            </a:endParaRPr>
          </a:p>
        </p:txBody>
      </p:sp>
      <p:sp>
        <p:nvSpPr>
          <p:cNvPr id="25" name="Line Callout 2 24"/>
          <p:cNvSpPr/>
          <p:nvPr/>
        </p:nvSpPr>
        <p:spPr>
          <a:xfrm>
            <a:off x="8991853" y="3351774"/>
            <a:ext cx="1857855" cy="1066800"/>
          </a:xfrm>
          <a:prstGeom prst="borderCallout2">
            <a:avLst>
              <a:gd name="adj1" fmla="val 18750"/>
              <a:gd name="adj2" fmla="val -8333"/>
              <a:gd name="adj3" fmla="val 18750"/>
              <a:gd name="adj4" fmla="val -16667"/>
              <a:gd name="adj5" fmla="val 1359"/>
              <a:gd name="adj6" fmla="val -4541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075845" y="3402911"/>
            <a:ext cx="1773863" cy="1015663"/>
          </a:xfrm>
          <a:prstGeom prst="rect">
            <a:avLst/>
          </a:prstGeom>
          <a:noFill/>
        </p:spPr>
        <p:txBody>
          <a:bodyPr wrap="square" rtlCol="0">
            <a:spAutoFit/>
          </a:bodyPr>
          <a:lstStyle/>
          <a:p>
            <a:r>
              <a:rPr lang="en-US" sz="1200" b="1" dirty="0">
                <a:solidFill>
                  <a:srgbClr val="FF0000"/>
                </a:solidFill>
              </a:rPr>
              <a:t>B</a:t>
            </a:r>
            <a:r>
              <a:rPr lang="en-US" sz="1200" b="1" dirty="0" smtClean="0">
                <a:solidFill>
                  <a:srgbClr val="FF0000"/>
                </a:solidFill>
              </a:rPr>
              <a:t>lack youth ages 12 to 15 are victims of violent crime at a rate of 56%, compared to a rate of 40% for white youth </a:t>
            </a:r>
            <a:endParaRPr lang="en-US" sz="1200" b="1" dirty="0">
              <a:solidFill>
                <a:srgbClr val="FF0000"/>
              </a:solidFill>
            </a:endParaRPr>
          </a:p>
        </p:txBody>
      </p:sp>
      <p:sp>
        <p:nvSpPr>
          <p:cNvPr id="27" name="Line Callout 2 26"/>
          <p:cNvSpPr/>
          <p:nvPr/>
        </p:nvSpPr>
        <p:spPr>
          <a:xfrm rot="10800000">
            <a:off x="672870" y="3314186"/>
            <a:ext cx="2318282" cy="1066800"/>
          </a:xfrm>
          <a:prstGeom prst="borderCallout2">
            <a:avLst>
              <a:gd name="adj1" fmla="val 18750"/>
              <a:gd name="adj2" fmla="val -8333"/>
              <a:gd name="adj3" fmla="val 18750"/>
              <a:gd name="adj4" fmla="val -16667"/>
              <a:gd name="adj5" fmla="val 50496"/>
              <a:gd name="adj6" fmla="val -4393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72868" y="3314186"/>
            <a:ext cx="2318284" cy="1015663"/>
          </a:xfrm>
          <a:prstGeom prst="rect">
            <a:avLst/>
          </a:prstGeom>
          <a:noFill/>
        </p:spPr>
        <p:txBody>
          <a:bodyPr wrap="square" rtlCol="0">
            <a:spAutoFit/>
          </a:bodyPr>
          <a:lstStyle/>
          <a:p>
            <a:r>
              <a:rPr lang="en-US" sz="1200" b="1" dirty="0" smtClean="0"/>
              <a:t>10% of HS students reporting having been forced into unwanted sexual intercourse are black, 6% are white and 8% are </a:t>
            </a:r>
            <a:r>
              <a:rPr lang="en-US" sz="1200" b="1" dirty="0" err="1" smtClean="0"/>
              <a:t>latino</a:t>
            </a:r>
            <a:r>
              <a:rPr lang="en-US" sz="1200" b="1" dirty="0" smtClean="0"/>
              <a:t> </a:t>
            </a:r>
            <a:endParaRPr lang="en-US" sz="1200" b="1" dirty="0"/>
          </a:p>
        </p:txBody>
      </p:sp>
      <p:sp>
        <p:nvSpPr>
          <p:cNvPr id="29" name="Line Callout 2 28"/>
          <p:cNvSpPr/>
          <p:nvPr/>
        </p:nvSpPr>
        <p:spPr>
          <a:xfrm>
            <a:off x="8816475" y="4664759"/>
            <a:ext cx="2676841" cy="697468"/>
          </a:xfrm>
          <a:prstGeom prst="borderCallout2">
            <a:avLst>
              <a:gd name="adj1" fmla="val 18750"/>
              <a:gd name="adj2" fmla="val -8333"/>
              <a:gd name="adj3" fmla="val 18750"/>
              <a:gd name="adj4" fmla="val -16667"/>
              <a:gd name="adj5" fmla="val -1938"/>
              <a:gd name="adj6" fmla="val -3687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816475" y="4715896"/>
            <a:ext cx="2676841" cy="646331"/>
          </a:xfrm>
          <a:prstGeom prst="rect">
            <a:avLst/>
          </a:prstGeom>
          <a:noFill/>
        </p:spPr>
        <p:txBody>
          <a:bodyPr wrap="square" rtlCol="0">
            <a:spAutoFit/>
          </a:bodyPr>
          <a:lstStyle/>
          <a:p>
            <a:r>
              <a:rPr lang="en-US" sz="1200" b="1" dirty="0" smtClean="0">
                <a:solidFill>
                  <a:srgbClr val="FF0000"/>
                </a:solidFill>
              </a:rPr>
              <a:t>77% of black HS students report being concerned about crime and violence “sometimes” or “often”</a:t>
            </a:r>
            <a:endParaRPr lang="en-US" sz="1200" b="1" dirty="0">
              <a:solidFill>
                <a:srgbClr val="FF0000"/>
              </a:solidFill>
            </a:endParaRPr>
          </a:p>
        </p:txBody>
      </p:sp>
      <p:sp>
        <p:nvSpPr>
          <p:cNvPr id="31" name="Line Callout 2 30"/>
          <p:cNvSpPr/>
          <p:nvPr/>
        </p:nvSpPr>
        <p:spPr>
          <a:xfrm rot="10800000">
            <a:off x="588878" y="4715896"/>
            <a:ext cx="2318282" cy="1026258"/>
          </a:xfrm>
          <a:prstGeom prst="borderCallout2">
            <a:avLst>
              <a:gd name="adj1" fmla="val 18750"/>
              <a:gd name="adj2" fmla="val -8333"/>
              <a:gd name="adj3" fmla="val 18750"/>
              <a:gd name="adj4" fmla="val -16667"/>
              <a:gd name="adj5" fmla="val 55441"/>
              <a:gd name="adj6" fmla="val -67445"/>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88878" y="4726491"/>
            <a:ext cx="2318284" cy="1015663"/>
          </a:xfrm>
          <a:prstGeom prst="rect">
            <a:avLst/>
          </a:prstGeom>
          <a:noFill/>
        </p:spPr>
        <p:txBody>
          <a:bodyPr wrap="square" rtlCol="0">
            <a:spAutoFit/>
          </a:bodyPr>
          <a:lstStyle/>
          <a:p>
            <a:r>
              <a:rPr lang="en-US" sz="1200" b="1" dirty="0" smtClean="0"/>
              <a:t>41% of HS students who report that they have been in a physical fight are Black, compared with 28% of White students and 36% of Latino students.</a:t>
            </a:r>
            <a:endParaRPr lang="en-US" sz="1200" b="1" dirty="0"/>
          </a:p>
        </p:txBody>
      </p:sp>
    </p:spTree>
    <p:extLst>
      <p:ext uri="{BB962C8B-B14F-4D97-AF65-F5344CB8AC3E}">
        <p14:creationId xmlns:p14="http://schemas.microsoft.com/office/powerpoint/2010/main" val="152300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3" grpId="0"/>
      <p:bldP spid="24" grpId="0"/>
      <p:bldP spid="25" grpId="0" animBg="1"/>
      <p:bldP spid="26" grpId="0"/>
      <p:bldP spid="27" grpId="0" animBg="1"/>
      <p:bldP spid="28" grpId="0"/>
      <p:bldP spid="29" grpId="0" animBg="1"/>
      <p:bldP spid="30" grpId="0"/>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effectLst>
                  <a:outerShdw blurRad="38100" dist="38100" dir="2700000" algn="tl">
                    <a:srgbClr val="000000">
                      <a:alpha val="43137"/>
                    </a:srgbClr>
                  </a:outerShdw>
                </a:effectLst>
              </a:rPr>
              <a:t>Schools Part 1 - Entry Points &amp; Factors</a:t>
            </a:r>
          </a:p>
          <a:p>
            <a:pPr algn="ctr"/>
            <a:r>
              <a:rPr lang="en-US" b="1" dirty="0" smtClean="0">
                <a:effectLst>
                  <a:outerShdw blurRad="38100" dist="38100" dir="2700000" algn="tl">
                    <a:srgbClr val="000000">
                      <a:alpha val="43137"/>
                    </a:srgbClr>
                  </a:outerShdw>
                </a:effectLst>
              </a:rPr>
              <a:t>Penalty Bias</a:t>
            </a:r>
            <a:endParaRPr lang="en-US" sz="5400" b="1" dirty="0">
              <a:effectLst>
                <a:outerShdw blurRad="38100" dist="38100" dir="2700000" algn="tl">
                  <a:srgbClr val="000000">
                    <a:alpha val="43137"/>
                  </a:srgbClr>
                </a:outerShdw>
              </a:effectLst>
            </a:endParaRPr>
          </a:p>
        </p:txBody>
      </p:sp>
      <p:pic>
        <p:nvPicPr>
          <p:cNvPr id="4098" name="Picture 2" descr="Image result for graduation cap vecto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9790" y="1884795"/>
            <a:ext cx="1838117" cy="183811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490440" y="3372660"/>
            <a:ext cx="2344471" cy="1015663"/>
          </a:xfrm>
          <a:prstGeom prst="rect">
            <a:avLst/>
          </a:prstGeom>
          <a:noFill/>
        </p:spPr>
        <p:txBody>
          <a:bodyPr wrap="square" rtlCol="0">
            <a:spAutoFit/>
          </a:bodyPr>
          <a:lstStyle/>
          <a:p>
            <a:pPr algn="ctr"/>
            <a:r>
              <a:rPr lang="en-US" sz="2000" dirty="0" smtClean="0"/>
              <a:t>54% of Black Students graduate from high school </a:t>
            </a:r>
            <a:endParaRPr lang="en-US" sz="2000" dirty="0"/>
          </a:p>
        </p:txBody>
      </p:sp>
      <p:sp>
        <p:nvSpPr>
          <p:cNvPr id="28" name="TextBox 27"/>
          <p:cNvSpPr txBox="1"/>
          <p:nvPr/>
        </p:nvSpPr>
        <p:spPr>
          <a:xfrm>
            <a:off x="3724356" y="2151949"/>
            <a:ext cx="1887738" cy="1631216"/>
          </a:xfrm>
          <a:prstGeom prst="rect">
            <a:avLst/>
          </a:prstGeom>
          <a:noFill/>
        </p:spPr>
        <p:txBody>
          <a:bodyPr wrap="square" rtlCol="0">
            <a:spAutoFit/>
          </a:bodyPr>
          <a:lstStyle/>
          <a:p>
            <a:pPr algn="ctr"/>
            <a:r>
              <a:rPr lang="en-US" sz="2000" dirty="0" smtClean="0"/>
              <a:t>Of the 46% remaining we see high suspension &amp; expulsion rates </a:t>
            </a:r>
            <a:endParaRPr lang="en-US" sz="2000" dirty="0"/>
          </a:p>
        </p:txBody>
      </p:sp>
      <p:pic>
        <p:nvPicPr>
          <p:cNvPr id="30"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1764" y="303929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28898" y="303929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86898" y="303929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41283" y="303929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9888" y="163021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27022" y="163021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85022" y="163021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39407" y="163021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17154" y="1630212"/>
            <a:ext cx="793727" cy="75911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4288" y="1630212"/>
            <a:ext cx="793727" cy="759110"/>
          </a:xfrm>
          <a:prstGeom prst="rect">
            <a:avLst/>
          </a:prstGeom>
          <a:noFill/>
          <a:extLst>
            <a:ext uri="{909E8E84-426E-40DD-AFC4-6F175D3DCCD1}">
              <a14:hiddenFill xmlns:a14="http://schemas.microsoft.com/office/drawing/2010/main">
                <a:solidFill>
                  <a:srgbClr val="FFFFFF"/>
                </a:solidFill>
              </a14:hiddenFill>
            </a:ext>
          </a:extLst>
        </p:spPr>
      </p:pic>
      <p:sp>
        <p:nvSpPr>
          <p:cNvPr id="40" name="Donut 39"/>
          <p:cNvSpPr/>
          <p:nvPr/>
        </p:nvSpPr>
        <p:spPr>
          <a:xfrm>
            <a:off x="9326377" y="1515091"/>
            <a:ext cx="689548" cy="989351"/>
          </a:xfrm>
          <a:prstGeom prst="donut">
            <a:avLst>
              <a:gd name="adj" fmla="val 102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Donut 40"/>
          <p:cNvSpPr/>
          <p:nvPr/>
        </p:nvSpPr>
        <p:spPr>
          <a:xfrm>
            <a:off x="7771186" y="2936065"/>
            <a:ext cx="689548" cy="989351"/>
          </a:xfrm>
          <a:prstGeom prst="donut">
            <a:avLst>
              <a:gd name="adj" fmla="val 102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9922154" y="1028565"/>
            <a:ext cx="1921989" cy="1938992"/>
          </a:xfrm>
          <a:prstGeom prst="rect">
            <a:avLst/>
          </a:prstGeom>
          <a:noFill/>
        </p:spPr>
        <p:txBody>
          <a:bodyPr wrap="square" rtlCol="0">
            <a:spAutoFit/>
          </a:bodyPr>
          <a:lstStyle/>
          <a:p>
            <a:pPr algn="ctr"/>
            <a:r>
              <a:rPr lang="en-US" sz="2000" dirty="0" smtClean="0"/>
              <a:t>1 in 6 </a:t>
            </a:r>
            <a:r>
              <a:rPr lang="en-US" sz="2000" smtClean="0"/>
              <a:t>Black Students</a:t>
            </a:r>
          </a:p>
          <a:p>
            <a:pPr algn="ctr"/>
            <a:r>
              <a:rPr lang="en-US" sz="2000" dirty="0" smtClean="0"/>
              <a:t> will face out of school suspension at least once</a:t>
            </a:r>
            <a:endParaRPr lang="en-US" sz="2000" dirty="0"/>
          </a:p>
        </p:txBody>
      </p:sp>
      <p:sp>
        <p:nvSpPr>
          <p:cNvPr id="43" name="TextBox 42"/>
          <p:cNvSpPr txBox="1"/>
          <p:nvPr/>
        </p:nvSpPr>
        <p:spPr>
          <a:xfrm>
            <a:off x="9753138" y="3116938"/>
            <a:ext cx="1998947" cy="2246769"/>
          </a:xfrm>
          <a:prstGeom prst="rect">
            <a:avLst/>
          </a:prstGeom>
          <a:noFill/>
        </p:spPr>
        <p:txBody>
          <a:bodyPr wrap="square" rtlCol="0">
            <a:spAutoFit/>
          </a:bodyPr>
          <a:lstStyle/>
          <a:p>
            <a:pPr algn="ctr"/>
            <a:r>
              <a:rPr lang="en-US" sz="2000" dirty="0" smtClean="0"/>
              <a:t>1 in 4 Black Students with emotional disabilities will face out of school suspension once</a:t>
            </a:r>
            <a:endParaRPr lang="en-US" sz="2000" dirty="0"/>
          </a:p>
        </p:txBody>
      </p:sp>
      <p:sp>
        <p:nvSpPr>
          <p:cNvPr id="45" name="TextBox 44"/>
          <p:cNvSpPr txBox="1"/>
          <p:nvPr/>
        </p:nvSpPr>
        <p:spPr>
          <a:xfrm>
            <a:off x="78264" y="6280951"/>
            <a:ext cx="11960352" cy="461665"/>
          </a:xfrm>
          <a:prstGeom prst="rect">
            <a:avLst/>
          </a:prstGeom>
          <a:noFill/>
        </p:spPr>
        <p:txBody>
          <a:bodyPr wrap="square" rtlCol="0">
            <a:spAutoFit/>
          </a:bodyPr>
          <a:lstStyle/>
          <a:p>
            <a:r>
              <a:rPr lang="en-US" sz="2400" u="sng" dirty="0" smtClean="0"/>
              <a:t>73% of young people with emotional disabilities will be arrested within 5 years of dropping out</a:t>
            </a:r>
            <a:endParaRPr lang="en-US" sz="2400" u="sng" dirty="0"/>
          </a:p>
        </p:txBody>
      </p:sp>
      <p:sp>
        <p:nvSpPr>
          <p:cNvPr id="46" name="Donut 45"/>
          <p:cNvSpPr/>
          <p:nvPr/>
        </p:nvSpPr>
        <p:spPr>
          <a:xfrm>
            <a:off x="3440970" y="1747855"/>
            <a:ext cx="2508911" cy="2582874"/>
          </a:xfrm>
          <a:prstGeom prst="donut">
            <a:avLst>
              <a:gd name="adj" fmla="val 547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Up Arrow 25"/>
          <p:cNvSpPr/>
          <p:nvPr/>
        </p:nvSpPr>
        <p:spPr>
          <a:xfrm rot="3363500">
            <a:off x="6049831" y="1813346"/>
            <a:ext cx="311074" cy="94901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rot="6159259">
            <a:off x="6216725" y="2876104"/>
            <a:ext cx="315242" cy="1136958"/>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descr="Image result for vector prison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642" y="4459145"/>
            <a:ext cx="1681226" cy="16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17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par>
                                <p:cTn id="22" presetID="14" presetClass="entr" presetSubtype="1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randombar(horizontal)">
                                      <p:cBhvr>
                                        <p:cTn id="27" dur="500"/>
                                        <p:tgtEl>
                                          <p:spTgt spid="36"/>
                                        </p:tgtEl>
                                      </p:cBhvr>
                                    </p:animEffect>
                                  </p:childTnLst>
                                </p:cTn>
                              </p:par>
                              <p:par>
                                <p:cTn id="28" presetID="14" presetClass="entr" presetSubtype="1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par>
                                <p:cTn id="31" presetID="14" presetClass="entr" presetSubtype="1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randombar(horizontal)">
                                      <p:cBhvr>
                                        <p:cTn id="33" dur="500"/>
                                        <p:tgtEl>
                                          <p:spTgt spid="3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randombar(horizontal)">
                                      <p:cBhvr>
                                        <p:cTn id="36" dur="500"/>
                                        <p:tgtEl>
                                          <p:spTgt spid="40"/>
                                        </p:tgtEl>
                                      </p:cBhvr>
                                    </p:animEffect>
                                  </p:childTnLst>
                                </p:cTn>
                              </p:par>
                              <p:par>
                                <p:cTn id="37" presetID="14" presetClass="entr" presetSubtype="1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horizontal)">
                                      <p:cBhvr>
                                        <p:cTn id="39" dur="500"/>
                                        <p:tgtEl>
                                          <p:spTgt spid="3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randombar(horizontal)">
                                      <p:cBhvr>
                                        <p:cTn id="42" dur="500"/>
                                        <p:tgtEl>
                                          <p:spTgt spid="4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randombar(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ppt_x"/>
                                          </p:val>
                                        </p:tav>
                                        <p:tav tm="100000">
                                          <p:val>
                                            <p:strVal val="#ppt_x"/>
                                          </p:val>
                                        </p:tav>
                                      </p:tavLst>
                                    </p:anim>
                                    <p:anim calcmode="lin" valueType="num">
                                      <p:cBhvr additive="base">
                                        <p:cTn id="51" dur="500" fill="hold"/>
                                        <p:tgtEl>
                                          <p:spTgt spid="4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ppt_x"/>
                                          </p:val>
                                        </p:tav>
                                        <p:tav tm="100000">
                                          <p:val>
                                            <p:strVal val="#ppt_x"/>
                                          </p:val>
                                        </p:tav>
                                      </p:tavLst>
                                    </p:anim>
                                    <p:anim calcmode="lin" valueType="num">
                                      <p:cBhvr additive="base">
                                        <p:cTn id="59" dur="5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ppt_x"/>
                                          </p:val>
                                        </p:tav>
                                        <p:tav tm="100000">
                                          <p:val>
                                            <p:strVal val="#ppt_x"/>
                                          </p:val>
                                        </p:tav>
                                      </p:tavLst>
                                    </p:anim>
                                    <p:anim calcmode="lin" valueType="num">
                                      <p:cBhvr additive="base">
                                        <p:cTn id="63" dur="50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fill="hold"/>
                                        <p:tgtEl>
                                          <p:spTgt spid="32"/>
                                        </p:tgtEl>
                                        <p:attrNameLst>
                                          <p:attrName>ppt_x</p:attrName>
                                        </p:attrNameLst>
                                      </p:cBhvr>
                                      <p:tavLst>
                                        <p:tav tm="0">
                                          <p:val>
                                            <p:strVal val="#ppt_x"/>
                                          </p:val>
                                        </p:tav>
                                        <p:tav tm="100000">
                                          <p:val>
                                            <p:strVal val="#ppt_x"/>
                                          </p:val>
                                        </p:tav>
                                      </p:tavLst>
                                    </p:anim>
                                    <p:anim calcmode="lin" valueType="num">
                                      <p:cBhvr additive="base">
                                        <p:cTn id="67" dur="500" fill="hold"/>
                                        <p:tgtEl>
                                          <p:spTgt spid="3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ppt_x"/>
                                          </p:val>
                                        </p:tav>
                                        <p:tav tm="100000">
                                          <p:val>
                                            <p:strVal val="#ppt_x"/>
                                          </p:val>
                                        </p:tav>
                                      </p:tavLst>
                                    </p:anim>
                                    <p:anim calcmode="lin" valueType="num">
                                      <p:cBhvr additive="base">
                                        <p:cTn id="71" dur="500" fill="hold"/>
                                        <p:tgtEl>
                                          <p:spTgt spid="3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500" fill="hold"/>
                                        <p:tgtEl>
                                          <p:spTgt spid="43"/>
                                        </p:tgtEl>
                                        <p:attrNameLst>
                                          <p:attrName>ppt_x</p:attrName>
                                        </p:attrNameLst>
                                      </p:cBhvr>
                                      <p:tavLst>
                                        <p:tav tm="0">
                                          <p:val>
                                            <p:strVal val="#ppt_x"/>
                                          </p:val>
                                        </p:tav>
                                        <p:tav tm="100000">
                                          <p:val>
                                            <p:strVal val="#ppt_x"/>
                                          </p:val>
                                        </p:tav>
                                      </p:tavLst>
                                    </p:anim>
                                    <p:anim calcmode="lin" valueType="num">
                                      <p:cBhvr additive="base">
                                        <p:cTn id="7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47"/>
                                        </p:tgtEl>
                                        <p:attrNameLst>
                                          <p:attrName>style.visibility</p:attrName>
                                        </p:attrNameLst>
                                      </p:cBhvr>
                                      <p:to>
                                        <p:strVal val="visible"/>
                                      </p:to>
                                    </p:set>
                                    <p:anim calcmode="lin" valueType="num">
                                      <p:cBhvr>
                                        <p:cTn id="80" dur="500" fill="hold"/>
                                        <p:tgtEl>
                                          <p:spTgt spid="47"/>
                                        </p:tgtEl>
                                        <p:attrNameLst>
                                          <p:attrName>ppt_w</p:attrName>
                                        </p:attrNameLst>
                                      </p:cBhvr>
                                      <p:tavLst>
                                        <p:tav tm="0">
                                          <p:val>
                                            <p:fltVal val="0"/>
                                          </p:val>
                                        </p:tav>
                                        <p:tav tm="100000">
                                          <p:val>
                                            <p:strVal val="#ppt_w"/>
                                          </p:val>
                                        </p:tav>
                                      </p:tavLst>
                                    </p:anim>
                                    <p:anim calcmode="lin" valueType="num">
                                      <p:cBhvr>
                                        <p:cTn id="81" dur="500" fill="hold"/>
                                        <p:tgtEl>
                                          <p:spTgt spid="47"/>
                                        </p:tgtEl>
                                        <p:attrNameLst>
                                          <p:attrName>ppt_h</p:attrName>
                                        </p:attrNameLst>
                                      </p:cBhvr>
                                      <p:tavLst>
                                        <p:tav tm="0">
                                          <p:val>
                                            <p:fltVal val="0"/>
                                          </p:val>
                                        </p:tav>
                                        <p:tav tm="100000">
                                          <p:val>
                                            <p:strVal val="#ppt_h"/>
                                          </p:val>
                                        </p:tav>
                                      </p:tavLst>
                                    </p:anim>
                                    <p:animEffect transition="in" filter="fade">
                                      <p:cBhvr>
                                        <p:cTn id="82" dur="500"/>
                                        <p:tgtEl>
                                          <p:spTgt spid="4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p:cTn id="85" dur="500" fill="hold"/>
                                        <p:tgtEl>
                                          <p:spTgt spid="45"/>
                                        </p:tgtEl>
                                        <p:attrNameLst>
                                          <p:attrName>ppt_w</p:attrName>
                                        </p:attrNameLst>
                                      </p:cBhvr>
                                      <p:tavLst>
                                        <p:tav tm="0">
                                          <p:val>
                                            <p:fltVal val="0"/>
                                          </p:val>
                                        </p:tav>
                                        <p:tav tm="100000">
                                          <p:val>
                                            <p:strVal val="#ppt_w"/>
                                          </p:val>
                                        </p:tav>
                                      </p:tavLst>
                                    </p:anim>
                                    <p:anim calcmode="lin" valueType="num">
                                      <p:cBhvr>
                                        <p:cTn id="86" dur="500" fill="hold"/>
                                        <p:tgtEl>
                                          <p:spTgt spid="45"/>
                                        </p:tgtEl>
                                        <p:attrNameLst>
                                          <p:attrName>ppt_h</p:attrName>
                                        </p:attrNameLst>
                                      </p:cBhvr>
                                      <p:tavLst>
                                        <p:tav tm="0">
                                          <p:val>
                                            <p:fltVal val="0"/>
                                          </p:val>
                                        </p:tav>
                                        <p:tav tm="100000">
                                          <p:val>
                                            <p:strVal val="#ppt_h"/>
                                          </p:val>
                                        </p:tav>
                                      </p:tavLst>
                                    </p:anim>
                                    <p:animEffect transition="in" filter="fade">
                                      <p:cBhvr>
                                        <p:cTn id="8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0" grpId="0" animBg="1"/>
      <p:bldP spid="41" grpId="0" animBg="1"/>
      <p:bldP spid="42" grpId="0"/>
      <p:bldP spid="43" grpId="0"/>
      <p:bldP spid="45" grpId="0"/>
      <p:bldP spid="46" grpId="0" animBg="1"/>
      <p:bldP spid="26"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Education Entry Points &amp; Factors </a:t>
            </a:r>
            <a:endParaRPr lang="en-US" dirty="0"/>
          </a:p>
        </p:txBody>
      </p:sp>
      <p:sp>
        <p:nvSpPr>
          <p:cNvPr id="4" name="Text Placeholder 3"/>
          <p:cNvSpPr>
            <a:spLocks noGrp="1"/>
          </p:cNvSpPr>
          <p:nvPr>
            <p:ph type="body" idx="1"/>
          </p:nvPr>
        </p:nvSpPr>
        <p:spPr/>
        <p:txBody>
          <a:bodyPr/>
          <a:lstStyle/>
          <a:p>
            <a:r>
              <a:rPr lang="en-US" dirty="0" smtClean="0"/>
              <a:t>How we get caught up in the system</a:t>
            </a:r>
            <a:endParaRPr lang="en-US" dirty="0"/>
          </a:p>
        </p:txBody>
      </p:sp>
    </p:spTree>
    <p:extLst>
      <p:ext uri="{BB962C8B-B14F-4D97-AF65-F5344CB8AC3E}">
        <p14:creationId xmlns:p14="http://schemas.microsoft.com/office/powerpoint/2010/main" val="12374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6182835"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Communities Part </a:t>
            </a:r>
            <a:r>
              <a:rPr lang="en-US" b="1" dirty="0">
                <a:effectLst>
                  <a:outerShdw blurRad="38100" dist="38100" dir="2700000" algn="tl">
                    <a:srgbClr val="000000">
                      <a:alpha val="43137"/>
                    </a:srgbClr>
                  </a:outerShdw>
                </a:effectLst>
              </a:rPr>
              <a:t>1</a:t>
            </a:r>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 Entry Points &amp; Factors</a:t>
            </a:r>
          </a:p>
          <a:p>
            <a:pPr algn="ctr"/>
            <a:r>
              <a:rPr lang="en-US" b="1" dirty="0" smtClean="0">
                <a:effectLst>
                  <a:outerShdw blurRad="38100" dist="38100" dir="2700000" algn="tl">
                    <a:srgbClr val="000000">
                      <a:alpha val="43137"/>
                    </a:srgbClr>
                  </a:outerShdw>
                </a:effectLst>
              </a:rPr>
              <a:t>Youth Drug Interaction </a:t>
            </a:r>
            <a:endParaRPr lang="en-US" sz="5400" b="1" dirty="0">
              <a:effectLst>
                <a:outerShdw blurRad="38100" dist="38100" dir="2700000" algn="tl">
                  <a:srgbClr val="000000">
                    <a:alpha val="43137"/>
                  </a:srgbClr>
                </a:outerShdw>
              </a:effectLst>
            </a:endParaRPr>
          </a:p>
        </p:txBody>
      </p:sp>
      <p:pic>
        <p:nvPicPr>
          <p:cNvPr id="51" name="Picture 2" descr="Image result for vector priso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6584" y="2661456"/>
            <a:ext cx="2277545" cy="2277545"/>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908276" y="1330445"/>
            <a:ext cx="2774159" cy="1323439"/>
          </a:xfrm>
          <a:prstGeom prst="rect">
            <a:avLst/>
          </a:prstGeom>
          <a:noFill/>
        </p:spPr>
        <p:txBody>
          <a:bodyPr wrap="square" rtlCol="0">
            <a:spAutoFit/>
          </a:bodyPr>
          <a:lstStyle/>
          <a:p>
            <a:pPr algn="ctr"/>
            <a:r>
              <a:rPr lang="en-US" sz="2000" dirty="0" smtClean="0"/>
              <a:t>50% of prisoners sentenced in federal prison are sentenced for drug offenses. </a:t>
            </a:r>
            <a:endParaRPr lang="en-US" sz="2000" dirty="0"/>
          </a:p>
        </p:txBody>
      </p:sp>
      <p:pic>
        <p:nvPicPr>
          <p:cNvPr id="44" name="Picture 43"/>
          <p:cNvPicPr>
            <a:picLocks noChangeAspect="1"/>
          </p:cNvPicPr>
          <p:nvPr/>
        </p:nvPicPr>
        <p:blipFill>
          <a:blip r:embed="rId4">
            <a:clrChange>
              <a:clrFrom>
                <a:srgbClr val="FFFFFF"/>
              </a:clrFrom>
              <a:clrTo>
                <a:srgbClr val="FFFFFF">
                  <a:alpha val="0"/>
                </a:srgbClr>
              </a:clrTo>
            </a:clrChange>
          </a:blip>
          <a:stretch>
            <a:fillRect/>
          </a:stretch>
        </p:blipFill>
        <p:spPr>
          <a:xfrm>
            <a:off x="379934" y="3017232"/>
            <a:ext cx="388102" cy="388102"/>
          </a:xfrm>
          <a:prstGeom prst="rect">
            <a:avLst/>
          </a:prstGeom>
        </p:spPr>
      </p:pic>
      <p:pic>
        <p:nvPicPr>
          <p:cNvPr id="54" name="Picture 4" descr="Image result for person vecto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595" y="3164604"/>
            <a:ext cx="1587566" cy="151832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7301" y="4682931"/>
            <a:ext cx="1973179" cy="1323439"/>
          </a:xfrm>
          <a:prstGeom prst="rect">
            <a:avLst/>
          </a:prstGeom>
          <a:noFill/>
        </p:spPr>
        <p:txBody>
          <a:bodyPr wrap="square" rtlCol="0">
            <a:spAutoFit/>
          </a:bodyPr>
          <a:lstStyle/>
          <a:p>
            <a:pPr algn="ctr"/>
            <a:r>
              <a:rPr lang="en-US" sz="2000" dirty="0" smtClean="0"/>
              <a:t>27% of former students (drop-outs) regularly use marijuana</a:t>
            </a:r>
            <a:endParaRPr lang="en-US" sz="2000" dirty="0"/>
          </a:p>
        </p:txBody>
      </p:sp>
      <p:pic>
        <p:nvPicPr>
          <p:cNvPr id="4100" name="Picture 4" descr="Image result for vector weed bud"/>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4167" y="3232589"/>
            <a:ext cx="960614" cy="1270967"/>
          </a:xfrm>
          <a:prstGeom prst="rect">
            <a:avLst/>
          </a:prstGeom>
          <a:noFill/>
          <a:extLst>
            <a:ext uri="{909E8E84-426E-40DD-AFC4-6F175D3DCCD1}">
              <a14:hiddenFill xmlns:a14="http://schemas.microsoft.com/office/drawing/2010/main">
                <a:solidFill>
                  <a:srgbClr val="FFFFFF"/>
                </a:solidFill>
              </a14:hiddenFill>
            </a:ext>
          </a:extLst>
        </p:spPr>
      </p:pic>
      <p:sp>
        <p:nvSpPr>
          <p:cNvPr id="47" name="Right Arrow 46"/>
          <p:cNvSpPr/>
          <p:nvPr/>
        </p:nvSpPr>
        <p:spPr>
          <a:xfrm>
            <a:off x="1448117" y="3669350"/>
            <a:ext cx="503351" cy="109572"/>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430816" y="1621499"/>
            <a:ext cx="3936003" cy="1323439"/>
          </a:xfrm>
          <a:prstGeom prst="rect">
            <a:avLst/>
          </a:prstGeom>
          <a:noFill/>
        </p:spPr>
        <p:txBody>
          <a:bodyPr wrap="square" rtlCol="0">
            <a:spAutoFit/>
          </a:bodyPr>
          <a:lstStyle/>
          <a:p>
            <a:pPr algn="ctr"/>
            <a:r>
              <a:rPr lang="en-US" sz="2000" dirty="0" smtClean="0"/>
              <a:t>In order to purchase more marijuana individuals often resort to selling marijuana &amp; other illegal substances</a:t>
            </a:r>
            <a:endParaRPr lang="en-US" sz="2000" dirty="0"/>
          </a:p>
        </p:txBody>
      </p:sp>
      <p:sp>
        <p:nvSpPr>
          <p:cNvPr id="59" name="Right Arrow 58"/>
          <p:cNvSpPr/>
          <p:nvPr/>
        </p:nvSpPr>
        <p:spPr>
          <a:xfrm>
            <a:off x="2931780" y="3690656"/>
            <a:ext cx="503351" cy="109572"/>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108" y="2796648"/>
            <a:ext cx="2076092" cy="2076092"/>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6104897" y="3690656"/>
            <a:ext cx="503351" cy="109572"/>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8" descr="Related image"/>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9375" y="2547297"/>
            <a:ext cx="1442573" cy="2505861"/>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a:off x="8373076" y="3690656"/>
            <a:ext cx="503351" cy="109572"/>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418592" y="4946573"/>
            <a:ext cx="3970887" cy="1323439"/>
          </a:xfrm>
          <a:prstGeom prst="rect">
            <a:avLst/>
          </a:prstGeom>
          <a:noFill/>
        </p:spPr>
        <p:txBody>
          <a:bodyPr wrap="square" rtlCol="0">
            <a:spAutoFit/>
          </a:bodyPr>
          <a:lstStyle/>
          <a:p>
            <a:pPr algn="ctr"/>
            <a:r>
              <a:rPr lang="en-US" sz="2000" dirty="0" smtClean="0"/>
              <a:t>Police are charged with the task of bringing in offenders; but serve a multi-layered purpose in the overall institutionalization process</a:t>
            </a:r>
            <a:endParaRPr lang="en-US" sz="2000" dirty="0"/>
          </a:p>
        </p:txBody>
      </p:sp>
      <p:sp>
        <p:nvSpPr>
          <p:cNvPr id="19" name="Donut 18"/>
          <p:cNvSpPr/>
          <p:nvPr/>
        </p:nvSpPr>
        <p:spPr>
          <a:xfrm>
            <a:off x="3482722" y="2896672"/>
            <a:ext cx="2342018" cy="1968490"/>
          </a:xfrm>
          <a:prstGeom prst="donut">
            <a:avLst>
              <a:gd name="adj" fmla="val 547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326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additive="base">
                                        <p:cTn id="17" dur="500" fill="hold"/>
                                        <p:tgtEl>
                                          <p:spTgt spid="4100"/>
                                        </p:tgtEl>
                                        <p:attrNameLst>
                                          <p:attrName>ppt_x</p:attrName>
                                        </p:attrNameLst>
                                      </p:cBhvr>
                                      <p:tavLst>
                                        <p:tav tm="0">
                                          <p:val>
                                            <p:strVal val="#ppt_x"/>
                                          </p:val>
                                        </p:tav>
                                        <p:tav tm="100000">
                                          <p:val>
                                            <p:strVal val="#ppt_x"/>
                                          </p:val>
                                        </p:tav>
                                      </p:tavLst>
                                    </p:anim>
                                    <p:anim calcmode="lin" valueType="num">
                                      <p:cBhvr additive="base">
                                        <p:cTn id="18" dur="500" fill="hold"/>
                                        <p:tgtEl>
                                          <p:spTgt spid="410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500" fill="hold"/>
                                        <p:tgtEl>
                                          <p:spTgt spid="58"/>
                                        </p:tgtEl>
                                        <p:attrNameLst>
                                          <p:attrName>ppt_x</p:attrName>
                                        </p:attrNameLst>
                                      </p:cBhvr>
                                      <p:tavLst>
                                        <p:tav tm="0">
                                          <p:val>
                                            <p:strVal val="#ppt_x"/>
                                          </p:val>
                                        </p:tav>
                                        <p:tav tm="100000">
                                          <p:val>
                                            <p:strVal val="#ppt_x"/>
                                          </p:val>
                                        </p:tav>
                                      </p:tavLst>
                                    </p:anim>
                                    <p:anim calcmode="lin" valueType="num">
                                      <p:cBhvr additive="base">
                                        <p:cTn id="34" dur="500" fill="hold"/>
                                        <p:tgtEl>
                                          <p:spTgt spid="58"/>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500"/>
                                        <p:tgtEl>
                                          <p:spTgt spid="52"/>
                                        </p:tgtEl>
                                      </p:cBhvr>
                                    </p:animEffect>
                                  </p:childTnLst>
                                </p:cTn>
                              </p:par>
                              <p:par>
                                <p:cTn id="51" presetID="22" presetClass="entr" presetSubtype="4"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down)">
                                      <p:cBhvr>
                                        <p:cTn id="53" dur="500"/>
                                        <p:tgtEl>
                                          <p:spTgt spid="51"/>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47" grpId="0" animBg="1"/>
      <p:bldP spid="58" grpId="0"/>
      <p:bldP spid="59" grpId="0" animBg="1"/>
      <p:bldP spid="15" grpId="0" animBg="1"/>
      <p:bldP spid="17" grpId="0" animBg="1"/>
      <p:bldP spid="18"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Communities Part 2 </a:t>
            </a:r>
            <a:r>
              <a:rPr lang="en-US" b="1" dirty="0">
                <a:effectLst>
                  <a:outerShdw blurRad="38100" dist="38100" dir="2700000" algn="tl">
                    <a:srgbClr val="000000">
                      <a:alpha val="43137"/>
                    </a:srgbClr>
                  </a:outerShdw>
                </a:effectLst>
              </a:rPr>
              <a:t>- Entry Points &amp; Factors</a:t>
            </a:r>
          </a:p>
          <a:p>
            <a:pPr algn="ctr"/>
            <a:r>
              <a:rPr lang="en-US" b="1" dirty="0" smtClean="0">
                <a:effectLst>
                  <a:outerShdw blurRad="38100" dist="38100" dir="2700000" algn="tl">
                    <a:srgbClr val="000000">
                      <a:alpha val="43137"/>
                    </a:srgbClr>
                  </a:outerShdw>
                </a:effectLst>
              </a:rPr>
              <a:t>Drugs in communities</a:t>
            </a:r>
            <a:endParaRPr lang="en-US" sz="5400" b="1" dirty="0">
              <a:effectLst>
                <a:outerShdw blurRad="38100" dist="38100" dir="2700000" algn="tl">
                  <a:srgbClr val="000000">
                    <a:alpha val="43137"/>
                  </a:srgbClr>
                </a:outerShdw>
              </a:effectLst>
            </a:endParaRPr>
          </a:p>
        </p:txBody>
      </p:sp>
      <p:pic>
        <p:nvPicPr>
          <p:cNvPr id="16" name="Picture 8"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3359" y="1954769"/>
            <a:ext cx="953690" cy="16566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ctor school build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672" y="4162902"/>
            <a:ext cx="957707" cy="12334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1005204" y="4208418"/>
            <a:ext cx="1026277" cy="1026277"/>
          </a:xfrm>
          <a:prstGeom prst="rect">
            <a:avLst/>
          </a:prstGeom>
        </p:spPr>
      </p:pic>
      <p:pic>
        <p:nvPicPr>
          <p:cNvPr id="1030" name="Picture 6" descr="Image result for vector mall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196" y="4072048"/>
            <a:ext cx="1347022" cy="134702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H="1">
            <a:off x="1119564" y="3661849"/>
            <a:ext cx="649236" cy="501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924253" y="3712047"/>
            <a:ext cx="289958" cy="496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103813" y="3661849"/>
            <a:ext cx="537348" cy="496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053" y="5183041"/>
            <a:ext cx="824066" cy="307777"/>
          </a:xfrm>
          <a:prstGeom prst="rect">
            <a:avLst/>
          </a:prstGeom>
          <a:noFill/>
        </p:spPr>
        <p:txBody>
          <a:bodyPr wrap="square" rtlCol="0">
            <a:spAutoFit/>
          </a:bodyPr>
          <a:lstStyle/>
          <a:p>
            <a:pPr algn="ctr"/>
            <a:r>
              <a:rPr lang="en-US" sz="1400" dirty="0" smtClean="0"/>
              <a:t>Schools</a:t>
            </a:r>
            <a:endParaRPr lang="en-US" sz="1400" dirty="0"/>
          </a:p>
        </p:txBody>
      </p:sp>
      <p:sp>
        <p:nvSpPr>
          <p:cNvPr id="22" name="TextBox 21"/>
          <p:cNvSpPr txBox="1"/>
          <p:nvPr/>
        </p:nvSpPr>
        <p:spPr>
          <a:xfrm>
            <a:off x="1100187" y="5211937"/>
            <a:ext cx="824066" cy="307777"/>
          </a:xfrm>
          <a:prstGeom prst="rect">
            <a:avLst/>
          </a:prstGeom>
          <a:noFill/>
        </p:spPr>
        <p:txBody>
          <a:bodyPr wrap="square" rtlCol="0">
            <a:spAutoFit/>
          </a:bodyPr>
          <a:lstStyle/>
          <a:p>
            <a:pPr algn="ctr"/>
            <a:r>
              <a:rPr lang="en-US" sz="1400" dirty="0" smtClean="0"/>
              <a:t>Offices</a:t>
            </a:r>
            <a:endParaRPr lang="en-US" sz="1400" dirty="0"/>
          </a:p>
        </p:txBody>
      </p:sp>
      <p:sp>
        <p:nvSpPr>
          <p:cNvPr id="23" name="TextBox 22"/>
          <p:cNvSpPr txBox="1"/>
          <p:nvPr/>
        </p:nvSpPr>
        <p:spPr>
          <a:xfrm>
            <a:off x="2247386" y="5211937"/>
            <a:ext cx="916829" cy="523220"/>
          </a:xfrm>
          <a:prstGeom prst="rect">
            <a:avLst/>
          </a:prstGeom>
          <a:noFill/>
        </p:spPr>
        <p:txBody>
          <a:bodyPr wrap="square" rtlCol="0">
            <a:spAutoFit/>
          </a:bodyPr>
          <a:lstStyle/>
          <a:p>
            <a:pPr algn="ctr"/>
            <a:r>
              <a:rPr lang="en-US" sz="1400" dirty="0" smtClean="0"/>
              <a:t>Economic Centers</a:t>
            </a:r>
            <a:endParaRPr lang="en-US" sz="1400" dirty="0"/>
          </a:p>
        </p:txBody>
      </p:sp>
      <p:sp>
        <p:nvSpPr>
          <p:cNvPr id="24" name="TextBox 23"/>
          <p:cNvSpPr txBox="1"/>
          <p:nvPr/>
        </p:nvSpPr>
        <p:spPr>
          <a:xfrm>
            <a:off x="3071453" y="2306032"/>
            <a:ext cx="1274223" cy="954107"/>
          </a:xfrm>
          <a:prstGeom prst="rect">
            <a:avLst/>
          </a:prstGeom>
          <a:noFill/>
        </p:spPr>
        <p:txBody>
          <a:bodyPr wrap="square" rtlCol="0">
            <a:spAutoFit/>
          </a:bodyPr>
          <a:lstStyle/>
          <a:p>
            <a:r>
              <a:rPr lang="en-US" sz="1400" dirty="0" smtClean="0"/>
              <a:t>Police serve as an ever present entry point to jail. </a:t>
            </a:r>
            <a:endParaRPr lang="en-US" sz="1400" dirty="0"/>
          </a:p>
        </p:txBody>
      </p:sp>
      <p:pic>
        <p:nvPicPr>
          <p:cNvPr id="18" name="Picture 2" descr="Image result for vector school build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5805" y="3581732"/>
            <a:ext cx="1524790" cy="19637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vector mall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7544" y="3398220"/>
            <a:ext cx="2144628" cy="2144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66898" y="2121366"/>
            <a:ext cx="4059382" cy="646331"/>
          </a:xfrm>
          <a:prstGeom prst="rect">
            <a:avLst/>
          </a:prstGeom>
          <a:noFill/>
        </p:spPr>
        <p:txBody>
          <a:bodyPr wrap="square" rtlCol="0">
            <a:spAutoFit/>
          </a:bodyPr>
          <a:lstStyle/>
          <a:p>
            <a:pPr algn="ctr"/>
            <a:r>
              <a:rPr lang="en-US" b="1" u="sng" dirty="0" smtClean="0"/>
              <a:t>Let’s focus on these three areas and how drugs move among this places</a:t>
            </a:r>
            <a:endParaRPr lang="en-US" b="1" u="sng" dirty="0"/>
          </a:p>
        </p:txBody>
      </p:sp>
      <p:pic>
        <p:nvPicPr>
          <p:cNvPr id="1026" name="Picture 2" descr="Image result for neighborhood vecto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080" y="373306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neighborhood vecto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5165" y="4168858"/>
            <a:ext cx="1360676" cy="136067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a:off x="2642362" y="3738048"/>
            <a:ext cx="88271" cy="470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070759" y="2810819"/>
            <a:ext cx="621483" cy="879127"/>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327208" y="2783085"/>
            <a:ext cx="840671" cy="82007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507580" y="2864020"/>
            <a:ext cx="0" cy="869049"/>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11953" y="5205758"/>
            <a:ext cx="1188458" cy="307777"/>
          </a:xfrm>
          <a:prstGeom prst="rect">
            <a:avLst/>
          </a:prstGeom>
          <a:noFill/>
        </p:spPr>
        <p:txBody>
          <a:bodyPr wrap="square" rtlCol="0">
            <a:spAutoFit/>
          </a:bodyPr>
          <a:lstStyle/>
          <a:p>
            <a:pPr algn="ctr"/>
            <a:r>
              <a:rPr lang="en-US" sz="1400" dirty="0" smtClean="0"/>
              <a:t>Communities</a:t>
            </a:r>
            <a:endParaRPr lang="en-US" sz="1400" dirty="0"/>
          </a:p>
        </p:txBody>
      </p:sp>
    </p:spTree>
    <p:extLst>
      <p:ext uri="{BB962C8B-B14F-4D97-AF65-F5344CB8AC3E}">
        <p14:creationId xmlns:p14="http://schemas.microsoft.com/office/powerpoint/2010/main" val="230066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circle(in)">
                                      <p:cBhvr>
                                        <p:cTn id="10" dur="2000"/>
                                        <p:tgtEl>
                                          <p:spTgt spid="1030"/>
                                        </p:tgtEl>
                                      </p:cBhvr>
                                    </p:animEffect>
                                  </p:childTnLst>
                                </p:cTn>
                              </p:par>
                              <p:par>
                                <p:cTn id="11" presetID="6"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par>
                                <p:cTn id="17" presetID="6" presetClass="entr" presetSubtype="1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ircle(in)">
                                      <p:cBhvr>
                                        <p:cTn id="28" dur="2000"/>
                                        <p:tgtEl>
                                          <p:spTgt spid="23"/>
                                        </p:tgtEl>
                                      </p:cBhvr>
                                    </p:animEffect>
                                  </p:childTnLst>
                                </p:cTn>
                              </p:par>
                              <p:par>
                                <p:cTn id="29" presetID="6" presetClass="entr" presetSubtype="16"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ircle(in)">
                                      <p:cBhvr>
                                        <p:cTn id="31" dur="2000"/>
                                        <p:tgtEl>
                                          <p:spTgt spid="20"/>
                                        </p:tgtEl>
                                      </p:cBhvr>
                                    </p:animEffect>
                                  </p:childTnLst>
                                </p:cTn>
                              </p:par>
                              <p:par>
                                <p:cTn id="32" presetID="6" presetClass="entr" presetSubtype="16"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ircle(in)">
                                      <p:cBhvr>
                                        <p:cTn id="34" dur="2000"/>
                                        <p:tgtEl>
                                          <p:spTgt spid="21"/>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circle(in)">
                                      <p:cBhvr>
                                        <p:cTn id="40" dur="2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026"/>
                                        </p:tgtEl>
                                        <p:attrNameLst>
                                          <p:attrName>style.visibility</p:attrName>
                                        </p:attrNameLst>
                                      </p:cBhvr>
                                      <p:to>
                                        <p:strVal val="visible"/>
                                      </p:to>
                                    </p:set>
                                    <p:animEffect transition="in" filter="fade">
                                      <p:cBhvr>
                                        <p:cTn id="50" dur="1000"/>
                                        <p:tgtEl>
                                          <p:spTgt spid="1026"/>
                                        </p:tgtEl>
                                      </p:cBhvr>
                                    </p:animEffect>
                                    <p:anim calcmode="lin" valueType="num">
                                      <p:cBhvr>
                                        <p:cTn id="51" dur="1000" fill="hold"/>
                                        <p:tgtEl>
                                          <p:spTgt spid="1026"/>
                                        </p:tgtEl>
                                        <p:attrNameLst>
                                          <p:attrName>ppt_x</p:attrName>
                                        </p:attrNameLst>
                                      </p:cBhvr>
                                      <p:tavLst>
                                        <p:tav tm="0">
                                          <p:val>
                                            <p:strVal val="#ppt_x"/>
                                          </p:val>
                                        </p:tav>
                                        <p:tav tm="100000">
                                          <p:val>
                                            <p:strVal val="#ppt_x"/>
                                          </p:val>
                                        </p:tav>
                                      </p:tavLst>
                                    </p:anim>
                                    <p:anim calcmode="lin" valueType="num">
                                      <p:cBhvr>
                                        <p:cTn id="52" dur="1000" fill="hold"/>
                                        <p:tgtEl>
                                          <p:spTgt spid="1026"/>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par>
                                <p:cTn id="73" presetID="14" presetClass="entr" presetSubtype="10" fill="hold" grpId="0"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randombar(horizontal)">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3" grpId="0"/>
      <p:bldP spid="2"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Communities Part 3- </a:t>
            </a:r>
            <a:r>
              <a:rPr lang="en-US" b="1" dirty="0">
                <a:effectLst>
                  <a:outerShdw blurRad="38100" dist="38100" dir="2700000" algn="tl">
                    <a:srgbClr val="000000">
                      <a:alpha val="43137"/>
                    </a:srgbClr>
                  </a:outerShdw>
                </a:effectLst>
              </a:rPr>
              <a:t>Entry Points &amp; Factors</a:t>
            </a:r>
          </a:p>
          <a:p>
            <a:pPr algn="ctr"/>
            <a:r>
              <a:rPr lang="en-US" b="1" dirty="0" smtClean="0">
                <a:effectLst>
                  <a:outerShdw blurRad="38100" dist="38100" dir="2700000" algn="tl">
                    <a:srgbClr val="000000">
                      <a:alpha val="43137"/>
                    </a:srgbClr>
                  </a:outerShdw>
                </a:effectLst>
              </a:rPr>
              <a:t>Drugs, Violence, &amp; Trauma in communities</a:t>
            </a:r>
            <a:endParaRPr lang="en-US" sz="5400" b="1" dirty="0">
              <a:effectLst>
                <a:outerShdw blurRad="38100" dist="38100" dir="2700000" algn="tl">
                  <a:srgbClr val="000000">
                    <a:alpha val="43137"/>
                  </a:srgbClr>
                </a:outerShdw>
              </a:effectLst>
            </a:endParaRPr>
          </a:p>
        </p:txBody>
      </p:sp>
      <p:pic>
        <p:nvPicPr>
          <p:cNvPr id="18" name="Picture 2" descr="Image result for vector school buildi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6805" y="2455943"/>
            <a:ext cx="973513" cy="12537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neighborhood vec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37" y="2758353"/>
            <a:ext cx="993175" cy="9931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0" y="3602182"/>
            <a:ext cx="12192000" cy="13854"/>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itle 6"/>
          <p:cNvSpPr txBox="1">
            <a:spLocks/>
          </p:cNvSpPr>
          <p:nvPr/>
        </p:nvSpPr>
        <p:spPr>
          <a:xfrm>
            <a:off x="-102142" y="1180918"/>
            <a:ext cx="2111218" cy="5813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u="sng" dirty="0" smtClean="0">
                <a:effectLst>
                  <a:outerShdw blurRad="38100" dist="38100" dir="2700000" algn="tl">
                    <a:srgbClr val="000000">
                      <a:alpha val="43137"/>
                    </a:srgbClr>
                  </a:outerShdw>
                </a:effectLst>
              </a:rPr>
              <a:t>During Academic Tenure</a:t>
            </a:r>
            <a:endParaRPr lang="en-US" sz="2000" b="1" u="sng" dirty="0">
              <a:effectLst>
                <a:outerShdw blurRad="38100" dist="38100" dir="2700000" algn="tl">
                  <a:srgbClr val="000000">
                    <a:alpha val="43137"/>
                  </a:srgbClr>
                </a:outerShdw>
              </a:effectLst>
            </a:endParaRPr>
          </a:p>
        </p:txBody>
      </p:sp>
      <p:sp>
        <p:nvSpPr>
          <p:cNvPr id="29" name="Title 6"/>
          <p:cNvSpPr txBox="1">
            <a:spLocks/>
          </p:cNvSpPr>
          <p:nvPr/>
        </p:nvSpPr>
        <p:spPr>
          <a:xfrm>
            <a:off x="-102142" y="3726130"/>
            <a:ext cx="1780707" cy="4668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u="sng" dirty="0" smtClean="0">
                <a:effectLst>
                  <a:outerShdw blurRad="38100" dist="38100" dir="2700000" algn="tl">
                    <a:srgbClr val="000000">
                      <a:alpha val="43137"/>
                    </a:srgbClr>
                  </a:outerShdw>
                </a:effectLst>
              </a:rPr>
              <a:t>Post- Academic Tenure</a:t>
            </a:r>
            <a:endParaRPr lang="en-US" sz="1800" b="1" u="sng" dirty="0">
              <a:effectLst>
                <a:outerShdw blurRad="38100" dist="38100" dir="2700000" algn="tl">
                  <a:srgbClr val="000000">
                    <a:alpha val="43137"/>
                  </a:srgbClr>
                </a:outerShdw>
              </a:effectLst>
            </a:endParaRPr>
          </a:p>
        </p:txBody>
      </p:sp>
      <p:pic>
        <p:nvPicPr>
          <p:cNvPr id="31" name="Picture 4" descr="Image result for vector weed bud"/>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741" y="1740002"/>
            <a:ext cx="425901" cy="5635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pill vecto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910457">
            <a:off x="544245" y="1843865"/>
            <a:ext cx="460871" cy="4608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0948" y="1802358"/>
            <a:ext cx="551007" cy="551007"/>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rot="5400000">
            <a:off x="633668" y="2532155"/>
            <a:ext cx="373511" cy="109572"/>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descr="Image result for walking vecto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895080" y="2693348"/>
            <a:ext cx="492827" cy="700398"/>
          </a:xfrm>
          <a:prstGeom prst="rect">
            <a:avLst/>
          </a:prstGeom>
          <a:noFill/>
          <a:extLst>
            <a:ext uri="{909E8E84-426E-40DD-AFC4-6F175D3DCCD1}">
              <a14:hiddenFill xmlns:a14="http://schemas.microsoft.com/office/drawing/2010/main">
                <a:solidFill>
                  <a:srgbClr val="FFFFFF"/>
                </a:solidFill>
              </a14:hiddenFill>
            </a:ext>
          </a:extLst>
        </p:spPr>
      </p:pic>
      <p:sp>
        <p:nvSpPr>
          <p:cNvPr id="35" name="Right Arrow 34"/>
          <p:cNvSpPr/>
          <p:nvPr/>
        </p:nvSpPr>
        <p:spPr>
          <a:xfrm>
            <a:off x="2528397" y="3082825"/>
            <a:ext cx="322799"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1461955" y="3082825"/>
            <a:ext cx="322799"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29883" y="1682358"/>
            <a:ext cx="1856245" cy="1061829"/>
          </a:xfrm>
          <a:prstGeom prst="rect">
            <a:avLst/>
          </a:prstGeom>
          <a:noFill/>
        </p:spPr>
        <p:txBody>
          <a:bodyPr wrap="square" rtlCol="0">
            <a:spAutoFit/>
          </a:bodyPr>
          <a:lstStyle/>
          <a:p>
            <a:r>
              <a:rPr lang="en-US" sz="1050" dirty="0" smtClean="0"/>
              <a:t>The individual carries the patterns of behavior and physical &amp; emotional trauma that the cycle of drugs has on the community into the school setting. </a:t>
            </a:r>
            <a:endParaRPr lang="en-US" sz="1050" dirty="0"/>
          </a:p>
        </p:txBody>
      </p:sp>
      <p:sp>
        <p:nvSpPr>
          <p:cNvPr id="38" name="Right Arrow 37"/>
          <p:cNvSpPr/>
          <p:nvPr/>
        </p:nvSpPr>
        <p:spPr>
          <a:xfrm>
            <a:off x="3707326" y="3082825"/>
            <a:ext cx="322799"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descr="Image result for group vector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86780" y="2808508"/>
            <a:ext cx="762569" cy="76256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3769727" y="1439521"/>
            <a:ext cx="1816534" cy="1384995"/>
          </a:xfrm>
          <a:prstGeom prst="rect">
            <a:avLst/>
          </a:prstGeom>
          <a:noFill/>
        </p:spPr>
        <p:txBody>
          <a:bodyPr wrap="square" rtlCol="0">
            <a:spAutoFit/>
          </a:bodyPr>
          <a:lstStyle/>
          <a:p>
            <a:r>
              <a:rPr lang="en-US" sz="1050" dirty="0" smtClean="0"/>
              <a:t>In many instances students experiencing similar trauma learn about a drug &amp; its ability to numb and/or minimize the effects of trauma &amp; want to try. Trying eventually leads to selling, as freely supplying the substance is cost prohibitive.</a:t>
            </a:r>
            <a:endParaRPr lang="en-US" sz="1050" dirty="0"/>
          </a:p>
        </p:txBody>
      </p:sp>
      <p:pic>
        <p:nvPicPr>
          <p:cNvPr id="41" name="Picture 40"/>
          <p:cNvPicPr>
            <a:picLocks noChangeAspect="1"/>
          </p:cNvPicPr>
          <p:nvPr/>
        </p:nvPicPr>
        <p:blipFill>
          <a:blip r:embed="rId10">
            <a:clrChange>
              <a:clrFrom>
                <a:srgbClr val="FFFFFF"/>
              </a:clrFrom>
              <a:clrTo>
                <a:srgbClr val="FFFFFF">
                  <a:alpha val="0"/>
                </a:srgbClr>
              </a:clrTo>
            </a:clrChange>
          </a:blip>
          <a:stretch>
            <a:fillRect/>
          </a:stretch>
        </p:blipFill>
        <p:spPr>
          <a:xfrm>
            <a:off x="5863844" y="2601986"/>
            <a:ext cx="1095007" cy="1095007"/>
          </a:xfrm>
          <a:prstGeom prst="rect">
            <a:avLst/>
          </a:prstGeom>
        </p:spPr>
      </p:pic>
      <p:sp>
        <p:nvSpPr>
          <p:cNvPr id="42" name="Right Arrow 41"/>
          <p:cNvSpPr/>
          <p:nvPr/>
        </p:nvSpPr>
        <p:spPr>
          <a:xfrm>
            <a:off x="5420117" y="3079133"/>
            <a:ext cx="322799"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595369" y="1606201"/>
            <a:ext cx="1816534" cy="1223412"/>
          </a:xfrm>
          <a:prstGeom prst="rect">
            <a:avLst/>
          </a:prstGeom>
          <a:noFill/>
        </p:spPr>
        <p:txBody>
          <a:bodyPr wrap="square" rtlCol="0">
            <a:spAutoFit/>
          </a:bodyPr>
          <a:lstStyle/>
          <a:p>
            <a:r>
              <a:rPr lang="en-US" sz="1050" dirty="0" smtClean="0"/>
              <a:t>As the individual and their associates see an increase in income, this simple and scaled down economy often serves a sole source of access to capital in job constrained areas. </a:t>
            </a:r>
            <a:endParaRPr lang="en-US" sz="1050" dirty="0"/>
          </a:p>
        </p:txBody>
      </p:sp>
      <p:sp>
        <p:nvSpPr>
          <p:cNvPr id="44" name="Right Arrow 43"/>
          <p:cNvSpPr/>
          <p:nvPr/>
        </p:nvSpPr>
        <p:spPr>
          <a:xfrm>
            <a:off x="6995248" y="3064754"/>
            <a:ext cx="400344" cy="106131"/>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45490" y="1317875"/>
            <a:ext cx="1828245" cy="1546577"/>
          </a:xfrm>
          <a:prstGeom prst="rect">
            <a:avLst/>
          </a:prstGeom>
          <a:noFill/>
        </p:spPr>
        <p:txBody>
          <a:bodyPr wrap="square" rtlCol="0">
            <a:spAutoFit/>
          </a:bodyPr>
          <a:lstStyle/>
          <a:p>
            <a:r>
              <a:rPr lang="en-US" sz="1050" dirty="0" smtClean="0"/>
              <a:t>Much like any other business entity, the individual and their associates take steps to protect their assets. In an attempt to create a safe operational environment weapons are acquired for safety through both legal and illegal means. </a:t>
            </a:r>
            <a:endParaRPr lang="en-US" sz="1050" dirty="0"/>
          </a:p>
        </p:txBody>
      </p:sp>
      <p:pic>
        <p:nvPicPr>
          <p:cNvPr id="46" name="Picture 45"/>
          <p:cNvPicPr>
            <a:picLocks noChangeAspect="1"/>
          </p:cNvPicPr>
          <p:nvPr/>
        </p:nvPicPr>
        <p:blipFill>
          <a:blip r:embed="rId11">
            <a:clrChange>
              <a:clrFrom>
                <a:srgbClr val="FFFFFF"/>
              </a:clrFrom>
              <a:clrTo>
                <a:srgbClr val="FFFFFF">
                  <a:alpha val="0"/>
                </a:srgbClr>
              </a:clrTo>
            </a:clrChange>
          </a:blip>
          <a:stretch>
            <a:fillRect/>
          </a:stretch>
        </p:blipFill>
        <p:spPr>
          <a:xfrm rot="18832072">
            <a:off x="7540716" y="2706455"/>
            <a:ext cx="759016" cy="759016"/>
          </a:xfrm>
          <a:prstGeom prst="rect">
            <a:avLst/>
          </a:prstGeom>
        </p:spPr>
      </p:pic>
      <p:pic>
        <p:nvPicPr>
          <p:cNvPr id="47" name="Picture 8" descr="Image result for brass knuckles vector icon"/>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15686" y="2934126"/>
            <a:ext cx="531315" cy="3039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Image result for butterfly knife vector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50933" y="2765075"/>
            <a:ext cx="730411" cy="730411"/>
          </a:xfrm>
          <a:prstGeom prst="rect">
            <a:avLst/>
          </a:prstGeom>
          <a:noFill/>
          <a:extLst>
            <a:ext uri="{909E8E84-426E-40DD-AFC4-6F175D3DCCD1}">
              <a14:hiddenFill xmlns:a14="http://schemas.microsoft.com/office/drawing/2010/main">
                <a:solidFill>
                  <a:srgbClr val="FFFFFF"/>
                </a:solidFill>
              </a14:hiddenFill>
            </a:ext>
          </a:extLst>
        </p:spPr>
      </p:pic>
      <p:sp>
        <p:nvSpPr>
          <p:cNvPr id="11" name="Curved Down Arrow 10"/>
          <p:cNvSpPr/>
          <p:nvPr/>
        </p:nvSpPr>
        <p:spPr>
          <a:xfrm rot="3189533">
            <a:off x="11088390" y="3053098"/>
            <a:ext cx="1261242" cy="670970"/>
          </a:xfrm>
          <a:prstGeom prst="curved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p:cNvSpPr txBox="1"/>
          <p:nvPr/>
        </p:nvSpPr>
        <p:spPr>
          <a:xfrm>
            <a:off x="9485995" y="1416899"/>
            <a:ext cx="1856245" cy="1384995"/>
          </a:xfrm>
          <a:prstGeom prst="rect">
            <a:avLst/>
          </a:prstGeom>
          <a:noFill/>
        </p:spPr>
        <p:txBody>
          <a:bodyPr wrap="square" rtlCol="0">
            <a:spAutoFit/>
          </a:bodyPr>
          <a:lstStyle/>
          <a:p>
            <a:r>
              <a:rPr lang="en-US" sz="1050" dirty="0" smtClean="0"/>
              <a:t>In an attempt to increase revenue and with a trusted “team” and perceived sufficient weaponry individuals seek to expand operations; often resulting in violence, imprisonment, and death.</a:t>
            </a:r>
            <a:endParaRPr lang="en-US" sz="1050" dirty="0"/>
          </a:p>
        </p:txBody>
      </p:sp>
      <p:sp>
        <p:nvSpPr>
          <p:cNvPr id="12" name="Quad Arrow 11"/>
          <p:cNvSpPr/>
          <p:nvPr/>
        </p:nvSpPr>
        <p:spPr>
          <a:xfrm>
            <a:off x="9910514" y="2738374"/>
            <a:ext cx="644165" cy="636903"/>
          </a:xfrm>
          <a:prstGeom prst="quadArrow">
            <a:avLst>
              <a:gd name="adj1" fmla="val 13658"/>
              <a:gd name="adj2" fmla="val 15868"/>
              <a:gd name="adj3" fmla="val 1807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nut 52"/>
          <p:cNvSpPr/>
          <p:nvPr/>
        </p:nvSpPr>
        <p:spPr>
          <a:xfrm>
            <a:off x="9296586" y="914400"/>
            <a:ext cx="2011635" cy="2606825"/>
          </a:xfrm>
          <a:prstGeom prst="donut">
            <a:avLst>
              <a:gd name="adj" fmla="val 547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1" name="Picture 4" descr="Image result for city intersection vector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0514" y="4166315"/>
            <a:ext cx="1167393" cy="1167394"/>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 y="5416342"/>
            <a:ext cx="2851195" cy="1384995"/>
          </a:xfrm>
          <a:prstGeom prst="rect">
            <a:avLst/>
          </a:prstGeom>
          <a:noFill/>
        </p:spPr>
        <p:txBody>
          <a:bodyPr wrap="square" rtlCol="0">
            <a:spAutoFit/>
          </a:bodyPr>
          <a:lstStyle/>
          <a:p>
            <a:r>
              <a:rPr lang="en-US" sz="1050" dirty="0" smtClean="0"/>
              <a:t>Once a group of individuals engage in a campaign of aggressive expansion it is usually undertaken in block by block growth increments. Communities see an influx </a:t>
            </a:r>
            <a:r>
              <a:rPr lang="en-US" sz="1050" dirty="0"/>
              <a:t>of illegal substances as the common practice is to undercut through </a:t>
            </a:r>
            <a:r>
              <a:rPr lang="en-US" sz="1050" dirty="0" smtClean="0"/>
              <a:t>price reduction; this usually upsets the current illegal vendors resulting in an increase in violence &amp; influx of police presence.</a:t>
            </a:r>
            <a:endParaRPr lang="en-US" sz="1050" dirty="0"/>
          </a:p>
        </p:txBody>
      </p:sp>
      <p:sp>
        <p:nvSpPr>
          <p:cNvPr id="54" name="Right Arrow 53"/>
          <p:cNvSpPr/>
          <p:nvPr/>
        </p:nvSpPr>
        <p:spPr>
          <a:xfrm>
            <a:off x="2545403" y="4646954"/>
            <a:ext cx="395565"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94029" y="4190249"/>
            <a:ext cx="592578" cy="834997"/>
          </a:xfrm>
          <a:prstGeom prst="rect">
            <a:avLst/>
          </a:prstGeom>
        </p:spPr>
      </p:pic>
      <p:sp>
        <p:nvSpPr>
          <p:cNvPr id="2" name="TextBox 1"/>
          <p:cNvSpPr txBox="1"/>
          <p:nvPr/>
        </p:nvSpPr>
        <p:spPr>
          <a:xfrm>
            <a:off x="4070248" y="4253804"/>
            <a:ext cx="292316" cy="707886"/>
          </a:xfrm>
          <a:prstGeom prst="rect">
            <a:avLst/>
          </a:prstGeom>
          <a:noFill/>
        </p:spPr>
        <p:txBody>
          <a:bodyPr wrap="square" rtlCol="0">
            <a:spAutoFit/>
          </a:bodyPr>
          <a:lstStyle/>
          <a:p>
            <a:r>
              <a:rPr lang="en-US" sz="4000" dirty="0" smtClean="0"/>
              <a:t>+</a:t>
            </a:r>
            <a:endParaRPr lang="en-US" sz="4000" dirty="0"/>
          </a:p>
        </p:txBody>
      </p:sp>
      <p:pic>
        <p:nvPicPr>
          <p:cNvPr id="56" name="Picture 8" descr="Related image"/>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48401" y="4200272"/>
            <a:ext cx="500948" cy="87018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4889028" y="4256835"/>
            <a:ext cx="292316" cy="707886"/>
          </a:xfrm>
          <a:prstGeom prst="rect">
            <a:avLst/>
          </a:prstGeom>
          <a:noFill/>
        </p:spPr>
        <p:txBody>
          <a:bodyPr wrap="square" rtlCol="0">
            <a:spAutoFit/>
          </a:bodyPr>
          <a:lstStyle/>
          <a:p>
            <a:r>
              <a:rPr lang="en-US" sz="4000" dirty="0" smtClean="0"/>
              <a:t>+</a:t>
            </a:r>
            <a:endParaRPr lang="en-US" sz="4000" dirty="0"/>
          </a:p>
        </p:txBody>
      </p:sp>
      <p:pic>
        <p:nvPicPr>
          <p:cNvPr id="60" name="Picture 59"/>
          <p:cNvPicPr>
            <a:picLocks noChangeAspect="1"/>
          </p:cNvPicPr>
          <p:nvPr/>
        </p:nvPicPr>
        <p:blipFill>
          <a:blip r:embed="rId11">
            <a:clrChange>
              <a:clrFrom>
                <a:srgbClr val="FFFFFF"/>
              </a:clrFrom>
              <a:clrTo>
                <a:srgbClr val="FFFFFF">
                  <a:alpha val="0"/>
                </a:srgbClr>
              </a:clrTo>
            </a:clrChange>
          </a:blip>
          <a:stretch>
            <a:fillRect/>
          </a:stretch>
        </p:blipFill>
        <p:spPr>
          <a:xfrm rot="18832072">
            <a:off x="4031456" y="4969968"/>
            <a:ext cx="759016" cy="759016"/>
          </a:xfrm>
          <a:prstGeom prst="rect">
            <a:avLst/>
          </a:prstGeom>
        </p:spPr>
      </p:pic>
      <p:sp>
        <p:nvSpPr>
          <p:cNvPr id="61" name="Explosion 1 60"/>
          <p:cNvSpPr/>
          <p:nvPr/>
        </p:nvSpPr>
        <p:spPr>
          <a:xfrm>
            <a:off x="3858482" y="5130982"/>
            <a:ext cx="211766" cy="261914"/>
          </a:xfrm>
          <a:prstGeom prst="irregularSeal1">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440096" y="5070457"/>
            <a:ext cx="175068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51654" y="5637849"/>
            <a:ext cx="3248058" cy="1223412"/>
          </a:xfrm>
          <a:prstGeom prst="rect">
            <a:avLst/>
          </a:prstGeom>
          <a:noFill/>
        </p:spPr>
        <p:txBody>
          <a:bodyPr wrap="square" rtlCol="0">
            <a:spAutoFit/>
          </a:bodyPr>
          <a:lstStyle/>
          <a:p>
            <a:r>
              <a:rPr lang="en-US" sz="1050" dirty="0" smtClean="0"/>
              <a:t>As the presence of both violence and police increase, the probability of trauma increases. This is especially true of high density areas with concurrent high levels of poverty. This is true because the communities do not have adequate resources for community therapy options, community based policing training investments, or accessible economies</a:t>
            </a:r>
            <a:endParaRPr lang="en-US" sz="1050" dirty="0"/>
          </a:p>
        </p:txBody>
      </p:sp>
      <p:sp>
        <p:nvSpPr>
          <p:cNvPr id="63" name="Right Arrow 62"/>
          <p:cNvSpPr/>
          <p:nvPr/>
        </p:nvSpPr>
        <p:spPr>
          <a:xfrm>
            <a:off x="6017018" y="4641535"/>
            <a:ext cx="395565"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descr="Image result for coffin vector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90523" y="4035904"/>
            <a:ext cx="871144" cy="4617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18"/>
          <a:stretch>
            <a:fillRect/>
          </a:stretch>
        </p:blipFill>
        <p:spPr>
          <a:xfrm>
            <a:off x="6661522" y="4675568"/>
            <a:ext cx="594657" cy="594657"/>
          </a:xfrm>
          <a:prstGeom prst="rect">
            <a:avLst/>
          </a:prstGeom>
        </p:spPr>
      </p:pic>
      <p:pic>
        <p:nvPicPr>
          <p:cNvPr id="65" name="Picture 2" descr="Related image"/>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5490" y="4628287"/>
            <a:ext cx="784529" cy="784529"/>
          </a:xfrm>
          <a:prstGeom prst="rect">
            <a:avLst/>
          </a:prstGeom>
          <a:noFill/>
          <a:extLst>
            <a:ext uri="{909E8E84-426E-40DD-AFC4-6F175D3DCCD1}">
              <a14:hiddenFill xmlns:a14="http://schemas.microsoft.com/office/drawing/2010/main">
                <a:solidFill>
                  <a:srgbClr val="FFFFFF"/>
                </a:solidFill>
              </a14:hiddenFill>
            </a:ext>
          </a:extLst>
        </p:spPr>
      </p:pic>
      <p:sp>
        <p:nvSpPr>
          <p:cNvPr id="10" name="Isosceles Triangle 9"/>
          <p:cNvSpPr/>
          <p:nvPr/>
        </p:nvSpPr>
        <p:spPr>
          <a:xfrm>
            <a:off x="7154180" y="4360294"/>
            <a:ext cx="812800" cy="612603"/>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503636" y="5577924"/>
            <a:ext cx="2030307" cy="1061829"/>
          </a:xfrm>
          <a:prstGeom prst="rect">
            <a:avLst/>
          </a:prstGeom>
          <a:noFill/>
        </p:spPr>
        <p:txBody>
          <a:bodyPr wrap="square" rtlCol="0">
            <a:spAutoFit/>
          </a:bodyPr>
          <a:lstStyle/>
          <a:p>
            <a:r>
              <a:rPr lang="en-US" sz="1050" dirty="0" smtClean="0"/>
              <a:t>The ever present and possible cycle of imprisonment, death, or addiction increases the realities &amp; opportunities for trauma of members of a community with already limited resources. </a:t>
            </a:r>
            <a:endParaRPr lang="en-US" sz="1050" dirty="0"/>
          </a:p>
        </p:txBody>
      </p:sp>
      <p:pic>
        <p:nvPicPr>
          <p:cNvPr id="67" name="Picture 6" descr="Image result for vector mall building"/>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1540" y="4010928"/>
            <a:ext cx="1284839" cy="1284839"/>
          </a:xfrm>
          <a:prstGeom prst="rect">
            <a:avLst/>
          </a:prstGeom>
          <a:noFill/>
          <a:extLst>
            <a:ext uri="{909E8E84-426E-40DD-AFC4-6F175D3DCCD1}">
              <a14:hiddenFill xmlns:a14="http://schemas.microsoft.com/office/drawing/2010/main">
                <a:solidFill>
                  <a:srgbClr val="FFFFFF"/>
                </a:solidFill>
              </a14:hiddenFill>
            </a:ext>
          </a:extLst>
        </p:spPr>
      </p:pic>
      <p:sp>
        <p:nvSpPr>
          <p:cNvPr id="68" name="Right Arrow 67"/>
          <p:cNvSpPr/>
          <p:nvPr/>
        </p:nvSpPr>
        <p:spPr>
          <a:xfrm>
            <a:off x="8806630" y="4641535"/>
            <a:ext cx="395565" cy="102485"/>
          </a:xfrm>
          <a:prstGeom prst="rightArrow">
            <a:avLst>
              <a:gd name="adj1" fmla="val 34828"/>
              <a:gd name="adj2" fmla="val 82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8817029" y="5343243"/>
            <a:ext cx="3187588" cy="1384995"/>
          </a:xfrm>
          <a:prstGeom prst="rect">
            <a:avLst/>
          </a:prstGeom>
          <a:noFill/>
        </p:spPr>
        <p:txBody>
          <a:bodyPr wrap="square" rtlCol="0">
            <a:spAutoFit/>
          </a:bodyPr>
          <a:lstStyle/>
          <a:p>
            <a:r>
              <a:rPr lang="en-US" sz="1050" dirty="0" smtClean="0"/>
              <a:t>The lack of economic opportunity in these communities is a primary factor for the limited methods to access capital. Conversely companies and business entities resist developing in these communities due to the existing circumstances. The lack of an employment infrastructure and resistance to building one deepen the entrenched cycle of imprisonment, death, or addiction. </a:t>
            </a:r>
            <a:endParaRPr lang="en-US" sz="1050" dirty="0"/>
          </a:p>
        </p:txBody>
      </p:sp>
    </p:spTree>
    <p:extLst>
      <p:ext uri="{BB962C8B-B14F-4D97-AF65-F5344CB8AC3E}">
        <p14:creationId xmlns:p14="http://schemas.microsoft.com/office/powerpoint/2010/main" val="324435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par>
                                <p:cTn id="11" presetID="14" presetClass="entr" presetSubtype="1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randombar(horizontal)">
                                      <p:cBhvr>
                                        <p:cTn id="13" dur="500"/>
                                        <p:tgtEl>
                                          <p:spTgt spid="3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10" presetClass="entr" presetSubtype="0"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circle(in)">
                                      <p:cBhvr>
                                        <p:cTn id="92" dur="2000"/>
                                        <p:tgtEl>
                                          <p:spTgt spid="51"/>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circle(in)">
                                      <p:cBhvr>
                                        <p:cTn id="95" dur="20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circle(in)">
                                      <p:cBhvr>
                                        <p:cTn id="100" dur="2000"/>
                                        <p:tgtEl>
                                          <p:spTgt spid="54"/>
                                        </p:tgtEl>
                                      </p:cBhvr>
                                    </p:animEffect>
                                  </p:childTnLst>
                                </p:cTn>
                              </p:par>
                              <p:par>
                                <p:cTn id="101" presetID="6" presetClass="entr" presetSubtype="16"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circle(in)">
                                      <p:cBhvr>
                                        <p:cTn id="103" dur="2000"/>
                                        <p:tgtEl>
                                          <p:spTgt spid="55"/>
                                        </p:tgtEl>
                                      </p:cBhvr>
                                    </p:animEffect>
                                  </p:childTnLst>
                                </p:cTn>
                              </p:par>
                              <p:par>
                                <p:cTn id="104" presetID="6" presetClass="entr" presetSubtype="16" fill="hold" grpId="0" nodeType="with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circle(in)">
                                      <p:cBhvr>
                                        <p:cTn id="106" dur="2000"/>
                                        <p:tgtEl>
                                          <p:spTgt spid="2"/>
                                        </p:tgtEl>
                                      </p:cBhvr>
                                    </p:animEffect>
                                  </p:childTnLst>
                                </p:cTn>
                              </p:par>
                              <p:par>
                                <p:cTn id="107" presetID="6" presetClass="entr" presetSubtype="16"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circle(in)">
                                      <p:cBhvr>
                                        <p:cTn id="109" dur="2000"/>
                                        <p:tgtEl>
                                          <p:spTgt spid="56"/>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circle(in)">
                                      <p:cBhvr>
                                        <p:cTn id="112" dur="2000"/>
                                        <p:tgtEl>
                                          <p:spTgt spid="58"/>
                                        </p:tgtEl>
                                      </p:cBhvr>
                                    </p:animEffect>
                                  </p:childTnLst>
                                </p:cTn>
                              </p:par>
                              <p:par>
                                <p:cTn id="113" presetID="6" presetClass="entr" presetSubtype="16" fill="hold" nodeType="with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circle(in)">
                                      <p:cBhvr>
                                        <p:cTn id="115" dur="2000"/>
                                        <p:tgtEl>
                                          <p:spTgt spid="60"/>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circle(in)">
                                      <p:cBhvr>
                                        <p:cTn id="118" dur="2000"/>
                                        <p:tgtEl>
                                          <p:spTgt spid="61"/>
                                        </p:tgtEl>
                                      </p:cBhvr>
                                    </p:animEffect>
                                  </p:childTnLst>
                                </p:cTn>
                              </p:par>
                              <p:par>
                                <p:cTn id="119" presetID="6" presetClass="entr" presetSubtype="16" fill="hold" nodeType="with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circle(in)">
                                      <p:cBhvr>
                                        <p:cTn id="121" dur="2000"/>
                                        <p:tgtEl>
                                          <p:spTgt spid="8"/>
                                        </p:tgtEl>
                                      </p:cBhvr>
                                    </p:animEffect>
                                  </p:childTnLst>
                                </p:cTn>
                              </p:par>
                              <p:par>
                                <p:cTn id="122" presetID="6" presetClass="entr" presetSubtype="16"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circle(in)">
                                      <p:cBhvr>
                                        <p:cTn id="124" dur="2000"/>
                                        <p:tgtEl>
                                          <p:spTgt spid="62"/>
                                        </p:tgtEl>
                                      </p:cBhvr>
                                    </p:animEffect>
                                  </p:childTnLst>
                                </p:cTn>
                              </p:par>
                            </p:childTnLst>
                          </p:cTn>
                        </p:par>
                      </p:childTnLst>
                    </p:cTn>
                  </p:par>
                  <p:par>
                    <p:cTn id="125" fill="hold">
                      <p:stCondLst>
                        <p:cond delay="indefinite"/>
                      </p:stCondLst>
                      <p:childTnLst>
                        <p:par>
                          <p:cTn id="126" fill="hold">
                            <p:stCondLst>
                              <p:cond delay="0"/>
                            </p:stCondLst>
                            <p:childTnLst>
                              <p:par>
                                <p:cTn id="127" presetID="6" presetClass="entr" presetSubtype="16" fill="hold" grpId="0" nodeType="click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circle(in)">
                                      <p:cBhvr>
                                        <p:cTn id="129" dur="2000"/>
                                        <p:tgtEl>
                                          <p:spTgt spid="63"/>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fade">
                                      <p:cBhvr>
                                        <p:cTn id="134" dur="500"/>
                                        <p:tgtEl>
                                          <p:spTgt spid="65"/>
                                        </p:tgtEl>
                                      </p:cBhvr>
                                    </p:animEffect>
                                  </p:childTnLst>
                                </p:cTn>
                              </p:par>
                              <p:par>
                                <p:cTn id="135" presetID="10" presetClass="entr" presetSubtype="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fade">
                                      <p:cBhvr>
                                        <p:cTn id="137" dur="500"/>
                                        <p:tgtEl>
                                          <p:spTgt spid="64"/>
                                        </p:tgtEl>
                                      </p:cBhvr>
                                    </p:animEffect>
                                  </p:childTnLst>
                                </p:cTn>
                              </p:par>
                              <p:par>
                                <p:cTn id="138" presetID="10" presetClass="entr" presetSubtype="0" fill="hold" nodeType="with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fade">
                                      <p:cBhvr>
                                        <p:cTn id="140" dur="500"/>
                                        <p:tgtEl>
                                          <p:spTgt spid="9"/>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
                                        </p:tgtEl>
                                        <p:attrNameLst>
                                          <p:attrName>style.visibility</p:attrName>
                                        </p:attrNameLst>
                                      </p:cBhvr>
                                      <p:to>
                                        <p:strVal val="visible"/>
                                      </p:to>
                                    </p:set>
                                    <p:animEffect transition="in" filter="fade">
                                      <p:cBhvr>
                                        <p:cTn id="143" dur="500"/>
                                        <p:tgtEl>
                                          <p:spTgt spid="10"/>
                                        </p:tgtEl>
                                      </p:cBhvr>
                                    </p:animEffect>
                                  </p:childTnLst>
                                </p:cTn>
                              </p:par>
                              <p:par>
                                <p:cTn id="144" presetID="6" presetClass="entr" presetSubtype="16" fill="hold" grpId="0" nodeType="with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circle(in)">
                                      <p:cBhvr>
                                        <p:cTn id="146" dur="20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6" presetClass="entr" presetSubtype="16" fill="hold" grpId="0" nodeType="click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circle(in)">
                                      <p:cBhvr>
                                        <p:cTn id="151" dur="2000"/>
                                        <p:tgtEl>
                                          <p:spTgt spid="68"/>
                                        </p:tgtEl>
                                      </p:cBhvr>
                                    </p:animEffect>
                                  </p:childTnLst>
                                </p:cTn>
                              </p:par>
                              <p:par>
                                <p:cTn id="152" presetID="42" presetClass="entr" presetSubtype="0" fill="hold" nodeType="withEffect">
                                  <p:stCondLst>
                                    <p:cond delay="0"/>
                                  </p:stCondLst>
                                  <p:childTnLst>
                                    <p:set>
                                      <p:cBhvr>
                                        <p:cTn id="153" dur="1" fill="hold">
                                          <p:stCondLst>
                                            <p:cond delay="0"/>
                                          </p:stCondLst>
                                        </p:cTn>
                                        <p:tgtEl>
                                          <p:spTgt spid="67"/>
                                        </p:tgtEl>
                                        <p:attrNameLst>
                                          <p:attrName>style.visibility</p:attrName>
                                        </p:attrNameLst>
                                      </p:cBhvr>
                                      <p:to>
                                        <p:strVal val="visible"/>
                                      </p:to>
                                    </p:set>
                                    <p:animEffect transition="in" filter="fade">
                                      <p:cBhvr>
                                        <p:cTn id="154" dur="1000"/>
                                        <p:tgtEl>
                                          <p:spTgt spid="67"/>
                                        </p:tgtEl>
                                      </p:cBhvr>
                                    </p:animEffect>
                                    <p:anim calcmode="lin" valueType="num">
                                      <p:cBhvr>
                                        <p:cTn id="155" dur="1000" fill="hold"/>
                                        <p:tgtEl>
                                          <p:spTgt spid="67"/>
                                        </p:tgtEl>
                                        <p:attrNameLst>
                                          <p:attrName>ppt_x</p:attrName>
                                        </p:attrNameLst>
                                      </p:cBhvr>
                                      <p:tavLst>
                                        <p:tav tm="0">
                                          <p:val>
                                            <p:strVal val="#ppt_x"/>
                                          </p:val>
                                        </p:tav>
                                        <p:tav tm="100000">
                                          <p:val>
                                            <p:strVal val="#ppt_x"/>
                                          </p:val>
                                        </p:tav>
                                      </p:tavLst>
                                    </p:anim>
                                    <p:anim calcmode="lin" valueType="num">
                                      <p:cBhvr>
                                        <p:cTn id="156" dur="1000" fill="hold"/>
                                        <p:tgtEl>
                                          <p:spTgt spid="67"/>
                                        </p:tgtEl>
                                        <p:attrNameLst>
                                          <p:attrName>ppt_y</p:attrName>
                                        </p:attrNameLst>
                                      </p:cBhvr>
                                      <p:tavLst>
                                        <p:tav tm="0">
                                          <p:val>
                                            <p:strVal val="#ppt_y+.1"/>
                                          </p:val>
                                        </p:tav>
                                        <p:tav tm="100000">
                                          <p:val>
                                            <p:strVal val="#ppt_y"/>
                                          </p:val>
                                        </p:tav>
                                      </p:tavLst>
                                    </p:anim>
                                  </p:childTnLst>
                                </p:cTn>
                              </p:par>
                              <p:par>
                                <p:cTn id="157" presetID="6" presetClass="entr" presetSubtype="16"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circle(in)">
                                      <p:cBhvr>
                                        <p:cTn id="159"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37" grpId="0"/>
      <p:bldP spid="38" grpId="0" animBg="1"/>
      <p:bldP spid="40" grpId="0"/>
      <p:bldP spid="42" grpId="0" animBg="1"/>
      <p:bldP spid="43" grpId="0"/>
      <p:bldP spid="44" grpId="0" animBg="1"/>
      <p:bldP spid="45" grpId="0"/>
      <p:bldP spid="11" grpId="0" animBg="1"/>
      <p:bldP spid="50" grpId="0"/>
      <p:bldP spid="12" grpId="0" animBg="1"/>
      <p:bldP spid="53" grpId="0" animBg="1"/>
      <p:bldP spid="52" grpId="0"/>
      <p:bldP spid="54" grpId="0" animBg="1"/>
      <p:bldP spid="2" grpId="0"/>
      <p:bldP spid="58" grpId="0"/>
      <p:bldP spid="61" grpId="0" animBg="1"/>
      <p:bldP spid="62" grpId="0"/>
      <p:bldP spid="63" grpId="0" animBg="1"/>
      <p:bldP spid="10" grpId="0" animBg="1"/>
      <p:bldP spid="66" grpId="0"/>
      <p:bldP spid="68" grpId="0" animBg="1"/>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94" y="121603"/>
            <a:ext cx="5697511" cy="983989"/>
          </a:xfrm>
        </p:spPr>
        <p:txBody>
          <a:bodyPr>
            <a:normAutofit fontScale="90000"/>
          </a:bodyPr>
          <a:lstStyle/>
          <a:p>
            <a:r>
              <a:rPr lang="en-US" b="1" dirty="0" smtClean="0">
                <a:effectLst>
                  <a:outerShdw blurRad="38100" dist="38100" dir="2700000" algn="tl">
                    <a:srgbClr val="000000">
                      <a:alpha val="43137"/>
                    </a:srgbClr>
                  </a:outerShdw>
                </a:effectLst>
              </a:rPr>
              <a:t>School to Prison Pipeline </a:t>
            </a:r>
            <a:br>
              <a:rPr lang="en-US" b="1" dirty="0" smtClean="0">
                <a:effectLst>
                  <a:outerShdw blurRad="38100" dist="38100" dir="2700000" algn="tl">
                    <a:srgbClr val="000000">
                      <a:alpha val="43137"/>
                    </a:srgbClr>
                  </a:outerShdw>
                </a:effectLst>
              </a:rPr>
            </a:br>
            <a:r>
              <a:rPr lang="en-US" sz="2200" b="1" dirty="0" smtClean="0">
                <a:effectLst>
                  <a:outerShdw blurRad="38100" dist="38100" dir="2700000" algn="tl">
                    <a:srgbClr val="000000">
                      <a:alpha val="43137"/>
                    </a:srgbClr>
                  </a:outerShdw>
                </a:effectLst>
              </a:rPr>
              <a:t>and the larger institutionalization mechanism</a:t>
            </a:r>
            <a:endParaRPr lang="en-US" sz="2200" b="1" dirty="0">
              <a:effectLst>
                <a:outerShdw blurRad="38100" dist="38100" dir="2700000" algn="tl">
                  <a:srgbClr val="000000">
                    <a:alpha val="43137"/>
                  </a:srgbClr>
                </a:outerShdw>
              </a:effectLst>
            </a:endParaRPr>
          </a:p>
        </p:txBody>
      </p:sp>
      <p:sp>
        <p:nvSpPr>
          <p:cNvPr id="6" name="Title 6"/>
          <p:cNvSpPr txBox="1">
            <a:spLocks/>
          </p:cNvSpPr>
          <p:nvPr/>
        </p:nvSpPr>
        <p:spPr>
          <a:xfrm>
            <a:off x="5795805" y="125389"/>
            <a:ext cx="5697511" cy="98398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rPr>
              <a:t>Communities Part 4 - </a:t>
            </a:r>
            <a:r>
              <a:rPr lang="en-US" b="1" dirty="0">
                <a:effectLst>
                  <a:outerShdw blurRad="38100" dist="38100" dir="2700000" algn="tl">
                    <a:srgbClr val="000000">
                      <a:alpha val="43137"/>
                    </a:srgbClr>
                  </a:outerShdw>
                </a:effectLst>
              </a:rPr>
              <a:t>Entry Points &amp; Factors</a:t>
            </a:r>
          </a:p>
          <a:p>
            <a:pPr algn="ctr"/>
            <a:r>
              <a:rPr lang="en-US" b="1" dirty="0" smtClean="0">
                <a:effectLst>
                  <a:outerShdw blurRad="38100" dist="38100" dir="2700000" algn="tl">
                    <a:srgbClr val="000000">
                      <a:alpha val="43137"/>
                    </a:srgbClr>
                  </a:outerShdw>
                </a:effectLst>
              </a:rPr>
              <a:t>Drugs and criminality</a:t>
            </a:r>
            <a:endParaRPr lang="en-US" sz="5400" b="1" dirty="0">
              <a:effectLst>
                <a:outerShdw blurRad="38100" dist="38100" dir="2700000" algn="tl">
                  <a:srgbClr val="000000">
                    <a:alpha val="43137"/>
                  </a:srgbClr>
                </a:outerShdw>
              </a:effectLst>
            </a:endParaRPr>
          </a:p>
        </p:txBody>
      </p:sp>
      <p:pic>
        <p:nvPicPr>
          <p:cNvPr id="57" name="Picture 2" descr="Image result for vector priso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256" y="2808120"/>
            <a:ext cx="1507913" cy="150791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Image result for person vec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213" y="1228484"/>
            <a:ext cx="1176737" cy="112541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8"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293" y="1115102"/>
            <a:ext cx="764688" cy="1328323"/>
          </a:xfrm>
          <a:prstGeom prst="rect">
            <a:avLst/>
          </a:prstGeom>
          <a:noFill/>
          <a:extLst>
            <a:ext uri="{909E8E84-426E-40DD-AFC4-6F175D3DCCD1}">
              <a14:hiddenFill xmlns:a14="http://schemas.microsoft.com/office/drawing/2010/main">
                <a:solidFill>
                  <a:srgbClr val="FFFFFF"/>
                </a:solidFill>
              </a14:hiddenFill>
            </a:ext>
          </a:extLst>
        </p:spPr>
      </p:pic>
      <p:sp>
        <p:nvSpPr>
          <p:cNvPr id="3" name="Left-Right Arrow 2"/>
          <p:cNvSpPr/>
          <p:nvPr/>
        </p:nvSpPr>
        <p:spPr>
          <a:xfrm>
            <a:off x="855096" y="1652116"/>
            <a:ext cx="464234" cy="127147"/>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480637" y="2260141"/>
            <a:ext cx="1194944" cy="475112"/>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480637" y="4388900"/>
            <a:ext cx="1194944" cy="943144"/>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6"/>
          <a:stretch>
            <a:fillRect/>
          </a:stretch>
        </p:blipFill>
        <p:spPr>
          <a:xfrm>
            <a:off x="615596" y="5442242"/>
            <a:ext cx="971368" cy="977116"/>
          </a:xfrm>
          <a:prstGeom prst="rect">
            <a:avLst/>
          </a:prstGeom>
        </p:spPr>
      </p:pic>
      <p:pic>
        <p:nvPicPr>
          <p:cNvPr id="14" name="Picture 13"/>
          <p:cNvPicPr>
            <a:picLocks noChangeAspect="1"/>
          </p:cNvPicPr>
          <p:nvPr/>
        </p:nvPicPr>
        <p:blipFill>
          <a:blip r:embed="rId7"/>
          <a:stretch>
            <a:fillRect/>
          </a:stretch>
        </p:blipFill>
        <p:spPr>
          <a:xfrm>
            <a:off x="2846875" y="4785450"/>
            <a:ext cx="734206" cy="1040798"/>
          </a:xfrm>
          <a:prstGeom prst="rect">
            <a:avLst/>
          </a:prstGeom>
        </p:spPr>
      </p:pic>
      <p:sp>
        <p:nvSpPr>
          <p:cNvPr id="15" name="Right Arrow 14"/>
          <p:cNvSpPr/>
          <p:nvPr/>
        </p:nvSpPr>
        <p:spPr>
          <a:xfrm>
            <a:off x="2362082" y="5960678"/>
            <a:ext cx="365760"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3605674" y="5273388"/>
            <a:ext cx="365760"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15043" y="4735039"/>
            <a:ext cx="1013139" cy="1257268"/>
          </a:xfrm>
          <a:prstGeom prst="rect">
            <a:avLst/>
          </a:prstGeom>
        </p:spPr>
      </p:pic>
      <p:sp>
        <p:nvSpPr>
          <p:cNvPr id="76" name="Right Arrow 75"/>
          <p:cNvSpPr/>
          <p:nvPr/>
        </p:nvSpPr>
        <p:spPr>
          <a:xfrm>
            <a:off x="5584112" y="5332044"/>
            <a:ext cx="365760"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9"/>
          <a:stretch>
            <a:fillRect/>
          </a:stretch>
        </p:blipFill>
        <p:spPr>
          <a:xfrm>
            <a:off x="5323056" y="4833950"/>
            <a:ext cx="267317" cy="284991"/>
          </a:xfrm>
          <a:prstGeom prst="rect">
            <a:avLst/>
          </a:prstGeom>
        </p:spPr>
      </p:pic>
      <p:pic>
        <p:nvPicPr>
          <p:cNvPr id="77" name="Picture 7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73691" y="4735039"/>
            <a:ext cx="1155347" cy="1149033"/>
          </a:xfrm>
          <a:prstGeom prst="rect">
            <a:avLst/>
          </a:prstGeom>
        </p:spPr>
      </p:pic>
      <p:pic>
        <p:nvPicPr>
          <p:cNvPr id="78" name="Picture 77"/>
          <p:cNvPicPr>
            <a:picLocks noChangeAspect="1"/>
          </p:cNvPicPr>
          <p:nvPr/>
        </p:nvPicPr>
        <p:blipFill>
          <a:blip r:embed="rId9"/>
          <a:stretch>
            <a:fillRect/>
          </a:stretch>
        </p:blipFill>
        <p:spPr>
          <a:xfrm>
            <a:off x="7748279" y="4644383"/>
            <a:ext cx="476608" cy="508120"/>
          </a:xfrm>
          <a:prstGeom prst="rect">
            <a:avLst/>
          </a:prstGeom>
        </p:spPr>
      </p:pic>
      <p:sp>
        <p:nvSpPr>
          <p:cNvPr id="79" name="Right Arrow 78"/>
          <p:cNvSpPr/>
          <p:nvPr/>
        </p:nvSpPr>
        <p:spPr>
          <a:xfrm>
            <a:off x="8134447" y="5333794"/>
            <a:ext cx="365760"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33216" y="4746765"/>
            <a:ext cx="1140112" cy="1152895"/>
          </a:xfrm>
          <a:prstGeom prst="rect">
            <a:avLst/>
          </a:prstGeom>
        </p:spPr>
      </p:pic>
      <p:sp>
        <p:nvSpPr>
          <p:cNvPr id="49" name="&quot;No&quot; Symbol 48"/>
          <p:cNvSpPr/>
          <p:nvPr/>
        </p:nvSpPr>
        <p:spPr>
          <a:xfrm>
            <a:off x="10363691" y="5032291"/>
            <a:ext cx="189440" cy="184939"/>
          </a:xfrm>
          <a:prstGeom prst="noSmoking">
            <a:avLst>
              <a:gd name="adj" fmla="val 752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0" name="Straight Connector 89"/>
          <p:cNvCxnSpPr/>
          <p:nvPr/>
        </p:nvCxnSpPr>
        <p:spPr>
          <a:xfrm>
            <a:off x="2838490" y="4233420"/>
            <a:ext cx="9074354" cy="1509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2382983" y="1975028"/>
            <a:ext cx="27859" cy="4182863"/>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ight Arrow 102"/>
          <p:cNvSpPr/>
          <p:nvPr/>
        </p:nvSpPr>
        <p:spPr>
          <a:xfrm>
            <a:off x="2348508" y="1899973"/>
            <a:ext cx="354212"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78664" y="2507251"/>
            <a:ext cx="902886" cy="1363297"/>
          </a:xfrm>
          <a:prstGeom prst="rect">
            <a:avLst/>
          </a:prstGeom>
        </p:spPr>
      </p:pic>
      <p:pic>
        <p:nvPicPr>
          <p:cNvPr id="108" name="Picture 4" descr="Image result for vector weed bud"/>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86590" y="2878955"/>
            <a:ext cx="425901" cy="56350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Image result for pill vector"/>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910457">
            <a:off x="3605126" y="2596440"/>
            <a:ext cx="460871" cy="46087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Related image"/>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496007">
            <a:off x="4036441" y="2706956"/>
            <a:ext cx="551007" cy="551007"/>
          </a:xfrm>
          <a:prstGeom prst="rect">
            <a:avLst/>
          </a:prstGeom>
          <a:noFill/>
          <a:extLst>
            <a:ext uri="{909E8E84-426E-40DD-AFC4-6F175D3DCCD1}">
              <a14:hiddenFill xmlns:a14="http://schemas.microsoft.com/office/drawing/2010/main">
                <a:solidFill>
                  <a:srgbClr val="FFFFFF"/>
                </a:solidFill>
              </a14:hiddenFill>
            </a:ext>
          </a:extLst>
        </p:spPr>
      </p:pic>
      <p:sp>
        <p:nvSpPr>
          <p:cNvPr id="112" name="Right Arrow 111"/>
          <p:cNvSpPr/>
          <p:nvPr/>
        </p:nvSpPr>
        <p:spPr>
          <a:xfrm>
            <a:off x="4565805" y="3277949"/>
            <a:ext cx="540405"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ight Arrow 112"/>
          <p:cNvSpPr/>
          <p:nvPr/>
        </p:nvSpPr>
        <p:spPr>
          <a:xfrm rot="19890016">
            <a:off x="4468906" y="2326708"/>
            <a:ext cx="540405"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7878" y="1451962"/>
            <a:ext cx="1176737" cy="1125416"/>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8"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30590" y="1322083"/>
            <a:ext cx="764688" cy="1328323"/>
          </a:xfrm>
          <a:prstGeom prst="rect">
            <a:avLst/>
          </a:prstGeom>
          <a:noFill/>
          <a:extLst>
            <a:ext uri="{909E8E84-426E-40DD-AFC4-6F175D3DCCD1}">
              <a14:hiddenFill xmlns:a14="http://schemas.microsoft.com/office/drawing/2010/main">
                <a:solidFill>
                  <a:srgbClr val="FFFFFF"/>
                </a:solidFill>
              </a14:hiddenFill>
            </a:ext>
          </a:extLst>
        </p:spPr>
      </p:pic>
      <p:sp>
        <p:nvSpPr>
          <p:cNvPr id="107" name="Oval Callout 106"/>
          <p:cNvSpPr/>
          <p:nvPr/>
        </p:nvSpPr>
        <p:spPr>
          <a:xfrm>
            <a:off x="5536090" y="1186757"/>
            <a:ext cx="495770" cy="452779"/>
          </a:xfrm>
          <a:prstGeom prst="wedgeEllipseCallout">
            <a:avLst>
              <a:gd name="adj1" fmla="val -81108"/>
              <a:gd name="adj2" fmla="val 32207"/>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55806" y="2677594"/>
            <a:ext cx="1176737" cy="1125416"/>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5062" y="2826875"/>
            <a:ext cx="903862" cy="943348"/>
          </a:xfrm>
          <a:prstGeom prst="rect">
            <a:avLst/>
          </a:prstGeom>
          <a:noFill/>
          <a:extLst>
            <a:ext uri="{909E8E84-426E-40DD-AFC4-6F175D3DCCD1}">
              <a14:hiddenFill xmlns:a14="http://schemas.microsoft.com/office/drawing/2010/main">
                <a:solidFill>
                  <a:srgbClr val="FFFFFF"/>
                </a:solidFill>
              </a14:hiddenFill>
            </a:ext>
          </a:extLst>
        </p:spPr>
      </p:pic>
      <p:sp>
        <p:nvSpPr>
          <p:cNvPr id="119" name="Right Arrow 118"/>
          <p:cNvSpPr/>
          <p:nvPr/>
        </p:nvSpPr>
        <p:spPr>
          <a:xfrm>
            <a:off x="7636663" y="3315846"/>
            <a:ext cx="365760"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Arrow 119"/>
          <p:cNvSpPr/>
          <p:nvPr/>
        </p:nvSpPr>
        <p:spPr>
          <a:xfrm>
            <a:off x="7705277" y="1825993"/>
            <a:ext cx="361172" cy="2532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12262" y="1406847"/>
            <a:ext cx="1057965" cy="1125416"/>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1241" y="1406847"/>
            <a:ext cx="1161976" cy="1125416"/>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4847" y="1406847"/>
            <a:ext cx="1176737" cy="1125416"/>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p:cNvSpPr txBox="1"/>
          <p:nvPr/>
        </p:nvSpPr>
        <p:spPr>
          <a:xfrm>
            <a:off x="3957076" y="4505736"/>
            <a:ext cx="824019" cy="1708160"/>
          </a:xfrm>
          <a:prstGeom prst="rect">
            <a:avLst/>
          </a:prstGeom>
          <a:noFill/>
        </p:spPr>
        <p:txBody>
          <a:bodyPr wrap="square" rtlCol="0">
            <a:spAutoFit/>
          </a:bodyPr>
          <a:lstStyle/>
          <a:p>
            <a:r>
              <a:rPr lang="en-US" sz="1050" dirty="0" smtClean="0"/>
              <a:t>After being released most individuals make an attempt to rejoin society via traditional means. </a:t>
            </a:r>
            <a:endParaRPr lang="en-US" sz="1050" dirty="0"/>
          </a:p>
        </p:txBody>
      </p:sp>
      <p:sp>
        <p:nvSpPr>
          <p:cNvPr id="125" name="TextBox 124"/>
          <p:cNvSpPr txBox="1"/>
          <p:nvPr/>
        </p:nvSpPr>
        <p:spPr>
          <a:xfrm>
            <a:off x="5877485" y="4619599"/>
            <a:ext cx="1289989" cy="1869743"/>
          </a:xfrm>
          <a:prstGeom prst="rect">
            <a:avLst/>
          </a:prstGeom>
          <a:noFill/>
        </p:spPr>
        <p:txBody>
          <a:bodyPr wrap="square" rtlCol="0">
            <a:spAutoFit/>
          </a:bodyPr>
          <a:lstStyle/>
          <a:p>
            <a:r>
              <a:rPr lang="en-US" sz="1050" dirty="0" smtClean="0"/>
              <a:t>While completing any court appointed duties such as community service; individuals are hampered by their record and the perception that will be placed on them &amp; deemed a second class citizen</a:t>
            </a:r>
            <a:endParaRPr lang="en-US" sz="1050" dirty="0"/>
          </a:p>
        </p:txBody>
      </p:sp>
      <p:sp>
        <p:nvSpPr>
          <p:cNvPr id="126" name="TextBox 125"/>
          <p:cNvSpPr txBox="1"/>
          <p:nvPr/>
        </p:nvSpPr>
        <p:spPr>
          <a:xfrm>
            <a:off x="8511999" y="4426579"/>
            <a:ext cx="1208312" cy="2192908"/>
          </a:xfrm>
          <a:prstGeom prst="rect">
            <a:avLst/>
          </a:prstGeom>
          <a:noFill/>
        </p:spPr>
        <p:txBody>
          <a:bodyPr wrap="square" rtlCol="0">
            <a:spAutoFit/>
          </a:bodyPr>
          <a:lstStyle/>
          <a:p>
            <a:r>
              <a:rPr lang="en-US" sz="1050" dirty="0" smtClean="0"/>
              <a:t>Formerly incarcerated individuals are stigmatized by employers thus limiting their access to economic opportunities &amp; increasing the likelihood of their return to illegal activity</a:t>
            </a:r>
            <a:endParaRPr lang="en-US" sz="1050" dirty="0"/>
          </a:p>
        </p:txBody>
      </p:sp>
      <p:sp>
        <p:nvSpPr>
          <p:cNvPr id="127" name="TextBox 126"/>
          <p:cNvSpPr txBox="1"/>
          <p:nvPr/>
        </p:nvSpPr>
        <p:spPr>
          <a:xfrm>
            <a:off x="10553131" y="4718380"/>
            <a:ext cx="1573588" cy="1546577"/>
          </a:xfrm>
          <a:prstGeom prst="rect">
            <a:avLst/>
          </a:prstGeom>
          <a:noFill/>
        </p:spPr>
        <p:txBody>
          <a:bodyPr wrap="square" rtlCol="0">
            <a:spAutoFit/>
          </a:bodyPr>
          <a:lstStyle/>
          <a:p>
            <a:r>
              <a:rPr lang="en-US" sz="1050" dirty="0" smtClean="0"/>
              <a:t>In most states formerly incarcerated individuals are met with challenges in the voting process, this further depletes their voice in society. This among other factors can contribute to their return to illegal activity</a:t>
            </a:r>
            <a:endParaRPr lang="en-US" sz="1050" dirty="0"/>
          </a:p>
        </p:txBody>
      </p:sp>
      <p:sp>
        <p:nvSpPr>
          <p:cNvPr id="124" name="Curved Up Arrow 123"/>
          <p:cNvSpPr/>
          <p:nvPr/>
        </p:nvSpPr>
        <p:spPr>
          <a:xfrm>
            <a:off x="11108203" y="4283593"/>
            <a:ext cx="816113" cy="407142"/>
          </a:xfrm>
          <a:prstGeom prst="curvedUpArrow">
            <a:avLst>
              <a:gd name="adj1" fmla="val 35421"/>
              <a:gd name="adj2" fmla="val 50000"/>
              <a:gd name="adj3" fmla="val 25000"/>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Curved Up Arrow 129"/>
          <p:cNvSpPr/>
          <p:nvPr/>
        </p:nvSpPr>
        <p:spPr>
          <a:xfrm rot="10800000">
            <a:off x="11096731" y="3801448"/>
            <a:ext cx="816113" cy="407142"/>
          </a:xfrm>
          <a:prstGeom prst="curvedUpArrow">
            <a:avLst>
              <a:gd name="adj1" fmla="val 33932"/>
              <a:gd name="adj2" fmla="val 50000"/>
              <a:gd name="adj3" fmla="val 25000"/>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TextBox 130"/>
          <p:cNvSpPr txBox="1"/>
          <p:nvPr/>
        </p:nvSpPr>
        <p:spPr>
          <a:xfrm>
            <a:off x="6484894" y="1086698"/>
            <a:ext cx="1401594" cy="1546577"/>
          </a:xfrm>
          <a:prstGeom prst="rect">
            <a:avLst/>
          </a:prstGeom>
          <a:noFill/>
        </p:spPr>
        <p:txBody>
          <a:bodyPr wrap="square" rtlCol="0">
            <a:spAutoFit/>
          </a:bodyPr>
          <a:lstStyle/>
          <a:p>
            <a:r>
              <a:rPr lang="en-US" sz="1050" dirty="0" smtClean="0"/>
              <a:t>Individuals with records are often coerced and in some cases voluntarily become informants for police thus increasing the number of people fed into the mechanism</a:t>
            </a:r>
            <a:endParaRPr lang="en-US" sz="1050" dirty="0"/>
          </a:p>
        </p:txBody>
      </p:sp>
      <p:sp>
        <p:nvSpPr>
          <p:cNvPr id="132" name="TextBox 131"/>
          <p:cNvSpPr txBox="1"/>
          <p:nvPr/>
        </p:nvSpPr>
        <p:spPr>
          <a:xfrm>
            <a:off x="6114569" y="2726784"/>
            <a:ext cx="1622948" cy="1384995"/>
          </a:xfrm>
          <a:prstGeom prst="rect">
            <a:avLst/>
          </a:prstGeom>
          <a:noFill/>
        </p:spPr>
        <p:txBody>
          <a:bodyPr wrap="square" rtlCol="0">
            <a:spAutoFit/>
          </a:bodyPr>
          <a:lstStyle/>
          <a:p>
            <a:r>
              <a:rPr lang="en-US" sz="1050" dirty="0" smtClean="0"/>
              <a:t>Some individuals return to selling drugs but recruit younger individuals to act a proxies who will likely receive lesser sentences to do the day to day dealing while they focus on expansion and supply </a:t>
            </a:r>
            <a:endParaRPr lang="en-US" sz="1050" dirty="0"/>
          </a:p>
        </p:txBody>
      </p:sp>
      <p:sp>
        <p:nvSpPr>
          <p:cNvPr id="134" name="TextBox 133"/>
          <p:cNvSpPr txBox="1"/>
          <p:nvPr/>
        </p:nvSpPr>
        <p:spPr>
          <a:xfrm>
            <a:off x="9783359" y="1045893"/>
            <a:ext cx="1185873" cy="1708160"/>
          </a:xfrm>
          <a:prstGeom prst="rect">
            <a:avLst/>
          </a:prstGeom>
          <a:noFill/>
        </p:spPr>
        <p:txBody>
          <a:bodyPr wrap="square" rtlCol="0">
            <a:spAutoFit/>
          </a:bodyPr>
          <a:lstStyle/>
          <a:p>
            <a:r>
              <a:rPr lang="en-US" sz="1050" dirty="0" smtClean="0"/>
              <a:t>The individuals whom the police have been notified about are the surveilled until caught &amp; imprisoned or coerced into identifying a more prominent target.</a:t>
            </a:r>
            <a:endParaRPr lang="en-US" sz="1050" dirty="0"/>
          </a:p>
        </p:txBody>
      </p:sp>
      <p:pic>
        <p:nvPicPr>
          <p:cNvPr id="135" name="Picture 4" descr="Image result for pers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32067" y="2882041"/>
            <a:ext cx="903862" cy="943348"/>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p:cNvSpPr txBox="1"/>
          <p:nvPr/>
        </p:nvSpPr>
        <p:spPr>
          <a:xfrm>
            <a:off x="8495739" y="2962087"/>
            <a:ext cx="1704974" cy="900246"/>
          </a:xfrm>
          <a:prstGeom prst="rect">
            <a:avLst/>
          </a:prstGeom>
          <a:noFill/>
        </p:spPr>
        <p:txBody>
          <a:bodyPr wrap="square" rtlCol="0">
            <a:spAutoFit/>
          </a:bodyPr>
          <a:lstStyle/>
          <a:p>
            <a:r>
              <a:rPr lang="en-US" sz="1050" dirty="0" smtClean="0"/>
              <a:t>These young people either act as informants or engage in this cycle of incarceration and exploitation of younger community members. </a:t>
            </a:r>
            <a:endParaRPr lang="en-US" sz="1050" dirty="0"/>
          </a:p>
        </p:txBody>
      </p:sp>
      <p:sp>
        <p:nvSpPr>
          <p:cNvPr id="137" name="Right Arrow 136"/>
          <p:cNvSpPr/>
          <p:nvPr/>
        </p:nvSpPr>
        <p:spPr>
          <a:xfrm>
            <a:off x="10200713" y="3223921"/>
            <a:ext cx="1160987" cy="23238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37"/>
          <p:cNvSpPr/>
          <p:nvPr/>
        </p:nvSpPr>
        <p:spPr>
          <a:xfrm rot="1821036">
            <a:off x="10813146" y="2110526"/>
            <a:ext cx="662942" cy="27295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8"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41880" y="2190038"/>
            <a:ext cx="764688" cy="13283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87996" y="2077055"/>
            <a:ext cx="1676181" cy="646331"/>
          </a:xfrm>
          <a:prstGeom prst="rect">
            <a:avLst/>
          </a:prstGeom>
          <a:noFill/>
        </p:spPr>
        <p:txBody>
          <a:bodyPr wrap="square" rtlCol="0">
            <a:spAutoFit/>
          </a:bodyPr>
          <a:lstStyle/>
          <a:p>
            <a:pPr algn="ctr"/>
            <a:r>
              <a:rPr lang="en-US" sz="1200" dirty="0" smtClean="0"/>
              <a:t>If an </a:t>
            </a:r>
            <a:r>
              <a:rPr lang="en-US" sz="1200" smtClean="0"/>
              <a:t>individual reengages </a:t>
            </a:r>
            <a:r>
              <a:rPr lang="en-US" sz="1200" dirty="0" smtClean="0"/>
              <a:t>in illegal activity</a:t>
            </a:r>
            <a:endParaRPr lang="en-US" sz="1200" dirty="0"/>
          </a:p>
        </p:txBody>
      </p:sp>
      <p:sp>
        <p:nvSpPr>
          <p:cNvPr id="56" name="TextBox 55"/>
          <p:cNvSpPr txBox="1"/>
          <p:nvPr/>
        </p:nvSpPr>
        <p:spPr>
          <a:xfrm>
            <a:off x="2542275" y="4314211"/>
            <a:ext cx="1441711" cy="461665"/>
          </a:xfrm>
          <a:prstGeom prst="rect">
            <a:avLst/>
          </a:prstGeom>
          <a:noFill/>
        </p:spPr>
        <p:txBody>
          <a:bodyPr wrap="square" rtlCol="0">
            <a:spAutoFit/>
          </a:bodyPr>
          <a:lstStyle/>
          <a:p>
            <a:pPr algn="ctr"/>
            <a:r>
              <a:rPr lang="en-US" sz="1200" dirty="0" smtClean="0"/>
              <a:t>If </a:t>
            </a:r>
            <a:r>
              <a:rPr lang="en-US" sz="1200" smtClean="0"/>
              <a:t>an individual engages lawfully</a:t>
            </a:r>
            <a:endParaRPr lang="en-US" sz="1200" dirty="0"/>
          </a:p>
        </p:txBody>
      </p:sp>
    </p:spTree>
    <p:extLst>
      <p:ext uri="{BB962C8B-B14F-4D97-AF65-F5344CB8AC3E}">
        <p14:creationId xmlns:p14="http://schemas.microsoft.com/office/powerpoint/2010/main" val="322456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randombar(horizontal)">
                                      <p:cBhvr>
                                        <p:cTn id="10" dur="500"/>
                                        <p:tgtEl>
                                          <p:spTgt spid="59"/>
                                        </p:tgtEl>
                                      </p:cBhvr>
                                    </p:animEffect>
                                  </p:childTnLst>
                                </p:cTn>
                              </p:par>
                              <p:par>
                                <p:cTn id="11" presetID="14" presetClass="entr" presetSubtype="1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randombar(horizontal)">
                                      <p:cBhvr>
                                        <p:cTn id="13" dur="5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par>
                                <p:cTn id="19" presetID="21" presetClass="entr" presetSubtype="1"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heel(1)">
                                      <p:cBhvr>
                                        <p:cTn id="21" dur="20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barn(inVertical)">
                                      <p:cBhvr>
                                        <p:cTn id="26" dur="500"/>
                                        <p:tgtEl>
                                          <p:spTgt spid="72"/>
                                        </p:tgtEl>
                                      </p:cBhvr>
                                    </p:animEffect>
                                  </p:childTnLst>
                                </p:cTn>
                              </p:par>
                              <p:par>
                                <p:cTn id="27" presetID="16" presetClass="entr" presetSubtype="2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additive="base">
                                        <p:cTn id="38" dur="500" fill="hold"/>
                                        <p:tgtEl>
                                          <p:spTgt spid="73"/>
                                        </p:tgtEl>
                                        <p:attrNameLst>
                                          <p:attrName>ppt_x</p:attrName>
                                        </p:attrNameLst>
                                      </p:cBhvr>
                                      <p:tavLst>
                                        <p:tav tm="0">
                                          <p:val>
                                            <p:strVal val="#ppt_x"/>
                                          </p:val>
                                        </p:tav>
                                        <p:tav tm="100000">
                                          <p:val>
                                            <p:strVal val="#ppt_x"/>
                                          </p:val>
                                        </p:tav>
                                      </p:tavLst>
                                    </p:anim>
                                    <p:anim calcmode="lin" valueType="num">
                                      <p:cBhvr additive="base">
                                        <p:cTn id="39" dur="500" fill="hold"/>
                                        <p:tgtEl>
                                          <p:spTgt spid="7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1"/>
                                        </p:tgtEl>
                                        <p:attrNameLst>
                                          <p:attrName>style.visibility</p:attrName>
                                        </p:attrNameLst>
                                      </p:cBhvr>
                                      <p:to>
                                        <p:strVal val="visible"/>
                                      </p:to>
                                    </p:set>
                                    <p:anim calcmode="lin" valueType="num">
                                      <p:cBhvr additive="base">
                                        <p:cTn id="42" dur="500" fill="hold"/>
                                        <p:tgtEl>
                                          <p:spTgt spid="111"/>
                                        </p:tgtEl>
                                        <p:attrNameLst>
                                          <p:attrName>ppt_x</p:attrName>
                                        </p:attrNameLst>
                                      </p:cBhvr>
                                      <p:tavLst>
                                        <p:tav tm="0">
                                          <p:val>
                                            <p:strVal val="#ppt_x"/>
                                          </p:val>
                                        </p:tav>
                                        <p:tav tm="100000">
                                          <p:val>
                                            <p:strVal val="#ppt_x"/>
                                          </p:val>
                                        </p:tav>
                                      </p:tavLst>
                                    </p:anim>
                                    <p:anim calcmode="lin" valueType="num">
                                      <p:cBhvr additive="base">
                                        <p:cTn id="43"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1000"/>
                                        <p:tgtEl>
                                          <p:spTgt spid="75"/>
                                        </p:tgtEl>
                                      </p:cBhvr>
                                    </p:animEffect>
                                    <p:anim calcmode="lin" valueType="num">
                                      <p:cBhvr>
                                        <p:cTn id="54" dur="1000" fill="hold"/>
                                        <p:tgtEl>
                                          <p:spTgt spid="75"/>
                                        </p:tgtEl>
                                        <p:attrNameLst>
                                          <p:attrName>ppt_x</p:attrName>
                                        </p:attrNameLst>
                                      </p:cBhvr>
                                      <p:tavLst>
                                        <p:tav tm="0">
                                          <p:val>
                                            <p:strVal val="#ppt_x"/>
                                          </p:val>
                                        </p:tav>
                                        <p:tav tm="100000">
                                          <p:val>
                                            <p:strVal val="#ppt_x"/>
                                          </p:val>
                                        </p:tav>
                                      </p:tavLst>
                                    </p:anim>
                                    <p:anim calcmode="lin" valueType="num">
                                      <p:cBhvr>
                                        <p:cTn id="55" dur="1000" fill="hold"/>
                                        <p:tgtEl>
                                          <p:spTgt spid="7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1000"/>
                                        <p:tgtEl>
                                          <p:spTgt spid="76"/>
                                        </p:tgtEl>
                                      </p:cBhvr>
                                    </p:animEffect>
                                    <p:anim calcmode="lin" valueType="num">
                                      <p:cBhvr>
                                        <p:cTn id="59" dur="1000" fill="hold"/>
                                        <p:tgtEl>
                                          <p:spTgt spid="76"/>
                                        </p:tgtEl>
                                        <p:attrNameLst>
                                          <p:attrName>ppt_x</p:attrName>
                                        </p:attrNameLst>
                                      </p:cBhvr>
                                      <p:tavLst>
                                        <p:tav tm="0">
                                          <p:val>
                                            <p:strVal val="#ppt_x"/>
                                          </p:val>
                                        </p:tav>
                                        <p:tav tm="100000">
                                          <p:val>
                                            <p:strVal val="#ppt_x"/>
                                          </p:val>
                                        </p:tav>
                                      </p:tavLst>
                                    </p:anim>
                                    <p:anim calcmode="lin" valueType="num">
                                      <p:cBhvr>
                                        <p:cTn id="60" dur="1000" fill="hold"/>
                                        <p:tgtEl>
                                          <p:spTgt spid="7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5"/>
                                        </p:tgtEl>
                                        <p:attrNameLst>
                                          <p:attrName>style.visibility</p:attrName>
                                        </p:attrNameLst>
                                      </p:cBhvr>
                                      <p:to>
                                        <p:strVal val="visible"/>
                                      </p:to>
                                    </p:set>
                                    <p:animEffect transition="in" filter="fade">
                                      <p:cBhvr>
                                        <p:cTn id="63" dur="1000"/>
                                        <p:tgtEl>
                                          <p:spTgt spid="125"/>
                                        </p:tgtEl>
                                      </p:cBhvr>
                                    </p:animEffect>
                                    <p:anim calcmode="lin" valueType="num">
                                      <p:cBhvr>
                                        <p:cTn id="64" dur="1000" fill="hold"/>
                                        <p:tgtEl>
                                          <p:spTgt spid="125"/>
                                        </p:tgtEl>
                                        <p:attrNameLst>
                                          <p:attrName>ppt_x</p:attrName>
                                        </p:attrNameLst>
                                      </p:cBhvr>
                                      <p:tavLst>
                                        <p:tav tm="0">
                                          <p:val>
                                            <p:strVal val="#ppt_x"/>
                                          </p:val>
                                        </p:tav>
                                        <p:tav tm="100000">
                                          <p:val>
                                            <p:strVal val="#ppt_x"/>
                                          </p:val>
                                        </p:tav>
                                      </p:tavLst>
                                    </p:anim>
                                    <p:anim calcmode="lin" valueType="num">
                                      <p:cBhvr>
                                        <p:cTn id="6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1000"/>
                                        <p:tgtEl>
                                          <p:spTgt spid="78"/>
                                        </p:tgtEl>
                                      </p:cBhvr>
                                    </p:animEffect>
                                    <p:anim calcmode="lin" valueType="num">
                                      <p:cBhvr>
                                        <p:cTn id="71" dur="1000" fill="hold"/>
                                        <p:tgtEl>
                                          <p:spTgt spid="78"/>
                                        </p:tgtEl>
                                        <p:attrNameLst>
                                          <p:attrName>ppt_x</p:attrName>
                                        </p:attrNameLst>
                                      </p:cBhvr>
                                      <p:tavLst>
                                        <p:tav tm="0">
                                          <p:val>
                                            <p:strVal val="#ppt_x"/>
                                          </p:val>
                                        </p:tav>
                                        <p:tav tm="100000">
                                          <p:val>
                                            <p:strVal val="#ppt_x"/>
                                          </p:val>
                                        </p:tav>
                                      </p:tavLst>
                                    </p:anim>
                                    <p:anim calcmode="lin" valueType="num">
                                      <p:cBhvr>
                                        <p:cTn id="72" dur="1000" fill="hold"/>
                                        <p:tgtEl>
                                          <p:spTgt spid="7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fade">
                                      <p:cBhvr>
                                        <p:cTn id="75" dur="1000"/>
                                        <p:tgtEl>
                                          <p:spTgt spid="77"/>
                                        </p:tgtEl>
                                      </p:cBhvr>
                                    </p:animEffect>
                                    <p:anim calcmode="lin" valueType="num">
                                      <p:cBhvr>
                                        <p:cTn id="76" dur="1000" fill="hold"/>
                                        <p:tgtEl>
                                          <p:spTgt spid="77"/>
                                        </p:tgtEl>
                                        <p:attrNameLst>
                                          <p:attrName>ppt_x</p:attrName>
                                        </p:attrNameLst>
                                      </p:cBhvr>
                                      <p:tavLst>
                                        <p:tav tm="0">
                                          <p:val>
                                            <p:strVal val="#ppt_x"/>
                                          </p:val>
                                        </p:tav>
                                        <p:tav tm="100000">
                                          <p:val>
                                            <p:strVal val="#ppt_x"/>
                                          </p:val>
                                        </p:tav>
                                      </p:tavLst>
                                    </p:anim>
                                    <p:anim calcmode="lin" valueType="num">
                                      <p:cBhvr>
                                        <p:cTn id="77" dur="1000" fill="hold"/>
                                        <p:tgtEl>
                                          <p:spTgt spid="7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1000"/>
                                        <p:tgtEl>
                                          <p:spTgt spid="79"/>
                                        </p:tgtEl>
                                      </p:cBhvr>
                                    </p:animEffect>
                                    <p:anim calcmode="lin" valueType="num">
                                      <p:cBhvr>
                                        <p:cTn id="81" dur="1000" fill="hold"/>
                                        <p:tgtEl>
                                          <p:spTgt spid="79"/>
                                        </p:tgtEl>
                                        <p:attrNameLst>
                                          <p:attrName>ppt_x</p:attrName>
                                        </p:attrNameLst>
                                      </p:cBhvr>
                                      <p:tavLst>
                                        <p:tav tm="0">
                                          <p:val>
                                            <p:strVal val="#ppt_x"/>
                                          </p:val>
                                        </p:tav>
                                        <p:tav tm="100000">
                                          <p:val>
                                            <p:strVal val="#ppt_x"/>
                                          </p:val>
                                        </p:tav>
                                      </p:tavLst>
                                    </p:anim>
                                    <p:anim calcmode="lin" valueType="num">
                                      <p:cBhvr>
                                        <p:cTn id="82" dur="1000" fill="hold"/>
                                        <p:tgtEl>
                                          <p:spTgt spid="7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fade">
                                      <p:cBhvr>
                                        <p:cTn id="85" dur="1000"/>
                                        <p:tgtEl>
                                          <p:spTgt spid="126"/>
                                        </p:tgtEl>
                                      </p:cBhvr>
                                    </p:animEffect>
                                    <p:anim calcmode="lin" valueType="num">
                                      <p:cBhvr>
                                        <p:cTn id="86" dur="1000" fill="hold"/>
                                        <p:tgtEl>
                                          <p:spTgt spid="126"/>
                                        </p:tgtEl>
                                        <p:attrNameLst>
                                          <p:attrName>ppt_x</p:attrName>
                                        </p:attrNameLst>
                                      </p:cBhvr>
                                      <p:tavLst>
                                        <p:tav tm="0">
                                          <p:val>
                                            <p:strVal val="#ppt_x"/>
                                          </p:val>
                                        </p:tav>
                                        <p:tav tm="100000">
                                          <p:val>
                                            <p:strVal val="#ppt_x"/>
                                          </p:val>
                                        </p:tav>
                                      </p:tavLst>
                                    </p:anim>
                                    <p:anim calcmode="lin" valueType="num">
                                      <p:cBhvr>
                                        <p:cTn id="87"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82"/>
                                        </p:tgtEl>
                                        <p:attrNameLst>
                                          <p:attrName>style.visibility</p:attrName>
                                        </p:attrNameLst>
                                      </p:cBhvr>
                                      <p:to>
                                        <p:strVal val="visible"/>
                                      </p:to>
                                    </p:set>
                                    <p:animEffect transition="in" filter="fade">
                                      <p:cBhvr>
                                        <p:cTn id="92" dur="1000"/>
                                        <p:tgtEl>
                                          <p:spTgt spid="82"/>
                                        </p:tgtEl>
                                      </p:cBhvr>
                                    </p:animEffect>
                                    <p:anim calcmode="lin" valueType="num">
                                      <p:cBhvr>
                                        <p:cTn id="93" dur="1000" fill="hold"/>
                                        <p:tgtEl>
                                          <p:spTgt spid="82"/>
                                        </p:tgtEl>
                                        <p:attrNameLst>
                                          <p:attrName>ppt_x</p:attrName>
                                        </p:attrNameLst>
                                      </p:cBhvr>
                                      <p:tavLst>
                                        <p:tav tm="0">
                                          <p:val>
                                            <p:strVal val="#ppt_x"/>
                                          </p:val>
                                        </p:tav>
                                        <p:tav tm="100000">
                                          <p:val>
                                            <p:strVal val="#ppt_x"/>
                                          </p:val>
                                        </p:tav>
                                      </p:tavLst>
                                    </p:anim>
                                    <p:anim calcmode="lin" valueType="num">
                                      <p:cBhvr>
                                        <p:cTn id="94" dur="1000" fill="hold"/>
                                        <p:tgtEl>
                                          <p:spTgt spid="8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1000"/>
                                        <p:tgtEl>
                                          <p:spTgt spid="49"/>
                                        </p:tgtEl>
                                      </p:cBhvr>
                                    </p:animEffect>
                                    <p:anim calcmode="lin" valueType="num">
                                      <p:cBhvr>
                                        <p:cTn id="98" dur="1000" fill="hold"/>
                                        <p:tgtEl>
                                          <p:spTgt spid="49"/>
                                        </p:tgtEl>
                                        <p:attrNameLst>
                                          <p:attrName>ppt_x</p:attrName>
                                        </p:attrNameLst>
                                      </p:cBhvr>
                                      <p:tavLst>
                                        <p:tav tm="0">
                                          <p:val>
                                            <p:strVal val="#ppt_x"/>
                                          </p:val>
                                        </p:tav>
                                        <p:tav tm="100000">
                                          <p:val>
                                            <p:strVal val="#ppt_x"/>
                                          </p:val>
                                        </p:tav>
                                      </p:tavLst>
                                    </p:anim>
                                    <p:anim calcmode="lin" valueType="num">
                                      <p:cBhvr>
                                        <p:cTn id="99" dur="1000" fill="hold"/>
                                        <p:tgtEl>
                                          <p:spTgt spid="4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7"/>
                                        </p:tgtEl>
                                        <p:attrNameLst>
                                          <p:attrName>style.visibility</p:attrName>
                                        </p:attrNameLst>
                                      </p:cBhvr>
                                      <p:to>
                                        <p:strVal val="visible"/>
                                      </p:to>
                                    </p:set>
                                    <p:animEffect transition="in" filter="fade">
                                      <p:cBhvr>
                                        <p:cTn id="102" dur="1000"/>
                                        <p:tgtEl>
                                          <p:spTgt spid="127"/>
                                        </p:tgtEl>
                                      </p:cBhvr>
                                    </p:animEffect>
                                    <p:anim calcmode="lin" valueType="num">
                                      <p:cBhvr>
                                        <p:cTn id="103" dur="1000" fill="hold"/>
                                        <p:tgtEl>
                                          <p:spTgt spid="127"/>
                                        </p:tgtEl>
                                        <p:attrNameLst>
                                          <p:attrName>ppt_x</p:attrName>
                                        </p:attrNameLst>
                                      </p:cBhvr>
                                      <p:tavLst>
                                        <p:tav tm="0">
                                          <p:val>
                                            <p:strVal val="#ppt_x"/>
                                          </p:val>
                                        </p:tav>
                                        <p:tav tm="100000">
                                          <p:val>
                                            <p:strVal val="#ppt_x"/>
                                          </p:val>
                                        </p:tav>
                                      </p:tavLst>
                                    </p:anim>
                                    <p:anim calcmode="lin" valueType="num">
                                      <p:cBhvr>
                                        <p:cTn id="104"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100"/>
                                        </p:tgtEl>
                                        <p:attrNameLst>
                                          <p:attrName>style.visibility</p:attrName>
                                        </p:attrNameLst>
                                      </p:cBhvr>
                                      <p:to>
                                        <p:strVal val="visible"/>
                                      </p:to>
                                    </p:set>
                                    <p:animEffect transition="in" filter="fade">
                                      <p:cBhvr>
                                        <p:cTn id="109" dur="1000"/>
                                        <p:tgtEl>
                                          <p:spTgt spid="100"/>
                                        </p:tgtEl>
                                      </p:cBhvr>
                                    </p:animEffect>
                                    <p:anim calcmode="lin" valueType="num">
                                      <p:cBhvr>
                                        <p:cTn id="110" dur="1000" fill="hold"/>
                                        <p:tgtEl>
                                          <p:spTgt spid="100"/>
                                        </p:tgtEl>
                                        <p:attrNameLst>
                                          <p:attrName>ppt_x</p:attrName>
                                        </p:attrNameLst>
                                      </p:cBhvr>
                                      <p:tavLst>
                                        <p:tav tm="0">
                                          <p:val>
                                            <p:strVal val="#ppt_x"/>
                                          </p:val>
                                        </p:tav>
                                        <p:tav tm="100000">
                                          <p:val>
                                            <p:strVal val="#ppt_x"/>
                                          </p:val>
                                        </p:tav>
                                      </p:tavLst>
                                    </p:anim>
                                    <p:anim calcmode="lin" valueType="num">
                                      <p:cBhvr>
                                        <p:cTn id="111" dur="1000" fill="hold"/>
                                        <p:tgtEl>
                                          <p:spTgt spid="10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fade">
                                      <p:cBhvr>
                                        <p:cTn id="114" dur="1000"/>
                                        <p:tgtEl>
                                          <p:spTgt spid="109"/>
                                        </p:tgtEl>
                                      </p:cBhvr>
                                    </p:animEffect>
                                    <p:anim calcmode="lin" valueType="num">
                                      <p:cBhvr>
                                        <p:cTn id="115" dur="1000" fill="hold"/>
                                        <p:tgtEl>
                                          <p:spTgt spid="109"/>
                                        </p:tgtEl>
                                        <p:attrNameLst>
                                          <p:attrName>ppt_x</p:attrName>
                                        </p:attrNameLst>
                                      </p:cBhvr>
                                      <p:tavLst>
                                        <p:tav tm="0">
                                          <p:val>
                                            <p:strVal val="#ppt_x"/>
                                          </p:val>
                                        </p:tav>
                                        <p:tav tm="100000">
                                          <p:val>
                                            <p:strVal val="#ppt_x"/>
                                          </p:val>
                                        </p:tav>
                                      </p:tavLst>
                                    </p:anim>
                                    <p:anim calcmode="lin" valueType="num">
                                      <p:cBhvr>
                                        <p:cTn id="116" dur="1000" fill="hold"/>
                                        <p:tgtEl>
                                          <p:spTgt spid="109"/>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fade">
                                      <p:cBhvr>
                                        <p:cTn id="119" dur="1000"/>
                                        <p:tgtEl>
                                          <p:spTgt spid="110"/>
                                        </p:tgtEl>
                                      </p:cBhvr>
                                    </p:animEffect>
                                    <p:anim calcmode="lin" valueType="num">
                                      <p:cBhvr>
                                        <p:cTn id="120" dur="1000" fill="hold"/>
                                        <p:tgtEl>
                                          <p:spTgt spid="110"/>
                                        </p:tgtEl>
                                        <p:attrNameLst>
                                          <p:attrName>ppt_x</p:attrName>
                                        </p:attrNameLst>
                                      </p:cBhvr>
                                      <p:tavLst>
                                        <p:tav tm="0">
                                          <p:val>
                                            <p:strVal val="#ppt_x"/>
                                          </p:val>
                                        </p:tav>
                                        <p:tav tm="100000">
                                          <p:val>
                                            <p:strVal val="#ppt_x"/>
                                          </p:val>
                                        </p:tav>
                                      </p:tavLst>
                                    </p:anim>
                                    <p:anim calcmode="lin" valueType="num">
                                      <p:cBhvr>
                                        <p:cTn id="121" dur="1000" fill="hold"/>
                                        <p:tgtEl>
                                          <p:spTgt spid="110"/>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anim calcmode="lin" valueType="num">
                                      <p:cBhvr>
                                        <p:cTn id="125" dur="1000" fill="hold"/>
                                        <p:tgtEl>
                                          <p:spTgt spid="108"/>
                                        </p:tgtEl>
                                        <p:attrNameLst>
                                          <p:attrName>ppt_x</p:attrName>
                                        </p:attrNameLst>
                                      </p:cBhvr>
                                      <p:tavLst>
                                        <p:tav tm="0">
                                          <p:val>
                                            <p:strVal val="#ppt_x"/>
                                          </p:val>
                                        </p:tav>
                                        <p:tav tm="100000">
                                          <p:val>
                                            <p:strVal val="#ppt_x"/>
                                          </p:val>
                                        </p:tav>
                                      </p:tavLst>
                                    </p:anim>
                                    <p:anim calcmode="lin" valueType="num">
                                      <p:cBhvr>
                                        <p:cTn id="126"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2"/>
                                        </p:tgtEl>
                                        <p:attrNameLst>
                                          <p:attrName>style.visibility</p:attrName>
                                        </p:attrNameLst>
                                      </p:cBhvr>
                                      <p:to>
                                        <p:strVal val="visible"/>
                                      </p:to>
                                    </p:set>
                                    <p:animEffect transition="in" filter="fade">
                                      <p:cBhvr>
                                        <p:cTn id="131" dur="1000"/>
                                        <p:tgtEl>
                                          <p:spTgt spid="112"/>
                                        </p:tgtEl>
                                      </p:cBhvr>
                                    </p:animEffect>
                                    <p:anim calcmode="lin" valueType="num">
                                      <p:cBhvr>
                                        <p:cTn id="132" dur="1000" fill="hold"/>
                                        <p:tgtEl>
                                          <p:spTgt spid="112"/>
                                        </p:tgtEl>
                                        <p:attrNameLst>
                                          <p:attrName>ppt_x</p:attrName>
                                        </p:attrNameLst>
                                      </p:cBhvr>
                                      <p:tavLst>
                                        <p:tav tm="0">
                                          <p:val>
                                            <p:strVal val="#ppt_x"/>
                                          </p:val>
                                        </p:tav>
                                        <p:tav tm="100000">
                                          <p:val>
                                            <p:strVal val="#ppt_x"/>
                                          </p:val>
                                        </p:tav>
                                      </p:tavLst>
                                    </p:anim>
                                    <p:anim calcmode="lin" valueType="num">
                                      <p:cBhvr>
                                        <p:cTn id="133" dur="1000" fill="hold"/>
                                        <p:tgtEl>
                                          <p:spTgt spid="112"/>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118"/>
                                        </p:tgtEl>
                                        <p:attrNameLst>
                                          <p:attrName>style.visibility</p:attrName>
                                        </p:attrNameLst>
                                      </p:cBhvr>
                                      <p:to>
                                        <p:strVal val="visible"/>
                                      </p:to>
                                    </p:set>
                                    <p:animEffect transition="in" filter="fade">
                                      <p:cBhvr>
                                        <p:cTn id="136" dur="1000"/>
                                        <p:tgtEl>
                                          <p:spTgt spid="118"/>
                                        </p:tgtEl>
                                      </p:cBhvr>
                                    </p:animEffect>
                                    <p:anim calcmode="lin" valueType="num">
                                      <p:cBhvr>
                                        <p:cTn id="137" dur="1000" fill="hold"/>
                                        <p:tgtEl>
                                          <p:spTgt spid="118"/>
                                        </p:tgtEl>
                                        <p:attrNameLst>
                                          <p:attrName>ppt_x</p:attrName>
                                        </p:attrNameLst>
                                      </p:cBhvr>
                                      <p:tavLst>
                                        <p:tav tm="0">
                                          <p:val>
                                            <p:strVal val="#ppt_x"/>
                                          </p:val>
                                        </p:tav>
                                        <p:tav tm="100000">
                                          <p:val>
                                            <p:strVal val="#ppt_x"/>
                                          </p:val>
                                        </p:tav>
                                      </p:tavLst>
                                    </p:anim>
                                    <p:anim calcmode="lin" valueType="num">
                                      <p:cBhvr>
                                        <p:cTn id="138" dur="1000" fill="hold"/>
                                        <p:tgtEl>
                                          <p:spTgt spid="118"/>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117"/>
                                        </p:tgtEl>
                                        <p:attrNameLst>
                                          <p:attrName>style.visibility</p:attrName>
                                        </p:attrNameLst>
                                      </p:cBhvr>
                                      <p:to>
                                        <p:strVal val="visible"/>
                                      </p:to>
                                    </p:set>
                                    <p:animEffect transition="in" filter="fade">
                                      <p:cBhvr>
                                        <p:cTn id="141" dur="1000"/>
                                        <p:tgtEl>
                                          <p:spTgt spid="117"/>
                                        </p:tgtEl>
                                      </p:cBhvr>
                                    </p:animEffect>
                                    <p:anim calcmode="lin" valueType="num">
                                      <p:cBhvr>
                                        <p:cTn id="142" dur="1000" fill="hold"/>
                                        <p:tgtEl>
                                          <p:spTgt spid="117"/>
                                        </p:tgtEl>
                                        <p:attrNameLst>
                                          <p:attrName>ppt_x</p:attrName>
                                        </p:attrNameLst>
                                      </p:cBhvr>
                                      <p:tavLst>
                                        <p:tav tm="0">
                                          <p:val>
                                            <p:strVal val="#ppt_x"/>
                                          </p:val>
                                        </p:tav>
                                        <p:tav tm="100000">
                                          <p:val>
                                            <p:strVal val="#ppt_x"/>
                                          </p:val>
                                        </p:tav>
                                      </p:tavLst>
                                    </p:anim>
                                    <p:anim calcmode="lin" valueType="num">
                                      <p:cBhvr>
                                        <p:cTn id="143" dur="1000" fill="hold"/>
                                        <p:tgtEl>
                                          <p:spTgt spid="117"/>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32"/>
                                        </p:tgtEl>
                                        <p:attrNameLst>
                                          <p:attrName>style.visibility</p:attrName>
                                        </p:attrNameLst>
                                      </p:cBhvr>
                                      <p:to>
                                        <p:strVal val="visible"/>
                                      </p:to>
                                    </p:set>
                                    <p:animEffect transition="in" filter="fade">
                                      <p:cBhvr>
                                        <p:cTn id="146" dur="1000"/>
                                        <p:tgtEl>
                                          <p:spTgt spid="132"/>
                                        </p:tgtEl>
                                      </p:cBhvr>
                                    </p:animEffect>
                                    <p:anim calcmode="lin" valueType="num">
                                      <p:cBhvr>
                                        <p:cTn id="147" dur="1000" fill="hold"/>
                                        <p:tgtEl>
                                          <p:spTgt spid="132"/>
                                        </p:tgtEl>
                                        <p:attrNameLst>
                                          <p:attrName>ppt_x</p:attrName>
                                        </p:attrNameLst>
                                      </p:cBhvr>
                                      <p:tavLst>
                                        <p:tav tm="0">
                                          <p:val>
                                            <p:strVal val="#ppt_x"/>
                                          </p:val>
                                        </p:tav>
                                        <p:tav tm="100000">
                                          <p:val>
                                            <p:strVal val="#ppt_x"/>
                                          </p:val>
                                        </p:tav>
                                      </p:tavLst>
                                    </p:anim>
                                    <p:anim calcmode="lin" valueType="num">
                                      <p:cBhvr>
                                        <p:cTn id="148"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119"/>
                                        </p:tgtEl>
                                        <p:attrNameLst>
                                          <p:attrName>style.visibility</p:attrName>
                                        </p:attrNameLst>
                                      </p:cBhvr>
                                      <p:to>
                                        <p:strVal val="visible"/>
                                      </p:to>
                                    </p:set>
                                    <p:animEffect transition="in" filter="fade">
                                      <p:cBhvr>
                                        <p:cTn id="153" dur="1000"/>
                                        <p:tgtEl>
                                          <p:spTgt spid="119"/>
                                        </p:tgtEl>
                                      </p:cBhvr>
                                    </p:animEffect>
                                    <p:anim calcmode="lin" valueType="num">
                                      <p:cBhvr>
                                        <p:cTn id="154" dur="1000" fill="hold"/>
                                        <p:tgtEl>
                                          <p:spTgt spid="119"/>
                                        </p:tgtEl>
                                        <p:attrNameLst>
                                          <p:attrName>ppt_x</p:attrName>
                                        </p:attrNameLst>
                                      </p:cBhvr>
                                      <p:tavLst>
                                        <p:tav tm="0">
                                          <p:val>
                                            <p:strVal val="#ppt_x"/>
                                          </p:val>
                                        </p:tav>
                                        <p:tav tm="100000">
                                          <p:val>
                                            <p:strVal val="#ppt_x"/>
                                          </p:val>
                                        </p:tav>
                                      </p:tavLst>
                                    </p:anim>
                                    <p:anim calcmode="lin" valueType="num">
                                      <p:cBhvr>
                                        <p:cTn id="155" dur="1000" fill="hold"/>
                                        <p:tgtEl>
                                          <p:spTgt spid="119"/>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135"/>
                                        </p:tgtEl>
                                        <p:attrNameLst>
                                          <p:attrName>style.visibility</p:attrName>
                                        </p:attrNameLst>
                                      </p:cBhvr>
                                      <p:to>
                                        <p:strVal val="visible"/>
                                      </p:to>
                                    </p:set>
                                    <p:animEffect transition="in" filter="fade">
                                      <p:cBhvr>
                                        <p:cTn id="158" dur="1000"/>
                                        <p:tgtEl>
                                          <p:spTgt spid="135"/>
                                        </p:tgtEl>
                                      </p:cBhvr>
                                    </p:animEffect>
                                    <p:anim calcmode="lin" valueType="num">
                                      <p:cBhvr>
                                        <p:cTn id="159" dur="1000" fill="hold"/>
                                        <p:tgtEl>
                                          <p:spTgt spid="135"/>
                                        </p:tgtEl>
                                        <p:attrNameLst>
                                          <p:attrName>ppt_x</p:attrName>
                                        </p:attrNameLst>
                                      </p:cBhvr>
                                      <p:tavLst>
                                        <p:tav tm="0">
                                          <p:val>
                                            <p:strVal val="#ppt_x"/>
                                          </p:val>
                                        </p:tav>
                                        <p:tav tm="100000">
                                          <p:val>
                                            <p:strVal val="#ppt_x"/>
                                          </p:val>
                                        </p:tav>
                                      </p:tavLst>
                                    </p:anim>
                                    <p:anim calcmode="lin" valueType="num">
                                      <p:cBhvr>
                                        <p:cTn id="160" dur="1000" fill="hold"/>
                                        <p:tgtEl>
                                          <p:spTgt spid="135"/>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136"/>
                                        </p:tgtEl>
                                        <p:attrNameLst>
                                          <p:attrName>style.visibility</p:attrName>
                                        </p:attrNameLst>
                                      </p:cBhvr>
                                      <p:to>
                                        <p:strVal val="visible"/>
                                      </p:to>
                                    </p:set>
                                    <p:animEffect transition="in" filter="fade">
                                      <p:cBhvr>
                                        <p:cTn id="163" dur="1000"/>
                                        <p:tgtEl>
                                          <p:spTgt spid="136"/>
                                        </p:tgtEl>
                                      </p:cBhvr>
                                    </p:animEffect>
                                    <p:anim calcmode="lin" valueType="num">
                                      <p:cBhvr>
                                        <p:cTn id="164" dur="1000" fill="hold"/>
                                        <p:tgtEl>
                                          <p:spTgt spid="136"/>
                                        </p:tgtEl>
                                        <p:attrNameLst>
                                          <p:attrName>ppt_x</p:attrName>
                                        </p:attrNameLst>
                                      </p:cBhvr>
                                      <p:tavLst>
                                        <p:tav tm="0">
                                          <p:val>
                                            <p:strVal val="#ppt_x"/>
                                          </p:val>
                                        </p:tav>
                                        <p:tav tm="100000">
                                          <p:val>
                                            <p:strVal val="#ppt_x"/>
                                          </p:val>
                                        </p:tav>
                                      </p:tavLst>
                                    </p:anim>
                                    <p:anim calcmode="lin" valueType="num">
                                      <p:cBhvr>
                                        <p:cTn id="165"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14" presetClass="entr" presetSubtype="10" fill="hold" nodeType="clickEffect">
                                  <p:stCondLst>
                                    <p:cond delay="0"/>
                                  </p:stCondLst>
                                  <p:childTnLst>
                                    <p:set>
                                      <p:cBhvr>
                                        <p:cTn id="169" dur="1" fill="hold">
                                          <p:stCondLst>
                                            <p:cond delay="0"/>
                                          </p:stCondLst>
                                        </p:cTn>
                                        <p:tgtEl>
                                          <p:spTgt spid="139"/>
                                        </p:tgtEl>
                                        <p:attrNameLst>
                                          <p:attrName>style.visibility</p:attrName>
                                        </p:attrNameLst>
                                      </p:cBhvr>
                                      <p:to>
                                        <p:strVal val="visible"/>
                                      </p:to>
                                    </p:set>
                                    <p:animEffect transition="in" filter="randombar(horizontal)">
                                      <p:cBhvr>
                                        <p:cTn id="170" dur="500"/>
                                        <p:tgtEl>
                                          <p:spTgt spid="139"/>
                                        </p:tgtEl>
                                      </p:cBhvr>
                                    </p:animEffect>
                                  </p:childTnLst>
                                </p:cTn>
                              </p:par>
                              <p:par>
                                <p:cTn id="171" presetID="2" presetClass="entr" presetSubtype="4" fill="hold" grpId="0" nodeType="withEffect">
                                  <p:stCondLst>
                                    <p:cond delay="0"/>
                                  </p:stCondLst>
                                  <p:childTnLst>
                                    <p:set>
                                      <p:cBhvr>
                                        <p:cTn id="172" dur="1" fill="hold">
                                          <p:stCondLst>
                                            <p:cond delay="0"/>
                                          </p:stCondLst>
                                        </p:cTn>
                                        <p:tgtEl>
                                          <p:spTgt spid="137"/>
                                        </p:tgtEl>
                                        <p:attrNameLst>
                                          <p:attrName>style.visibility</p:attrName>
                                        </p:attrNameLst>
                                      </p:cBhvr>
                                      <p:to>
                                        <p:strVal val="visible"/>
                                      </p:to>
                                    </p:set>
                                    <p:anim calcmode="lin" valueType="num">
                                      <p:cBhvr additive="base">
                                        <p:cTn id="173" dur="500" fill="hold"/>
                                        <p:tgtEl>
                                          <p:spTgt spid="137"/>
                                        </p:tgtEl>
                                        <p:attrNameLst>
                                          <p:attrName>ppt_x</p:attrName>
                                        </p:attrNameLst>
                                      </p:cBhvr>
                                      <p:tavLst>
                                        <p:tav tm="0">
                                          <p:val>
                                            <p:strVal val="#ppt_x"/>
                                          </p:val>
                                        </p:tav>
                                        <p:tav tm="100000">
                                          <p:val>
                                            <p:strVal val="#ppt_x"/>
                                          </p:val>
                                        </p:tav>
                                      </p:tavLst>
                                    </p:anim>
                                    <p:anim calcmode="lin" valueType="num">
                                      <p:cBhvr additive="base">
                                        <p:cTn id="17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13"/>
                                        </p:tgtEl>
                                        <p:attrNameLst>
                                          <p:attrName>style.visibility</p:attrName>
                                        </p:attrNameLst>
                                      </p:cBhvr>
                                      <p:to>
                                        <p:strVal val="visible"/>
                                      </p:to>
                                    </p:set>
                                    <p:anim calcmode="lin" valueType="num">
                                      <p:cBhvr additive="base">
                                        <p:cTn id="179" dur="500" fill="hold"/>
                                        <p:tgtEl>
                                          <p:spTgt spid="113"/>
                                        </p:tgtEl>
                                        <p:attrNameLst>
                                          <p:attrName>ppt_x</p:attrName>
                                        </p:attrNameLst>
                                      </p:cBhvr>
                                      <p:tavLst>
                                        <p:tav tm="0">
                                          <p:val>
                                            <p:strVal val="#ppt_x"/>
                                          </p:val>
                                        </p:tav>
                                        <p:tav tm="100000">
                                          <p:val>
                                            <p:strVal val="#ppt_x"/>
                                          </p:val>
                                        </p:tav>
                                      </p:tavLst>
                                    </p:anim>
                                    <p:anim calcmode="lin" valueType="num">
                                      <p:cBhvr additive="base">
                                        <p:cTn id="180" dur="500" fill="hold"/>
                                        <p:tgtEl>
                                          <p:spTgt spid="113"/>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114"/>
                                        </p:tgtEl>
                                        <p:attrNameLst>
                                          <p:attrName>style.visibility</p:attrName>
                                        </p:attrNameLst>
                                      </p:cBhvr>
                                      <p:to>
                                        <p:strVal val="visible"/>
                                      </p:to>
                                    </p:set>
                                    <p:anim calcmode="lin" valueType="num">
                                      <p:cBhvr additive="base">
                                        <p:cTn id="183" dur="500" fill="hold"/>
                                        <p:tgtEl>
                                          <p:spTgt spid="114"/>
                                        </p:tgtEl>
                                        <p:attrNameLst>
                                          <p:attrName>ppt_x</p:attrName>
                                        </p:attrNameLst>
                                      </p:cBhvr>
                                      <p:tavLst>
                                        <p:tav tm="0">
                                          <p:val>
                                            <p:strVal val="#ppt_x"/>
                                          </p:val>
                                        </p:tav>
                                        <p:tav tm="100000">
                                          <p:val>
                                            <p:strVal val="#ppt_x"/>
                                          </p:val>
                                        </p:tav>
                                      </p:tavLst>
                                    </p:anim>
                                    <p:anim calcmode="lin" valueType="num">
                                      <p:cBhvr additive="base">
                                        <p:cTn id="184" dur="500" fill="hold"/>
                                        <p:tgtEl>
                                          <p:spTgt spid="114"/>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07"/>
                                        </p:tgtEl>
                                        <p:attrNameLst>
                                          <p:attrName>style.visibility</p:attrName>
                                        </p:attrNameLst>
                                      </p:cBhvr>
                                      <p:to>
                                        <p:strVal val="visible"/>
                                      </p:to>
                                    </p:set>
                                    <p:anim calcmode="lin" valueType="num">
                                      <p:cBhvr additive="base">
                                        <p:cTn id="187" dur="500" fill="hold"/>
                                        <p:tgtEl>
                                          <p:spTgt spid="107"/>
                                        </p:tgtEl>
                                        <p:attrNameLst>
                                          <p:attrName>ppt_x</p:attrName>
                                        </p:attrNameLst>
                                      </p:cBhvr>
                                      <p:tavLst>
                                        <p:tav tm="0">
                                          <p:val>
                                            <p:strVal val="#ppt_x"/>
                                          </p:val>
                                        </p:tav>
                                        <p:tav tm="100000">
                                          <p:val>
                                            <p:strVal val="#ppt_x"/>
                                          </p:val>
                                        </p:tav>
                                      </p:tavLst>
                                    </p:anim>
                                    <p:anim calcmode="lin" valueType="num">
                                      <p:cBhvr additive="base">
                                        <p:cTn id="188" dur="500" fill="hold"/>
                                        <p:tgtEl>
                                          <p:spTgt spid="107"/>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115"/>
                                        </p:tgtEl>
                                        <p:attrNameLst>
                                          <p:attrName>style.visibility</p:attrName>
                                        </p:attrNameLst>
                                      </p:cBhvr>
                                      <p:to>
                                        <p:strVal val="visible"/>
                                      </p:to>
                                    </p:set>
                                    <p:anim calcmode="lin" valueType="num">
                                      <p:cBhvr additive="base">
                                        <p:cTn id="191" dur="500" fill="hold"/>
                                        <p:tgtEl>
                                          <p:spTgt spid="115"/>
                                        </p:tgtEl>
                                        <p:attrNameLst>
                                          <p:attrName>ppt_x</p:attrName>
                                        </p:attrNameLst>
                                      </p:cBhvr>
                                      <p:tavLst>
                                        <p:tav tm="0">
                                          <p:val>
                                            <p:strVal val="#ppt_x"/>
                                          </p:val>
                                        </p:tav>
                                        <p:tav tm="100000">
                                          <p:val>
                                            <p:strVal val="#ppt_x"/>
                                          </p:val>
                                        </p:tav>
                                      </p:tavLst>
                                    </p:anim>
                                    <p:anim calcmode="lin" valueType="num">
                                      <p:cBhvr additive="base">
                                        <p:cTn id="192" dur="500" fill="hold"/>
                                        <p:tgtEl>
                                          <p:spTgt spid="115"/>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31"/>
                                        </p:tgtEl>
                                        <p:attrNameLst>
                                          <p:attrName>style.visibility</p:attrName>
                                        </p:attrNameLst>
                                      </p:cBhvr>
                                      <p:to>
                                        <p:strVal val="visible"/>
                                      </p:to>
                                    </p:set>
                                    <p:anim calcmode="lin" valueType="num">
                                      <p:cBhvr additive="base">
                                        <p:cTn id="195" dur="500" fill="hold"/>
                                        <p:tgtEl>
                                          <p:spTgt spid="131"/>
                                        </p:tgtEl>
                                        <p:attrNameLst>
                                          <p:attrName>ppt_x</p:attrName>
                                        </p:attrNameLst>
                                      </p:cBhvr>
                                      <p:tavLst>
                                        <p:tav tm="0">
                                          <p:val>
                                            <p:strVal val="#ppt_x"/>
                                          </p:val>
                                        </p:tav>
                                        <p:tav tm="100000">
                                          <p:val>
                                            <p:strVal val="#ppt_x"/>
                                          </p:val>
                                        </p:tav>
                                      </p:tavLst>
                                    </p:anim>
                                    <p:anim calcmode="lin" valueType="num">
                                      <p:cBhvr additive="base">
                                        <p:cTn id="196"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120"/>
                                        </p:tgtEl>
                                        <p:attrNameLst>
                                          <p:attrName>style.visibility</p:attrName>
                                        </p:attrNameLst>
                                      </p:cBhvr>
                                      <p:to>
                                        <p:strVal val="visible"/>
                                      </p:to>
                                    </p:set>
                                    <p:anim calcmode="lin" valueType="num">
                                      <p:cBhvr additive="base">
                                        <p:cTn id="201" dur="500" fill="hold"/>
                                        <p:tgtEl>
                                          <p:spTgt spid="120"/>
                                        </p:tgtEl>
                                        <p:attrNameLst>
                                          <p:attrName>ppt_x</p:attrName>
                                        </p:attrNameLst>
                                      </p:cBhvr>
                                      <p:tavLst>
                                        <p:tav tm="0">
                                          <p:val>
                                            <p:strVal val="#ppt_x"/>
                                          </p:val>
                                        </p:tav>
                                        <p:tav tm="100000">
                                          <p:val>
                                            <p:strVal val="#ppt_x"/>
                                          </p:val>
                                        </p:tav>
                                      </p:tavLst>
                                    </p:anim>
                                    <p:anim calcmode="lin" valueType="num">
                                      <p:cBhvr additive="base">
                                        <p:cTn id="202" dur="500" fill="hold"/>
                                        <p:tgtEl>
                                          <p:spTgt spid="120"/>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122"/>
                                        </p:tgtEl>
                                        <p:attrNameLst>
                                          <p:attrName>style.visibility</p:attrName>
                                        </p:attrNameLst>
                                      </p:cBhvr>
                                      <p:to>
                                        <p:strVal val="visible"/>
                                      </p:to>
                                    </p:set>
                                    <p:anim calcmode="lin" valueType="num">
                                      <p:cBhvr additive="base">
                                        <p:cTn id="205" dur="500" fill="hold"/>
                                        <p:tgtEl>
                                          <p:spTgt spid="122"/>
                                        </p:tgtEl>
                                        <p:attrNameLst>
                                          <p:attrName>ppt_x</p:attrName>
                                        </p:attrNameLst>
                                      </p:cBhvr>
                                      <p:tavLst>
                                        <p:tav tm="0">
                                          <p:val>
                                            <p:strVal val="#ppt_x"/>
                                          </p:val>
                                        </p:tav>
                                        <p:tav tm="100000">
                                          <p:val>
                                            <p:strVal val="#ppt_x"/>
                                          </p:val>
                                        </p:tav>
                                      </p:tavLst>
                                    </p:anim>
                                    <p:anim calcmode="lin" valueType="num">
                                      <p:cBhvr additive="base">
                                        <p:cTn id="206" dur="500" fill="hold"/>
                                        <p:tgtEl>
                                          <p:spTgt spid="122"/>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121"/>
                                        </p:tgtEl>
                                        <p:attrNameLst>
                                          <p:attrName>style.visibility</p:attrName>
                                        </p:attrNameLst>
                                      </p:cBhvr>
                                      <p:to>
                                        <p:strVal val="visible"/>
                                      </p:to>
                                    </p:set>
                                    <p:anim calcmode="lin" valueType="num">
                                      <p:cBhvr additive="base">
                                        <p:cTn id="209" dur="500" fill="hold"/>
                                        <p:tgtEl>
                                          <p:spTgt spid="121"/>
                                        </p:tgtEl>
                                        <p:attrNameLst>
                                          <p:attrName>ppt_x</p:attrName>
                                        </p:attrNameLst>
                                      </p:cBhvr>
                                      <p:tavLst>
                                        <p:tav tm="0">
                                          <p:val>
                                            <p:strVal val="#ppt_x"/>
                                          </p:val>
                                        </p:tav>
                                        <p:tav tm="100000">
                                          <p:val>
                                            <p:strVal val="#ppt_x"/>
                                          </p:val>
                                        </p:tav>
                                      </p:tavLst>
                                    </p:anim>
                                    <p:anim calcmode="lin" valueType="num">
                                      <p:cBhvr additive="base">
                                        <p:cTn id="210" dur="500" fill="hold"/>
                                        <p:tgtEl>
                                          <p:spTgt spid="121"/>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123"/>
                                        </p:tgtEl>
                                        <p:attrNameLst>
                                          <p:attrName>style.visibility</p:attrName>
                                        </p:attrNameLst>
                                      </p:cBhvr>
                                      <p:to>
                                        <p:strVal val="visible"/>
                                      </p:to>
                                    </p:set>
                                    <p:anim calcmode="lin" valueType="num">
                                      <p:cBhvr additive="base">
                                        <p:cTn id="213" dur="500" fill="hold"/>
                                        <p:tgtEl>
                                          <p:spTgt spid="123"/>
                                        </p:tgtEl>
                                        <p:attrNameLst>
                                          <p:attrName>ppt_x</p:attrName>
                                        </p:attrNameLst>
                                      </p:cBhvr>
                                      <p:tavLst>
                                        <p:tav tm="0">
                                          <p:val>
                                            <p:strVal val="#ppt_x"/>
                                          </p:val>
                                        </p:tav>
                                        <p:tav tm="100000">
                                          <p:val>
                                            <p:strVal val="#ppt_x"/>
                                          </p:val>
                                        </p:tav>
                                      </p:tavLst>
                                    </p:anim>
                                    <p:anim calcmode="lin" valueType="num">
                                      <p:cBhvr additive="base">
                                        <p:cTn id="214" dur="500" fill="hold"/>
                                        <p:tgtEl>
                                          <p:spTgt spid="123"/>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34"/>
                                        </p:tgtEl>
                                        <p:attrNameLst>
                                          <p:attrName>style.visibility</p:attrName>
                                        </p:attrNameLst>
                                      </p:cBhvr>
                                      <p:to>
                                        <p:strVal val="visible"/>
                                      </p:to>
                                    </p:set>
                                    <p:anim calcmode="lin" valueType="num">
                                      <p:cBhvr additive="base">
                                        <p:cTn id="217" dur="500" fill="hold"/>
                                        <p:tgtEl>
                                          <p:spTgt spid="134"/>
                                        </p:tgtEl>
                                        <p:attrNameLst>
                                          <p:attrName>ppt_x</p:attrName>
                                        </p:attrNameLst>
                                      </p:cBhvr>
                                      <p:tavLst>
                                        <p:tav tm="0">
                                          <p:val>
                                            <p:strVal val="#ppt_x"/>
                                          </p:val>
                                        </p:tav>
                                        <p:tav tm="100000">
                                          <p:val>
                                            <p:strVal val="#ppt_x"/>
                                          </p:val>
                                        </p:tav>
                                      </p:tavLst>
                                    </p:anim>
                                    <p:anim calcmode="lin" valueType="num">
                                      <p:cBhvr additive="base">
                                        <p:cTn id="218" dur="500" fill="hold"/>
                                        <p:tgtEl>
                                          <p:spTgt spid="134"/>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38"/>
                                        </p:tgtEl>
                                        <p:attrNameLst>
                                          <p:attrName>style.visibility</p:attrName>
                                        </p:attrNameLst>
                                      </p:cBhvr>
                                      <p:to>
                                        <p:strVal val="visible"/>
                                      </p:to>
                                    </p:set>
                                    <p:anim calcmode="lin" valueType="num">
                                      <p:cBhvr additive="base">
                                        <p:cTn id="221" dur="500" fill="hold"/>
                                        <p:tgtEl>
                                          <p:spTgt spid="138"/>
                                        </p:tgtEl>
                                        <p:attrNameLst>
                                          <p:attrName>ppt_x</p:attrName>
                                        </p:attrNameLst>
                                      </p:cBhvr>
                                      <p:tavLst>
                                        <p:tav tm="0">
                                          <p:val>
                                            <p:strVal val="#ppt_x"/>
                                          </p:val>
                                        </p:tav>
                                        <p:tav tm="100000">
                                          <p:val>
                                            <p:strVal val="#ppt_x"/>
                                          </p:val>
                                        </p:tav>
                                      </p:tavLst>
                                    </p:anim>
                                    <p:anim calcmode="lin" valueType="num">
                                      <p:cBhvr additive="base">
                                        <p:cTn id="222"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2" grpId="0" animBg="1"/>
      <p:bldP spid="73" grpId="0" animBg="1"/>
      <p:bldP spid="76" grpId="0" animBg="1"/>
      <p:bldP spid="79" grpId="0" animBg="1"/>
      <p:bldP spid="49" grpId="0" animBg="1"/>
      <p:bldP spid="112" grpId="0" animBg="1"/>
      <p:bldP spid="113" grpId="0" animBg="1"/>
      <p:bldP spid="107" grpId="0" animBg="1"/>
      <p:bldP spid="119" grpId="0" animBg="1"/>
      <p:bldP spid="120" grpId="0" animBg="1"/>
      <p:bldP spid="111" grpId="0"/>
      <p:bldP spid="125" grpId="0"/>
      <p:bldP spid="126" grpId="0"/>
      <p:bldP spid="127" grpId="0"/>
      <p:bldP spid="131" grpId="0"/>
      <p:bldP spid="132" grpId="0"/>
      <p:bldP spid="134" grpId="0"/>
      <p:bldP spid="136" grpId="0"/>
      <p:bldP spid="137" grpId="0" animBg="1"/>
      <p:bldP spid="1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16722</TotalTime>
  <Words>1438</Words>
  <Application>Microsoft Macintosh PowerPoint</Application>
  <PresentationFormat>Widescreen</PresentationFormat>
  <Paragraphs>196</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 Math</vt:lpstr>
      <vt:lpstr>Arial</vt:lpstr>
      <vt:lpstr>Office Theme</vt:lpstr>
      <vt:lpstr>School to Prison Pipeline  and the larger institutionalization mechanism</vt:lpstr>
      <vt:lpstr>School to Prison Pipeline  and the larger institutionalization mechanism</vt:lpstr>
      <vt:lpstr>School to Prison Pipeline  and the larger institutionalization mechanism</vt:lpstr>
      <vt:lpstr>School to Prison Pipeline  and the larger institutionalization mechanism</vt:lpstr>
      <vt:lpstr>Education Entry Points &amp; Factors </vt:lpstr>
      <vt:lpstr>School to Prison Pipeline  and the larger institutionalization mechanism</vt:lpstr>
      <vt:lpstr>School to Prison Pipeline  and the larger institutionalization mechanism</vt:lpstr>
      <vt:lpstr>School to Prison Pipeline  and the larger institutionalization mechanism</vt:lpstr>
      <vt:lpstr>School to Prison Pipeline  and the larger institutionalization mechanism</vt:lpstr>
      <vt:lpstr>School to Prison Pipeline  and the larger institutionalization mechanism</vt:lpstr>
      <vt:lpstr>School to Prison Pipeline  and the larger institutionalization mechanism</vt:lpstr>
      <vt:lpstr>School to Prison Pipeline  and the larger institutionalization mechanism</vt:lpstr>
      <vt:lpstr>Channeling Process</vt:lpstr>
      <vt:lpstr>Financial Processes &amp; Realities</vt:lpstr>
      <vt:lpstr>Existential Predicaments &amp; Factors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Desmond Seymour</dc:creator>
  <cp:lastModifiedBy>Desmond Seymour</cp:lastModifiedBy>
  <cp:revision>175</cp:revision>
  <dcterms:created xsi:type="dcterms:W3CDTF">2017-03-28T13:16:46Z</dcterms:created>
  <dcterms:modified xsi:type="dcterms:W3CDTF">2018-10-23T02:20:41Z</dcterms:modified>
</cp:coreProperties>
</file>