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59"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8D43-DE87-4669-83E3-87ADCE71C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95B06-378F-4639-AF73-C3B559FD3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DB70D-9483-4714-995B-B999DFB26373}"/>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1A06E1E7-CC7C-4D2E-807D-3AE882BC4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275B7-DAFE-4AB6-B757-BED9C014FB2A}"/>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83784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862E-57B0-4535-8766-E5138B792E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98B1F5-9220-4731-90E8-63A7721973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D5F0C-D7F2-4F4E-B04F-09911D01509F}"/>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62362B6E-178A-4B3A-A739-ED62B97D2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EDE7F-4253-438C-8CBE-2D681636E27A}"/>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39274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1157F-BA75-4612-9368-3293D6D25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17E8D-5418-46AA-A5AA-2FB450524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B5893-5932-4535-860C-9CDAF54E2E1E}"/>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0F707A18-DF72-4C93-B81D-E9BE2EEA8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1CE8D-5115-48EC-AFCD-97A5DF25240A}"/>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284661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58A9-D6EF-4F51-8108-04F94E8F9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5C06D-7E42-49A4-B814-B27C7C334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AE582-AC3E-4750-88A7-194B47F897FF}"/>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60E4ABE1-4452-47A1-B34D-CCA26AE49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A7E9B-02D1-477A-A94D-308BD1807A5B}"/>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384384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DCD2-67A8-48D2-B97F-08EC24F6D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42A7D-6178-4886-ABD2-083B11B0A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0637D-7171-45C7-992E-A670F802B18A}"/>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8F2DD30E-A69D-4912-858B-DEDC32433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DCEB-5AD7-46F0-9D00-2B0FF6C817CB}"/>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72812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F004-D32E-405C-A1C3-DAA59C2AE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21C4D-0CBC-4CB3-814E-65B191AD6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824E8-9C3D-495B-B7B2-94E177FE8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D1BA3-1657-4802-868B-AAB0301C31C2}"/>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6" name="Footer Placeholder 5">
            <a:extLst>
              <a:ext uri="{FF2B5EF4-FFF2-40B4-BE49-F238E27FC236}">
                <a16:creationId xmlns:a16="http://schemas.microsoft.com/office/drawing/2014/main" id="{92E3A584-FDC9-47F9-9254-B6D55E4F5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CF9A8-4456-4C57-96D5-0B0AFAD2B8E5}"/>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411420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7EA2-1EB2-4A2F-AFB2-0C606F343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5670A-70C4-4E88-9B36-70E78D5D2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5BCE3-858E-4179-8DAA-D4DC811DD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59F405-91D5-4B18-B47C-B851D61F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E489C-B054-4204-BBC9-975C22550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018A6-9FF6-4C90-BF4B-2DEC4FFA01FB}"/>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8" name="Footer Placeholder 7">
            <a:extLst>
              <a:ext uri="{FF2B5EF4-FFF2-40B4-BE49-F238E27FC236}">
                <a16:creationId xmlns:a16="http://schemas.microsoft.com/office/drawing/2014/main" id="{05333D56-7E70-4A92-8249-1E5226C65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F3898D-B03D-485D-8ABF-5F84E7184DCB}"/>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388635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7229-1727-4891-ADAD-12C8F247AC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B6047-6139-4AF9-8954-12ED7FE269F9}"/>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4" name="Footer Placeholder 3">
            <a:extLst>
              <a:ext uri="{FF2B5EF4-FFF2-40B4-BE49-F238E27FC236}">
                <a16:creationId xmlns:a16="http://schemas.microsoft.com/office/drawing/2014/main" id="{50C2E39C-DCFD-4F58-96BA-B23FF1907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161F75-CB10-46FD-BFEF-AB05F346BDE6}"/>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250981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01F6D-A9B2-4364-AC36-EB0DE130AAF1}"/>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3" name="Footer Placeholder 2">
            <a:extLst>
              <a:ext uri="{FF2B5EF4-FFF2-40B4-BE49-F238E27FC236}">
                <a16:creationId xmlns:a16="http://schemas.microsoft.com/office/drawing/2014/main" id="{8B3E9050-F5A9-4340-8826-5C262AEE2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9A010-1508-46D0-B868-0FA9B5EF222D}"/>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25769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9201-7FBA-40E7-A544-A057FB744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2B5E0-6D74-422E-A2BD-5CD784BE6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455AD-174F-4B9F-A4AA-CCD5D34CF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F8941-6B1B-451D-AD99-17926F75F4A4}"/>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6" name="Footer Placeholder 5">
            <a:extLst>
              <a:ext uri="{FF2B5EF4-FFF2-40B4-BE49-F238E27FC236}">
                <a16:creationId xmlns:a16="http://schemas.microsoft.com/office/drawing/2014/main" id="{030C0EF7-7DB1-4EF2-B7A0-C14B0FA54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A4C4C-4E54-4FBD-93AB-A99780B2CD4C}"/>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414907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CEA8-C4FC-4316-9A95-4165B8CC5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458979-70D0-4851-ACEC-6E06281C5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EF2BBF-D7C2-458C-A6A4-F6AB17C7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1835C-C993-495D-8026-56E8FFE2CF21}"/>
              </a:ext>
            </a:extLst>
          </p:cNvPr>
          <p:cNvSpPr>
            <a:spLocks noGrp="1"/>
          </p:cNvSpPr>
          <p:nvPr>
            <p:ph type="dt" sz="half" idx="10"/>
          </p:nvPr>
        </p:nvSpPr>
        <p:spPr/>
        <p:txBody>
          <a:bodyPr/>
          <a:lstStyle/>
          <a:p>
            <a:fld id="{7AA0E02D-8F3E-4C13-ADF3-D99E14A0F944}" type="datetimeFigureOut">
              <a:rPr lang="en-US" smtClean="0"/>
              <a:t>4/8/2021</a:t>
            </a:fld>
            <a:endParaRPr lang="en-US"/>
          </a:p>
        </p:txBody>
      </p:sp>
      <p:sp>
        <p:nvSpPr>
          <p:cNvPr id="6" name="Footer Placeholder 5">
            <a:extLst>
              <a:ext uri="{FF2B5EF4-FFF2-40B4-BE49-F238E27FC236}">
                <a16:creationId xmlns:a16="http://schemas.microsoft.com/office/drawing/2014/main" id="{5B8334AA-9050-411A-8C31-7C5ECA4D4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ADB9-FB6B-4106-9AB0-FF8C2CA23999}"/>
              </a:ext>
            </a:extLst>
          </p:cNvPr>
          <p:cNvSpPr>
            <a:spLocks noGrp="1"/>
          </p:cNvSpPr>
          <p:nvPr>
            <p:ph type="sldNum" sz="quarter" idx="12"/>
          </p:nvPr>
        </p:nvSpPr>
        <p:spPr/>
        <p:txBody>
          <a:bodyPr/>
          <a:lstStyle/>
          <a:p>
            <a:fld id="{9DA3885D-D8BC-4161-AEFB-EBDADDFAA435}" type="slidenum">
              <a:rPr lang="en-US" smtClean="0"/>
              <a:t>‹#›</a:t>
            </a:fld>
            <a:endParaRPr lang="en-US"/>
          </a:p>
        </p:txBody>
      </p:sp>
    </p:spTree>
    <p:extLst>
      <p:ext uri="{BB962C8B-B14F-4D97-AF65-F5344CB8AC3E}">
        <p14:creationId xmlns:p14="http://schemas.microsoft.com/office/powerpoint/2010/main" val="7373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1E528-6464-408B-9ADF-CAEAD948C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50999B-1EB6-4CF2-A4EE-DDAF71EB0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C7EE5-950A-4213-BA9F-9397DA8F6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0E02D-8F3E-4C13-ADF3-D99E14A0F944}" type="datetimeFigureOut">
              <a:rPr lang="en-US" smtClean="0"/>
              <a:t>4/8/2021</a:t>
            </a:fld>
            <a:endParaRPr lang="en-US"/>
          </a:p>
        </p:txBody>
      </p:sp>
      <p:sp>
        <p:nvSpPr>
          <p:cNvPr id="5" name="Footer Placeholder 4">
            <a:extLst>
              <a:ext uri="{FF2B5EF4-FFF2-40B4-BE49-F238E27FC236}">
                <a16:creationId xmlns:a16="http://schemas.microsoft.com/office/drawing/2014/main" id="{74630403-ED56-4247-A1E8-A7330E171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B596EA-CC9E-462D-889D-3B252EDC1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3885D-D8BC-4161-AEFB-EBDADDFAA435}" type="slidenum">
              <a:rPr lang="en-US" smtClean="0"/>
              <a:t>‹#›</a:t>
            </a:fld>
            <a:endParaRPr lang="en-US"/>
          </a:p>
        </p:txBody>
      </p:sp>
    </p:spTree>
    <p:extLst>
      <p:ext uri="{BB962C8B-B14F-4D97-AF65-F5344CB8AC3E}">
        <p14:creationId xmlns:p14="http://schemas.microsoft.com/office/powerpoint/2010/main" val="47594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D5FE-077E-44E9-A572-DDD6D24311E8}"/>
              </a:ext>
            </a:extLst>
          </p:cNvPr>
          <p:cNvSpPr>
            <a:spLocks noGrp="1"/>
          </p:cNvSpPr>
          <p:nvPr>
            <p:ph type="title"/>
          </p:nvPr>
        </p:nvSpPr>
        <p:spPr/>
        <p:txBody>
          <a:bodyPr>
            <a:normAutofit/>
          </a:bodyPr>
          <a:lstStyle/>
          <a:p>
            <a:r>
              <a:rPr lang="en-US" sz="3600" b="0" i="0" dirty="0">
                <a:effectLst/>
                <a:latin typeface="Arial" panose="020B0604020202020204" pitchFamily="34" charset="0"/>
              </a:rPr>
              <a:t>Deliverables 1: Plan, Design, and Research</a:t>
            </a:r>
            <a:endParaRPr lang="en-US" sz="3600" dirty="0"/>
          </a:p>
        </p:txBody>
      </p:sp>
      <p:sp>
        <p:nvSpPr>
          <p:cNvPr id="3" name="Content Placeholder 2">
            <a:extLst>
              <a:ext uri="{FF2B5EF4-FFF2-40B4-BE49-F238E27FC236}">
                <a16:creationId xmlns:a16="http://schemas.microsoft.com/office/drawing/2014/main" id="{81DE61C2-C9AD-4DF0-B4F5-9016490ACABF}"/>
              </a:ext>
            </a:extLst>
          </p:cNvPr>
          <p:cNvSpPr>
            <a:spLocks noGrp="1"/>
          </p:cNvSpPr>
          <p:nvPr>
            <p:ph idx="1"/>
          </p:nvPr>
        </p:nvSpPr>
        <p:spPr>
          <a:xfrm>
            <a:off x="838200" y="1451295"/>
            <a:ext cx="10515600" cy="4725668"/>
          </a:xfrm>
        </p:spPr>
        <p:txBody>
          <a:bodyPr/>
          <a:lstStyle/>
          <a:p>
            <a:pPr marL="514350" indent="-514350">
              <a:buFont typeface="+mj-lt"/>
              <a:buAutoNum type="arabicPeriod"/>
            </a:pPr>
            <a:r>
              <a:rPr lang="en-US" dirty="0"/>
              <a:t>Overview of the intended application and WHY you feel it’s valuable.</a:t>
            </a:r>
          </a:p>
          <a:p>
            <a:pPr marL="971550" lvl="1" indent="-514350">
              <a:buFont typeface="+mj-lt"/>
              <a:buAutoNum type="alphaLcParenR"/>
            </a:pPr>
            <a:r>
              <a:rPr lang="en-US" dirty="0"/>
              <a:t>Our application is intended to give users a great experience when looking for dogs to adopt.</a:t>
            </a:r>
          </a:p>
          <a:p>
            <a:pPr marL="971550" lvl="1" indent="-514350">
              <a:buFont typeface="+mj-lt"/>
              <a:buAutoNum type="alphaLcParenR"/>
            </a:pPr>
            <a:r>
              <a:rPr lang="en-US" dirty="0"/>
              <a:t>This application is valuable because it gives users an opportunity to search for and apply for dog adoptions.  The user experience will provide them with swiping capabilities when matches are found for their new furry family members.</a:t>
            </a:r>
          </a:p>
          <a:p>
            <a:pPr marL="514350" indent="-514350">
              <a:buFont typeface="+mj-lt"/>
              <a:buAutoNum type="arabicPeriod"/>
            </a:pPr>
            <a:r>
              <a:rPr lang="en-US" dirty="0"/>
              <a:t>A set of DETAILED screen-by-screen design layouts with annotations describing all UI/UX components and all data relevant to the screen.</a:t>
            </a:r>
          </a:p>
        </p:txBody>
      </p:sp>
    </p:spTree>
    <p:extLst>
      <p:ext uri="{BB962C8B-B14F-4D97-AF65-F5344CB8AC3E}">
        <p14:creationId xmlns:p14="http://schemas.microsoft.com/office/powerpoint/2010/main" val="30198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386C0-C38F-40C7-9D26-34EEE6E32EF1}"/>
              </a:ext>
            </a:extLst>
          </p:cNvPr>
          <p:cNvSpPr>
            <a:spLocks noGrp="1"/>
          </p:cNvSpPr>
          <p:nvPr>
            <p:ph idx="1"/>
          </p:nvPr>
        </p:nvSpPr>
        <p:spPr>
          <a:xfrm>
            <a:off x="838200" y="257175"/>
            <a:ext cx="10515600" cy="5919788"/>
          </a:xfrm>
        </p:spPr>
        <p:txBody>
          <a:bodyPr>
            <a:normAutofit fontScale="62500" lnSpcReduction="20000"/>
          </a:bodyPr>
          <a:lstStyle/>
          <a:p>
            <a:pPr marL="0" indent="0">
              <a:buNone/>
            </a:pPr>
            <a:r>
              <a:rPr lang="en-US" dirty="0"/>
              <a:t>Landing page</a:t>
            </a:r>
          </a:p>
          <a:p>
            <a:pPr lvl="1"/>
            <a:r>
              <a:rPr lang="en-US" dirty="0"/>
              <a:t>Overview of the site features</a:t>
            </a:r>
          </a:p>
          <a:p>
            <a:pPr lvl="1"/>
            <a:r>
              <a:rPr lang="en-US" dirty="0"/>
              <a:t>Navbar w/ links to features and logo</a:t>
            </a:r>
          </a:p>
          <a:p>
            <a:pPr lvl="1"/>
            <a:r>
              <a:rPr lang="en-US" dirty="0"/>
              <a:t>User login </a:t>
            </a:r>
          </a:p>
          <a:p>
            <a:pPr lvl="1"/>
            <a:r>
              <a:rPr lang="en-US" dirty="0"/>
              <a:t>User create account</a:t>
            </a:r>
          </a:p>
          <a:p>
            <a:pPr marL="0" indent="0">
              <a:buNone/>
            </a:pPr>
            <a:r>
              <a:rPr lang="en-US" dirty="0"/>
              <a:t>User login</a:t>
            </a:r>
          </a:p>
          <a:p>
            <a:pPr lvl="1"/>
            <a:r>
              <a:rPr lang="en-US" dirty="0"/>
              <a:t>Member page with saved data</a:t>
            </a:r>
          </a:p>
          <a:p>
            <a:pPr lvl="2"/>
            <a:r>
              <a:rPr lang="en-US" dirty="0"/>
              <a:t>User preferences for type of dog</a:t>
            </a:r>
          </a:p>
          <a:p>
            <a:pPr lvl="3"/>
            <a:r>
              <a:rPr lang="en-US" dirty="0"/>
              <a:t>Aggression or breed filter</a:t>
            </a:r>
          </a:p>
          <a:p>
            <a:pPr lvl="3"/>
            <a:r>
              <a:rPr lang="en-US" dirty="0"/>
              <a:t>Customizable user preferences after initial account setup</a:t>
            </a:r>
          </a:p>
          <a:p>
            <a:pPr lvl="2"/>
            <a:r>
              <a:rPr lang="en-US" dirty="0"/>
              <a:t>Saved Matches/liked pets</a:t>
            </a:r>
          </a:p>
          <a:p>
            <a:pPr lvl="2"/>
            <a:r>
              <a:rPr lang="en-US" dirty="0"/>
              <a:t>Delete/Edit saved matches</a:t>
            </a:r>
          </a:p>
          <a:p>
            <a:pPr marL="0" indent="0">
              <a:buNone/>
            </a:pPr>
            <a:r>
              <a:rPr lang="en-US" dirty="0"/>
              <a:t>Create account</a:t>
            </a:r>
          </a:p>
          <a:p>
            <a:pPr marL="0" indent="0">
              <a:buFont typeface="Arial" panose="020B0604020202020204" pitchFamily="34" charset="0"/>
              <a:buNone/>
            </a:pPr>
            <a:r>
              <a:rPr lang="en-US" dirty="0"/>
              <a:t>Match Page</a:t>
            </a:r>
          </a:p>
          <a:p>
            <a:pPr lvl="1"/>
            <a:r>
              <a:rPr lang="en-US" sz="2500" dirty="0"/>
              <a:t>Users see available dogs</a:t>
            </a:r>
          </a:p>
          <a:p>
            <a:pPr lvl="1"/>
            <a:r>
              <a:rPr lang="en-US" sz="2500" dirty="0"/>
              <a:t>Select/save matches</a:t>
            </a:r>
          </a:p>
          <a:p>
            <a:pPr lvl="1"/>
            <a:r>
              <a:rPr lang="en-US" sz="2500" dirty="0"/>
              <a:t>Add animation for card swipes</a:t>
            </a:r>
          </a:p>
          <a:p>
            <a:pPr lvl="1"/>
            <a:r>
              <a:rPr lang="en-US" sz="2500" dirty="0"/>
              <a:t>Link to shelter to adopt selected pet</a:t>
            </a:r>
          </a:p>
          <a:p>
            <a:pPr marL="0" indent="0">
              <a:buNone/>
            </a:pPr>
            <a:r>
              <a:rPr lang="en-US" dirty="0"/>
              <a:t>Resources</a:t>
            </a:r>
          </a:p>
          <a:p>
            <a:pPr lvl="1"/>
            <a:r>
              <a:rPr lang="en-US" sz="2500" dirty="0"/>
              <a:t>   YouTube results for recommended breed</a:t>
            </a:r>
          </a:p>
          <a:p>
            <a:pPr lvl="1"/>
            <a:r>
              <a:rPr lang="en-US" sz="2500" dirty="0"/>
              <a:t>    Link to nearby rescue shelters if matching breeds are available</a:t>
            </a:r>
          </a:p>
          <a:p>
            <a:pPr lvl="2"/>
            <a:r>
              <a:rPr lang="en-US" sz="2100" dirty="0"/>
              <a:t>Search by zip code to find nearest shelter</a:t>
            </a:r>
          </a:p>
          <a:p>
            <a:pPr lvl="1"/>
            <a:r>
              <a:rPr lang="en-US" sz="2500" dirty="0"/>
              <a:t>    Recommended care instructions for each breed</a:t>
            </a:r>
          </a:p>
          <a:p>
            <a:endParaRPr lang="en-US" dirty="0"/>
          </a:p>
          <a:p>
            <a:endParaRPr lang="en-US" dirty="0"/>
          </a:p>
          <a:p>
            <a:endParaRPr lang="en-US" dirty="0"/>
          </a:p>
        </p:txBody>
      </p:sp>
    </p:spTree>
    <p:extLst>
      <p:ext uri="{BB962C8B-B14F-4D97-AF65-F5344CB8AC3E}">
        <p14:creationId xmlns:p14="http://schemas.microsoft.com/office/powerpoint/2010/main" val="138257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D3CAE-A9A1-4129-9416-EEA37862A091}"/>
              </a:ext>
            </a:extLst>
          </p:cNvPr>
          <p:cNvSpPr>
            <a:spLocks noGrp="1"/>
          </p:cNvSpPr>
          <p:nvPr>
            <p:ph idx="1"/>
          </p:nvPr>
        </p:nvSpPr>
        <p:spPr>
          <a:xfrm>
            <a:off x="729842" y="654341"/>
            <a:ext cx="10623958" cy="5522622"/>
          </a:xfrm>
        </p:spPr>
        <p:txBody>
          <a:bodyPr/>
          <a:lstStyle/>
          <a:p>
            <a:pPr marL="0" indent="0">
              <a:buNone/>
            </a:pPr>
            <a:r>
              <a:rPr lang="en-US" dirty="0"/>
              <a:t>Logo </a:t>
            </a:r>
          </a:p>
          <a:p>
            <a:pPr lvl="1"/>
            <a:r>
              <a:rPr lang="en-US" dirty="0"/>
              <a:t>contrasting colors from our nav bar</a:t>
            </a:r>
          </a:p>
          <a:p>
            <a:pPr lvl="1"/>
            <a:r>
              <a:rPr lang="en-US" dirty="0"/>
              <a:t>Heart shape</a:t>
            </a:r>
          </a:p>
          <a:p>
            <a:pPr lvl="1"/>
            <a:r>
              <a:rPr lang="en-US" dirty="0"/>
              <a:t>Paw and home in heart</a:t>
            </a:r>
          </a:p>
          <a:p>
            <a:pPr marL="0" indent="0">
              <a:buNone/>
            </a:pPr>
            <a:r>
              <a:rPr lang="en-US" sz="2900" dirty="0"/>
              <a:t>Features</a:t>
            </a:r>
          </a:p>
          <a:p>
            <a:pPr lvl="1"/>
            <a:endParaRPr lang="en-US" sz="2500" dirty="0"/>
          </a:p>
          <a:p>
            <a:pPr lvl="1"/>
            <a:r>
              <a:rPr lang="en-US" sz="2500" dirty="0"/>
              <a:t>Notifications via text or e-mail when a pet matching your preferences is added</a:t>
            </a:r>
          </a:p>
          <a:p>
            <a:pPr lvl="1"/>
            <a:r>
              <a:rPr lang="en-US" sz="2500" dirty="0"/>
              <a:t>Buffering graphic – dog chasing tail</a:t>
            </a:r>
          </a:p>
          <a:p>
            <a:pPr lvl="1"/>
            <a:r>
              <a:rPr lang="en-US" sz="2500" dirty="0"/>
              <a:t>Error page load with scene or graphic</a:t>
            </a:r>
          </a:p>
          <a:p>
            <a:pPr lvl="1"/>
            <a:r>
              <a:rPr lang="en-US" sz="2500" dirty="0"/>
              <a:t>Sound effects</a:t>
            </a:r>
          </a:p>
          <a:p>
            <a:pPr marL="457200" lvl="1" indent="0">
              <a:buNone/>
            </a:pPr>
            <a:endParaRPr lang="en-US" dirty="0"/>
          </a:p>
        </p:txBody>
      </p:sp>
    </p:spTree>
    <p:extLst>
      <p:ext uri="{BB962C8B-B14F-4D97-AF65-F5344CB8AC3E}">
        <p14:creationId xmlns:p14="http://schemas.microsoft.com/office/powerpoint/2010/main" val="347384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3EF8-2CA5-47B1-9717-81DF68748A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0FE439-5814-4B5A-92F9-4516D7D6F70D}"/>
              </a:ext>
            </a:extLst>
          </p:cNvPr>
          <p:cNvSpPr>
            <a:spLocks noGrp="1"/>
          </p:cNvSpPr>
          <p:nvPr>
            <p:ph idx="1"/>
          </p:nvPr>
        </p:nvSpPr>
        <p:spPr/>
        <p:txBody>
          <a:bodyPr/>
          <a:lstStyle/>
          <a:p>
            <a:endParaRPr lang="en-US" dirty="0"/>
          </a:p>
        </p:txBody>
      </p:sp>
      <p:pic>
        <p:nvPicPr>
          <p:cNvPr id="4" name="Picture 1" descr="Example Data Flow &#10;User View—Clinical Trial App &#10;Add Week* Mea surernent &#10;to C , h' d &#10;Syne Wee b' Measw«nMt &#10;View ">
            <a:extLst>
              <a:ext uri="{FF2B5EF4-FFF2-40B4-BE49-F238E27FC236}">
                <a16:creationId xmlns:a16="http://schemas.microsoft.com/office/drawing/2014/main" id="{9DCCA024-378E-4F5C-B533-5C93EC5E0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65125"/>
            <a:ext cx="9810750" cy="548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3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FF83A-9A16-4E30-9C0C-9BA12AAAB448}"/>
              </a:ext>
            </a:extLst>
          </p:cNvPr>
          <p:cNvSpPr>
            <a:spLocks noGrp="1"/>
          </p:cNvSpPr>
          <p:nvPr>
            <p:ph idx="1"/>
          </p:nvPr>
        </p:nvSpPr>
        <p:spPr>
          <a:xfrm>
            <a:off x="838200" y="327172"/>
            <a:ext cx="10515600" cy="5849792"/>
          </a:xfrm>
        </p:spPr>
        <p:txBody>
          <a:bodyPr>
            <a:normAutofit fontScale="40000" lnSpcReduction="20000"/>
          </a:bodyPr>
          <a:lstStyle/>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Deliverables 1: Plan, Design, and Research</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1.</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Overview of the intended application and WHY you feel it’s valuable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a.</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Our application is intended to give users a great experience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when looking for dogs to adopt.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err="1">
                <a:effectLst/>
                <a:latin typeface="Arial" panose="020B0604020202020204" pitchFamily="34" charset="0"/>
                <a:ea typeface="Times New Roman" panose="02020603050405020304" pitchFamily="18" charset="0"/>
                <a:cs typeface="Arial" panose="020B0604020202020204" pitchFamily="34" charset="0"/>
              </a:rPr>
              <a:t>b.This</a:t>
            </a:r>
            <a:r>
              <a:rPr lang="en-US" sz="2000" dirty="0">
                <a:effectLst/>
                <a:latin typeface="Arial" panose="020B0604020202020204" pitchFamily="34" charset="0"/>
                <a:ea typeface="Times New Roman" panose="02020603050405020304" pitchFamily="18" charset="0"/>
                <a:cs typeface="Arial" panose="020B0604020202020204" pitchFamily="34" charset="0"/>
              </a:rPr>
              <a:t> application is valuable because it gives users an opportunity</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to search for and apply for dog adoptions.  The user experience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will provide them with swiping capabilities when matches are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found for their new furry family members.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2.</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A set of DETAILED screen-by-screen design layouts with annotations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describing all UI/UX components and all data relevant to the screen.</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3. A breakdown of roles by group member.</a:t>
            </a:r>
          </a:p>
          <a:p>
            <a:pPr marL="0" indent="0">
              <a:lnSpc>
                <a:spcPct val="107000"/>
              </a:lnSpc>
              <a:spcBef>
                <a:spcPts val="0"/>
              </a:spcBef>
              <a:buNone/>
            </a:pPr>
            <a:r>
              <a:rPr lang="en-US" sz="2000" dirty="0">
                <a:effectLst/>
                <a:latin typeface="Arial" panose="020B0604020202020204" pitchFamily="34" charset="0"/>
                <a:ea typeface="Calibri" panose="020F0502020204030204" pitchFamily="34" charset="0"/>
                <a:cs typeface="Arial" panose="020B0604020202020204" pitchFamily="34" charset="0"/>
              </a:rPr>
              <a:t>a. </a:t>
            </a:r>
            <a:r>
              <a:rPr lang="en-US" sz="2000" dirty="0" err="1">
                <a:effectLst/>
                <a:latin typeface="Arial" panose="020B0604020202020204" pitchFamily="34" charset="0"/>
                <a:ea typeface="Calibri" panose="020F0502020204030204" pitchFamily="34" charset="0"/>
                <a:cs typeface="Arial" panose="020B0604020202020204" pitchFamily="34" charset="0"/>
              </a:rPr>
              <a:t>Latuanja</a:t>
            </a:r>
            <a:r>
              <a:rPr lang="en-US" sz="2000" dirty="0">
                <a:effectLst/>
                <a:latin typeface="Arial" panose="020B0604020202020204" pitchFamily="34" charset="0"/>
                <a:ea typeface="Calibri" panose="020F0502020204030204" pitchFamily="34" charset="0"/>
                <a:cs typeface="Arial" panose="020B0604020202020204" pitchFamily="34" charset="0"/>
              </a:rPr>
              <a:t>: Branding</a:t>
            </a:r>
          </a:p>
          <a:p>
            <a:pPr marL="0" indent="0">
              <a:lnSpc>
                <a:spcPct val="107000"/>
              </a:lnSpc>
              <a:spcBef>
                <a:spcPts val="0"/>
              </a:spcBef>
              <a:buNone/>
            </a:pPr>
            <a:r>
              <a:rPr lang="en-US" sz="2000" dirty="0" err="1">
                <a:effectLst/>
                <a:latin typeface="Arial" panose="020B0604020202020204" pitchFamily="34" charset="0"/>
                <a:ea typeface="Calibri" panose="020F0502020204030204" pitchFamily="34" charset="0"/>
                <a:cs typeface="Arial" panose="020B0604020202020204" pitchFamily="34" charset="0"/>
              </a:rPr>
              <a:t>i.Logo</a:t>
            </a: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Bef>
                <a:spcPts val="0"/>
              </a:spcBef>
              <a:buNone/>
            </a:pPr>
            <a:r>
              <a:rPr lang="en-US" sz="2000" dirty="0" err="1">
                <a:effectLst/>
                <a:latin typeface="Arial" panose="020B0604020202020204" pitchFamily="34" charset="0"/>
                <a:ea typeface="Calibri" panose="020F0502020204030204" pitchFamily="34" charset="0"/>
                <a:cs typeface="Arial" panose="020B0604020202020204" pitchFamily="34" charset="0"/>
              </a:rPr>
              <a:t>ii.Color</a:t>
            </a:r>
            <a:r>
              <a:rPr lang="en-US" sz="2000" dirty="0">
                <a:effectLst/>
                <a:latin typeface="Arial" panose="020B0604020202020204" pitchFamily="34" charset="0"/>
                <a:ea typeface="Calibri" panose="020F0502020204030204" pitchFamily="34" charset="0"/>
                <a:cs typeface="Arial" panose="020B0604020202020204" pitchFamily="34" charset="0"/>
              </a:rPr>
              <a:t> scheme</a:t>
            </a:r>
          </a:p>
          <a:p>
            <a:pPr marL="0" indent="0">
              <a:lnSpc>
                <a:spcPct val="107000"/>
              </a:lnSpc>
              <a:spcBef>
                <a:spcPts val="0"/>
              </a:spcBef>
              <a:buNone/>
            </a:pPr>
            <a:r>
              <a:rPr lang="en-US" sz="2000" dirty="0" err="1">
                <a:effectLst/>
                <a:latin typeface="Arial" panose="020B0604020202020204" pitchFamily="34" charset="0"/>
                <a:ea typeface="Calibri" panose="020F0502020204030204" pitchFamily="34" charset="0"/>
                <a:cs typeface="Arial" panose="020B0604020202020204" pitchFamily="34" charset="0"/>
              </a:rPr>
              <a:t>iii.Images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2000" dirty="0">
                <a:effectLst/>
                <a:latin typeface="Arial" panose="020B0604020202020204" pitchFamily="34" charset="0"/>
                <a:ea typeface="Calibri" panose="020F0502020204030204" pitchFamily="34" charset="0"/>
                <a:cs typeface="Arial" panose="020B0604020202020204" pitchFamily="34" charset="0"/>
              </a:rPr>
              <a:t>b. Louis: Animations</a:t>
            </a:r>
          </a:p>
          <a:p>
            <a:pPr marL="0" indent="0">
              <a:lnSpc>
                <a:spcPct val="107000"/>
              </a:lnSpc>
              <a:spcBef>
                <a:spcPts val="0"/>
              </a:spcBef>
              <a:buNone/>
            </a:pP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 Sound effects</a:t>
            </a:r>
          </a:p>
          <a:p>
            <a:pPr marL="0" indent="0">
              <a:lnSpc>
                <a:spcPct val="107000"/>
              </a:lnSpc>
              <a:spcBef>
                <a:spcPts val="0"/>
              </a:spcBef>
              <a:buNone/>
            </a:pPr>
            <a:r>
              <a:rPr lang="en-US" sz="2000" dirty="0">
                <a:effectLst/>
                <a:latin typeface="Arial" panose="020B0604020202020204" pitchFamily="34" charset="0"/>
                <a:ea typeface="Calibri" panose="020F0502020204030204" pitchFamily="34" charset="0"/>
                <a:cs typeface="Arial" panose="020B0604020202020204" pitchFamily="34" charset="0"/>
              </a:rPr>
              <a:t>ii. Animated card swipes</a:t>
            </a:r>
          </a:p>
          <a:p>
            <a:pPr marL="0" marR="0" indent="0">
              <a:lnSpc>
                <a:spcPct val="107000"/>
              </a:lnSpc>
              <a:spcBef>
                <a:spcPts val="0"/>
              </a:spcBef>
              <a:spcAft>
                <a:spcPts val="0"/>
              </a:spcAft>
              <a:buNone/>
            </a:pPr>
            <a:r>
              <a:rPr lang="en-US" sz="2000" dirty="0" err="1">
                <a:effectLst/>
                <a:latin typeface="Arial" panose="020B0604020202020204" pitchFamily="34" charset="0"/>
                <a:ea typeface="Calibri" panose="020F0502020204030204" pitchFamily="34" charset="0"/>
                <a:cs typeface="Arial" panose="020B0604020202020204" pitchFamily="34" charset="0"/>
              </a:rPr>
              <a:t>c.Tera</a:t>
            </a:r>
            <a:r>
              <a:rPr lang="en-US" sz="2000" dirty="0">
                <a:effectLst/>
                <a:latin typeface="Arial" panose="020B0604020202020204" pitchFamily="34" charset="0"/>
                <a:ea typeface="Calibri" panose="020F0502020204030204" pitchFamily="34" charset="0"/>
                <a:cs typeface="Arial" panose="020B0604020202020204" pitchFamily="34" charset="0"/>
              </a:rPr>
              <a:t>: API implementation with filters</a:t>
            </a:r>
          </a:p>
          <a:p>
            <a:pPr marL="0" marR="0" indent="0">
              <a:lnSpc>
                <a:spcPct val="107000"/>
              </a:lnSpc>
              <a:spcBef>
                <a:spcPts val="0"/>
              </a:spcBef>
              <a:spcAft>
                <a:spcPts val="0"/>
              </a:spcAft>
              <a:buNone/>
            </a:pP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 Puppy finder</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ii.</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User able to filter by preferences</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iii.</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Pull in shelter/agency contact info</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iv.</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More sophisticated matching/filtering system</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d.</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Jessica: React Packages</a:t>
            </a:r>
          </a:p>
          <a:p>
            <a:pPr marL="0" marR="0" indent="0">
              <a:lnSpc>
                <a:spcPct val="107000"/>
              </a:lnSpc>
              <a:spcBef>
                <a:spcPts val="0"/>
              </a:spcBef>
              <a:spcAft>
                <a:spcPts val="0"/>
              </a:spcAft>
              <a:buNone/>
            </a:pPr>
            <a:r>
              <a:rPr lang="en-US" sz="2000" dirty="0" err="1">
                <a:effectLst/>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Swipe functions (</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https://www.framer.com/motion/</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ii.</a:t>
            </a:r>
          </a:p>
          <a:p>
            <a:pPr marL="0" marR="0" indent="0">
              <a:lnSpc>
                <a:spcPct val="107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Buttons for swipe choices</a:t>
            </a:r>
          </a:p>
          <a:p>
            <a:pPr marL="0" indent="0">
              <a:lnSpc>
                <a:spcPct val="107000"/>
              </a:lnSpc>
              <a:spcBef>
                <a:spcPts val="0"/>
              </a:spcBef>
              <a:buNone/>
            </a:pPr>
            <a:r>
              <a:rPr lang="en-US" sz="2000" dirty="0">
                <a:effectLst/>
                <a:latin typeface="Arial" panose="020B0604020202020204" pitchFamily="34" charset="0"/>
                <a:ea typeface="Calibri" panose="020F0502020204030204" pitchFamily="34" charset="0"/>
                <a:cs typeface="Arial" panose="020B0604020202020204" pitchFamily="34" charset="0"/>
              </a:rPr>
              <a:t>e.</a:t>
            </a:r>
            <a:r>
              <a:rPr lang="en-US" sz="2000" dirty="0">
                <a:latin typeface="Arial" panose="020B0604020202020204" pitchFamily="34" charset="0"/>
                <a:cs typeface="Arial" panose="020B0604020202020204" pitchFamily="34" charset="0"/>
              </a:rPr>
              <a:t> Desiree: Authentication </a:t>
            </a:r>
          </a:p>
          <a:p>
            <a:pPr marL="0" indent="0">
              <a:lnSpc>
                <a:spcPct val="107000"/>
              </a:lnSpc>
              <a:spcBef>
                <a:spcPts val="0"/>
              </a:spcBef>
              <a:buNone/>
            </a:pP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Landing Page</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ii.</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Save matches</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iv.</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Recall matches found</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4.</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A schedule for completion of various tasks.</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5.</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Download some of the packages we’re interested in using</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a.</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Be sure to use the quick start guides</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6.</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A screenshot of your project management board that shows </a:t>
            </a:r>
          </a:p>
          <a:p>
            <a:pPr marL="0" indent="0">
              <a:lnSpc>
                <a:spcPct val="107000"/>
              </a:lnSpc>
              <a:spcBef>
                <a:spcPts val="0"/>
              </a:spcBef>
              <a:buNone/>
            </a:pPr>
            <a:r>
              <a:rPr lang="en-US" sz="2000" dirty="0">
                <a:latin typeface="Arial" panose="020B0604020202020204" pitchFamily="34" charset="0"/>
                <a:cs typeface="Arial" panose="020B0604020202020204" pitchFamily="34" charset="0"/>
              </a:rPr>
              <a:t>breakdown of tasks, assigned to group members with a schedule.</a:t>
            </a:r>
          </a:p>
          <a:p>
            <a:pPr marL="0" marR="0" indent="0">
              <a:lnSpc>
                <a:spcPct val="107000"/>
              </a:lnSpc>
              <a:spcBef>
                <a:spcPts val="0"/>
              </a:spcBef>
              <a:spcAft>
                <a:spcPts val="0"/>
              </a:spcAf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9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D6BA-51EA-45DE-AC5B-07DDA0CF72E1}"/>
              </a:ext>
            </a:extLst>
          </p:cNvPr>
          <p:cNvSpPr>
            <a:spLocks noGrp="1"/>
          </p:cNvSpPr>
          <p:nvPr>
            <p:ph type="title"/>
          </p:nvPr>
        </p:nvSpPr>
        <p:spPr/>
        <p:txBody>
          <a:bodyPr/>
          <a:lstStyle/>
          <a:p>
            <a:r>
              <a:rPr lang="en-US" dirty="0"/>
              <a:t>Our Why</a:t>
            </a:r>
          </a:p>
        </p:txBody>
      </p:sp>
      <p:sp>
        <p:nvSpPr>
          <p:cNvPr id="3" name="Content Placeholder 2">
            <a:extLst>
              <a:ext uri="{FF2B5EF4-FFF2-40B4-BE49-F238E27FC236}">
                <a16:creationId xmlns:a16="http://schemas.microsoft.com/office/drawing/2014/main" id="{4C47A922-E69C-4F0A-BFD3-53DB8C994349}"/>
              </a:ext>
            </a:extLst>
          </p:cNvPr>
          <p:cNvSpPr>
            <a:spLocks noGrp="1"/>
          </p:cNvSpPr>
          <p:nvPr>
            <p:ph idx="1"/>
          </p:nvPr>
        </p:nvSpPr>
        <p:spPr/>
        <p:txBody>
          <a:bodyPr>
            <a:normAutofit fontScale="92500" lnSpcReduction="10000"/>
          </a:bodyPr>
          <a:lstStyle/>
          <a:p>
            <a:pPr marL="0" indent="0">
              <a:buNone/>
            </a:pPr>
            <a:r>
              <a:rPr lang="en-US" dirty="0"/>
              <a:t>Our Why</a:t>
            </a:r>
          </a:p>
          <a:p>
            <a:pPr marL="0" indent="0">
              <a:buNone/>
            </a:pPr>
            <a:endParaRPr lang="en-US" dirty="0"/>
          </a:p>
          <a:p>
            <a:pPr marL="0" indent="0">
              <a:buNone/>
            </a:pPr>
            <a:r>
              <a:rPr lang="en-US" dirty="0"/>
              <a:t>Puppy Love is intended to give users a convenient and fun experience when looking for dogs to adopt.</a:t>
            </a:r>
          </a:p>
          <a:p>
            <a:pPr marL="0" indent="0">
              <a:buNone/>
            </a:pPr>
            <a:endParaRPr lang="en-US" dirty="0"/>
          </a:p>
          <a:p>
            <a:pPr marL="0" indent="0">
              <a:buNone/>
            </a:pPr>
            <a:r>
              <a:rPr lang="en-US" dirty="0"/>
              <a:t>This application is valuable because it gives users an opportunity to search for adoptable dog in the St. Louis region.  [number of dogs needing homes, health benefits of pet ownership….]</a:t>
            </a:r>
          </a:p>
          <a:p>
            <a:pPr marL="0" indent="0">
              <a:buNone/>
            </a:pPr>
            <a:endParaRPr lang="en-US" dirty="0"/>
          </a:p>
          <a:p>
            <a:pPr marL="0" indent="0">
              <a:buNone/>
            </a:pPr>
            <a:r>
              <a:rPr lang="en-US" dirty="0"/>
              <a:t>The user experience will include swiping, animation, capabilities to save matches new furry family members.</a:t>
            </a:r>
          </a:p>
          <a:p>
            <a:endParaRPr lang="en-US" dirty="0"/>
          </a:p>
        </p:txBody>
      </p:sp>
    </p:spTree>
    <p:extLst>
      <p:ext uri="{BB962C8B-B14F-4D97-AF65-F5344CB8AC3E}">
        <p14:creationId xmlns:p14="http://schemas.microsoft.com/office/powerpoint/2010/main" val="302002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0BEB8-9655-4BAD-AB43-37687BEEB61A}"/>
              </a:ext>
            </a:extLst>
          </p:cNvPr>
          <p:cNvSpPr>
            <a:spLocks noGrp="1"/>
          </p:cNvSpPr>
          <p:nvPr>
            <p:ph idx="1"/>
          </p:nvPr>
        </p:nvSpPr>
        <p:spPr>
          <a:xfrm>
            <a:off x="158692" y="147062"/>
            <a:ext cx="10515600" cy="4351338"/>
          </a:xfrm>
        </p:spPr>
        <p:txBody>
          <a:bodyPr>
            <a:normAutofit fontScale="25000" lnSpcReduction="20000"/>
          </a:bodyPr>
          <a:lstStyle/>
          <a:p>
            <a:pPr algn="l"/>
            <a:r>
              <a:rPr lang="en-US" b="1" i="0" dirty="0">
                <a:solidFill>
                  <a:srgbClr val="1D1C1D"/>
                </a:solidFill>
                <a:effectLst/>
                <a:latin typeface="Slack-Lato"/>
              </a:rPr>
              <a:t>Here are each weeks deliverables:</a:t>
            </a:r>
            <a:br>
              <a:rPr lang="en-US" b="0" i="0" dirty="0">
                <a:solidFill>
                  <a:srgbClr val="1D1C1D"/>
                </a:solidFill>
                <a:effectLst/>
                <a:latin typeface="Slack-Lato"/>
              </a:rPr>
            </a:b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Week 1: A detailed plan of action with the following:</a:t>
            </a:r>
          </a:p>
          <a:p>
            <a:pPr algn="l">
              <a:buFont typeface="Arial" panose="020B0604020202020204" pitchFamily="34" charset="0"/>
              <a:buChar char="•"/>
            </a:pPr>
            <a:r>
              <a:rPr lang="en-US" b="0" i="0" dirty="0">
                <a:solidFill>
                  <a:srgbClr val="1D1C1D"/>
                </a:solidFill>
                <a:effectLst/>
                <a:latin typeface="Slack-Lato"/>
              </a:rPr>
              <a:t>An overview of the intended application and WHY you feel it’s valuable.</a:t>
            </a:r>
          </a:p>
          <a:p>
            <a:pPr algn="l">
              <a:buFont typeface="Arial" panose="020B0604020202020204" pitchFamily="34" charset="0"/>
              <a:buChar char="•"/>
            </a:pPr>
            <a:r>
              <a:rPr lang="en-US" b="0" i="0" dirty="0">
                <a:solidFill>
                  <a:srgbClr val="1D1C1D"/>
                </a:solidFill>
                <a:effectLst/>
                <a:latin typeface="Slack-Lato"/>
              </a:rPr>
              <a:t>A breakdown of roles by group member.</a:t>
            </a:r>
          </a:p>
          <a:p>
            <a:pPr algn="l">
              <a:buFont typeface="Arial" panose="020B0604020202020204" pitchFamily="34" charset="0"/>
              <a:buChar char="•"/>
            </a:pPr>
            <a:r>
              <a:rPr lang="en-US" b="0" i="0" dirty="0">
                <a:solidFill>
                  <a:srgbClr val="1D1C1D"/>
                </a:solidFill>
                <a:effectLst/>
                <a:latin typeface="Slack-Lato"/>
              </a:rPr>
              <a:t>A schedule for completion of various tasks.</a:t>
            </a:r>
          </a:p>
          <a:p>
            <a:pPr algn="l">
              <a:buFont typeface="Arial" panose="020B0604020202020204" pitchFamily="34" charset="0"/>
              <a:buChar char="•"/>
            </a:pPr>
            <a:r>
              <a:rPr lang="en-US" b="0" i="0" dirty="0">
                <a:solidFill>
                  <a:srgbClr val="1D1C1D"/>
                </a:solidFill>
                <a:effectLst/>
                <a:latin typeface="Slack-Lato"/>
              </a:rPr>
              <a:t>A screenshot of your Jira, Trello, or Project Management Board that shows breakdown of tasks assigned to group members with a schedule.</a:t>
            </a:r>
          </a:p>
          <a:p>
            <a:pPr algn="l">
              <a:buFont typeface="Arial" panose="020B0604020202020204" pitchFamily="34" charset="0"/>
              <a:buChar char="•"/>
            </a:pPr>
            <a:r>
              <a:rPr lang="en-US" b="0" i="0" dirty="0">
                <a:solidFill>
                  <a:srgbClr val="1D1C1D"/>
                </a:solidFill>
                <a:effectLst/>
                <a:latin typeface="Slack-Lato"/>
              </a:rPr>
              <a:t>A set of DETAILED screen-by-screen design layouts with annotations describing all UI/UX components and all data relevant to the screen.</a:t>
            </a:r>
          </a:p>
          <a:p>
            <a:pPr algn="l">
              <a:buFont typeface="Arial" panose="020B0604020202020204" pitchFamily="34" charset="0"/>
              <a:buChar char="•"/>
            </a:pPr>
            <a:r>
              <a:rPr lang="en-US" b="0" i="0" dirty="0">
                <a:solidFill>
                  <a:srgbClr val="1D1C1D"/>
                </a:solidFill>
                <a:effectLst/>
                <a:latin typeface="Slack-Lato"/>
              </a:rPr>
              <a:t>On this note, show Slides 26-27 as an example of a UI/UX and Data Flow layout. Tell the class that you’ll expect something akin to these drafts.</a:t>
            </a:r>
          </a:p>
          <a:p>
            <a:pPr algn="l">
              <a:buFont typeface="Arial" panose="020B0604020202020204" pitchFamily="34" charset="0"/>
              <a:buChar char="•"/>
            </a:pPr>
            <a:r>
              <a:rPr lang="en-US" b="0" i="0" dirty="0">
                <a:solidFill>
                  <a:srgbClr val="1D1C1D"/>
                </a:solidFill>
                <a:effectLst/>
                <a:latin typeface="Slack-Lato"/>
              </a:rPr>
              <a:t>Week 2: A functioning minimal viable product (i.e., a prototype version of your app that shows the intended function). This should be as close to a working app as possible and include:</a:t>
            </a:r>
          </a:p>
          <a:p>
            <a:pPr algn="l">
              <a:buFont typeface="Arial" panose="020B0604020202020204" pitchFamily="34" charset="0"/>
              <a:buChar char="•"/>
            </a:pPr>
            <a:r>
              <a:rPr lang="en-US" b="0" i="0" dirty="0">
                <a:solidFill>
                  <a:srgbClr val="1D1C1D"/>
                </a:solidFill>
                <a:effectLst/>
                <a:latin typeface="Slack-Lato"/>
              </a:rPr>
              <a:t>A 5-7 minute presentation that discusses what your app is, what it does, and how it works. You will be presenting to instructors and TAs during class.</a:t>
            </a:r>
          </a:p>
          <a:p>
            <a:pPr algn="l">
              <a:buFont typeface="Arial" panose="020B0604020202020204" pitchFamily="34" charset="0"/>
              <a:buChar char="•"/>
            </a:pPr>
            <a:r>
              <a:rPr lang="en-US" b="0" i="0" dirty="0">
                <a:solidFill>
                  <a:srgbClr val="1D1C1D"/>
                </a:solidFill>
                <a:effectLst/>
                <a:latin typeface="Slack-Lato"/>
              </a:rPr>
              <a:t>A screenshot of your Jira, Trello, or Project Management Board that shows breakdown of tasks assigned to group members with a schedule. This should be updated to reflect remaining priorities and completed tasks.</a:t>
            </a:r>
          </a:p>
          <a:p>
            <a:pPr algn="l">
              <a:buFont typeface="Arial" panose="020B0604020202020204" pitchFamily="34" charset="0"/>
              <a:buChar char="•"/>
            </a:pPr>
            <a:r>
              <a:rPr lang="en-US" b="0" i="0" dirty="0">
                <a:solidFill>
                  <a:srgbClr val="1D1C1D"/>
                </a:solidFill>
                <a:effectLst/>
                <a:latin typeface="Slack-Lato"/>
              </a:rPr>
              <a:t>Week 3: A significantly more polished version of the app.</a:t>
            </a:r>
          </a:p>
          <a:p>
            <a:pPr algn="l">
              <a:buFont typeface="Arial" panose="020B0604020202020204" pitchFamily="34" charset="0"/>
              <a:buChar char="•"/>
            </a:pPr>
            <a:r>
              <a:rPr lang="en-US" b="0" i="0" dirty="0">
                <a:solidFill>
                  <a:srgbClr val="1D1C1D"/>
                </a:solidFill>
                <a:effectLst/>
                <a:latin typeface="Slack-Lato"/>
              </a:rPr>
              <a:t>This should literally seem like an app that you would submit.</a:t>
            </a:r>
          </a:p>
          <a:p>
            <a:pPr algn="l">
              <a:buFont typeface="Arial" panose="020B0604020202020204" pitchFamily="34" charset="0"/>
              <a:buChar char="•"/>
            </a:pPr>
            <a:r>
              <a:rPr lang="en-US" b="0" i="0" dirty="0">
                <a:solidFill>
                  <a:srgbClr val="1D1C1D"/>
                </a:solidFill>
                <a:effectLst/>
                <a:latin typeface="Slack-Lato"/>
              </a:rPr>
              <a:t>Include a summary of significant issues faced to date and their resolution.</a:t>
            </a:r>
          </a:p>
          <a:p>
            <a:pPr algn="l">
              <a:buFont typeface="Arial" panose="020B0604020202020204" pitchFamily="34" charset="0"/>
              <a:buChar char="•"/>
            </a:pPr>
            <a:r>
              <a:rPr lang="en-US" b="0" i="0" dirty="0">
                <a:solidFill>
                  <a:srgbClr val="1D1C1D"/>
                </a:solidFill>
                <a:effectLst/>
                <a:latin typeface="Slack-Lato"/>
              </a:rPr>
              <a:t>Provide a detailed description of each person’s contributions.</a:t>
            </a:r>
          </a:p>
          <a:p>
            <a:pPr algn="l">
              <a:buFont typeface="Arial" panose="020B0604020202020204" pitchFamily="34" charset="0"/>
              <a:buChar char="•"/>
            </a:pPr>
            <a:r>
              <a:rPr lang="en-US" b="0" i="0" dirty="0">
                <a:solidFill>
                  <a:srgbClr val="1D1C1D"/>
                </a:solidFill>
                <a:effectLst/>
                <a:latin typeface="Slack-Lato"/>
              </a:rPr>
              <a:t>Submit a detailed plan that describes remaining efforts. This should describe remaining issues like:</a:t>
            </a:r>
          </a:p>
          <a:p>
            <a:pPr algn="l">
              <a:buFont typeface="Arial" panose="020B0604020202020204" pitchFamily="34" charset="0"/>
              <a:buChar char="•"/>
            </a:pPr>
            <a:r>
              <a:rPr lang="en-US" b="0" i="0" dirty="0">
                <a:solidFill>
                  <a:srgbClr val="1D1C1D"/>
                </a:solidFill>
                <a:effectLst/>
                <a:latin typeface="Slack-Lato"/>
              </a:rPr>
              <a:t>Stretch Features</a:t>
            </a:r>
          </a:p>
          <a:p>
            <a:pPr algn="l">
              <a:buFont typeface="Arial" panose="020B0604020202020204" pitchFamily="34" charset="0"/>
              <a:buChar char="•"/>
            </a:pPr>
            <a:r>
              <a:rPr lang="en-US" b="0" i="0" dirty="0">
                <a:solidFill>
                  <a:srgbClr val="1D1C1D"/>
                </a:solidFill>
                <a:effectLst/>
                <a:latin typeface="Slack-Lato"/>
              </a:rPr>
              <a:t>Bugs</a:t>
            </a:r>
          </a:p>
          <a:p>
            <a:pPr algn="l">
              <a:buFont typeface="Arial" panose="020B0604020202020204" pitchFamily="34" charset="0"/>
              <a:buChar char="•"/>
            </a:pPr>
            <a:r>
              <a:rPr lang="en-US" b="0" i="0" dirty="0">
                <a:solidFill>
                  <a:srgbClr val="1D1C1D"/>
                </a:solidFill>
                <a:effectLst/>
                <a:latin typeface="Slack-Lato"/>
              </a:rPr>
              <a:t>Enhancements</a:t>
            </a:r>
          </a:p>
          <a:p>
            <a:pPr algn="l">
              <a:buFont typeface="Arial" panose="020B0604020202020204" pitchFamily="34" charset="0"/>
              <a:buChar char="•"/>
            </a:pPr>
            <a:r>
              <a:rPr lang="en-US" b="0" i="0" dirty="0">
                <a:solidFill>
                  <a:srgbClr val="1D1C1D"/>
                </a:solidFill>
                <a:effectLst/>
                <a:latin typeface="Slack-Lato"/>
              </a:rPr>
              <a:t>UI Polishing</a:t>
            </a:r>
          </a:p>
          <a:p>
            <a:pPr algn="l">
              <a:buFont typeface="Arial" panose="020B0604020202020204" pitchFamily="34" charset="0"/>
              <a:buChar char="•"/>
            </a:pPr>
            <a:r>
              <a:rPr lang="en-US" b="0" i="0" dirty="0">
                <a:solidFill>
                  <a:srgbClr val="1D1C1D"/>
                </a:solidFill>
                <a:effectLst/>
                <a:latin typeface="Slack-Lato"/>
              </a:rPr>
              <a:t>Week 4: The Presentation!</a:t>
            </a:r>
          </a:p>
          <a:p>
            <a:pPr algn="l">
              <a:buFont typeface="Arial" panose="020B0604020202020204" pitchFamily="34" charset="0"/>
              <a:buChar char="•"/>
            </a:pPr>
            <a:r>
              <a:rPr lang="en-US" b="0" i="0" dirty="0">
                <a:solidFill>
                  <a:srgbClr val="1D1C1D"/>
                </a:solidFill>
                <a:effectLst/>
                <a:latin typeface="Slack-Lato"/>
              </a:rPr>
              <a:t>A 7-10 minute demonstration of your app.</a:t>
            </a:r>
          </a:p>
          <a:p>
            <a:pPr algn="l">
              <a:buFont typeface="Arial" panose="020B0604020202020204" pitchFamily="34" charset="0"/>
              <a:buChar char="•"/>
            </a:pPr>
            <a:r>
              <a:rPr lang="en-US" b="0" i="0" dirty="0">
                <a:solidFill>
                  <a:srgbClr val="1D1C1D"/>
                </a:solidFill>
                <a:effectLst/>
                <a:latin typeface="Slack-Lato"/>
              </a:rPr>
              <a:t>More on this as we near closer to the end.</a:t>
            </a:r>
          </a:p>
          <a:p>
            <a:endParaRPr lang="en-US" dirty="0"/>
          </a:p>
        </p:txBody>
      </p:sp>
    </p:spTree>
    <p:extLst>
      <p:ext uri="{BB962C8B-B14F-4D97-AF65-F5344CB8AC3E}">
        <p14:creationId xmlns:p14="http://schemas.microsoft.com/office/powerpoint/2010/main" val="337144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0E9-55AE-4863-88C0-AE4EE6ABAD27}"/>
              </a:ext>
            </a:extLst>
          </p:cNvPr>
          <p:cNvSpPr>
            <a:spLocks noGrp="1"/>
          </p:cNvSpPr>
          <p:nvPr>
            <p:ph type="title"/>
          </p:nvPr>
        </p:nvSpPr>
        <p:spPr/>
        <p:txBody>
          <a:bodyPr/>
          <a:lstStyle/>
          <a:p>
            <a:r>
              <a:rPr lang="en-US"/>
              <a:t>Send to Brandon</a:t>
            </a:r>
          </a:p>
        </p:txBody>
      </p:sp>
      <p:sp>
        <p:nvSpPr>
          <p:cNvPr id="3" name="Content Placeholder 2">
            <a:extLst>
              <a:ext uri="{FF2B5EF4-FFF2-40B4-BE49-F238E27FC236}">
                <a16:creationId xmlns:a16="http://schemas.microsoft.com/office/drawing/2014/main" id="{CD5B4C82-8390-436E-8188-AE2E2992344C}"/>
              </a:ext>
            </a:extLst>
          </p:cNvPr>
          <p:cNvSpPr>
            <a:spLocks noGrp="1"/>
          </p:cNvSpPr>
          <p:nvPr>
            <p:ph idx="1"/>
          </p:nvPr>
        </p:nvSpPr>
        <p:spPr/>
        <p:txBody>
          <a:bodyPr/>
          <a:lstStyle/>
          <a:p>
            <a:pPr algn="l"/>
            <a:r>
              <a:rPr lang="en-US" b="0" i="0" dirty="0">
                <a:solidFill>
                  <a:srgbClr val="1D1C1D"/>
                </a:solidFill>
                <a:effectLst/>
                <a:latin typeface="Slack-Lato"/>
              </a:rPr>
              <a:t>Please by sometime the end of this week send me the following:</a:t>
            </a:r>
            <a:br>
              <a:rPr lang="en-US" b="0" i="0" dirty="0">
                <a:solidFill>
                  <a:srgbClr val="1D1C1D"/>
                </a:solidFill>
                <a:effectLst/>
                <a:latin typeface="Slack-Lato"/>
              </a:rPr>
            </a:br>
            <a:endParaRPr lang="en-US" b="0" i="0" dirty="0">
              <a:solidFill>
                <a:srgbClr val="1D1C1D"/>
              </a:solidFill>
              <a:effectLst/>
              <a:latin typeface="Slack-Lato"/>
            </a:endParaRPr>
          </a:p>
          <a:p>
            <a:pPr algn="l">
              <a:buFont typeface="Arial" panose="020B0604020202020204" pitchFamily="34" charset="0"/>
              <a:buChar char="•"/>
            </a:pPr>
            <a:r>
              <a:rPr lang="en-US" b="0" i="0" dirty="0">
                <a:solidFill>
                  <a:srgbClr val="1D1C1D"/>
                </a:solidFill>
                <a:effectLst/>
                <a:latin typeface="Slack-Lato"/>
              </a:rPr>
              <a:t>What the app will do.</a:t>
            </a:r>
          </a:p>
          <a:p>
            <a:pPr algn="l">
              <a:buFont typeface="Arial" panose="020B0604020202020204" pitchFamily="34" charset="0"/>
              <a:buChar char="•"/>
            </a:pPr>
            <a:r>
              <a:rPr lang="en-US" b="0" i="0" dirty="0">
                <a:solidFill>
                  <a:srgbClr val="1D1C1D"/>
                </a:solidFill>
                <a:effectLst/>
                <a:latin typeface="Slack-Lato"/>
              </a:rPr>
              <a:t>What technologies they expect their app to implement.</a:t>
            </a:r>
          </a:p>
          <a:p>
            <a:pPr algn="l">
              <a:buFont typeface="Arial" panose="020B0604020202020204" pitchFamily="34" charset="0"/>
              <a:buChar char="•"/>
            </a:pPr>
            <a:r>
              <a:rPr lang="en-US" b="0" i="0" dirty="0">
                <a:solidFill>
                  <a:srgbClr val="1D1C1D"/>
                </a:solidFill>
                <a:effectLst/>
                <a:latin typeface="Slack-Lato"/>
              </a:rPr>
              <a:t>Who will be responsible for each part of the app.</a:t>
            </a:r>
          </a:p>
          <a:p>
            <a:pPr algn="l">
              <a:buFont typeface="Arial" panose="020B0604020202020204" pitchFamily="34" charset="0"/>
              <a:buChar char="•"/>
            </a:pPr>
            <a:r>
              <a:rPr lang="en-US" b="0" i="0" dirty="0">
                <a:solidFill>
                  <a:srgbClr val="1D1C1D"/>
                </a:solidFill>
                <a:effectLst/>
                <a:latin typeface="Slack-Lato"/>
              </a:rPr>
              <a:t>Who will be responsible for each part of deliverable #1.</a:t>
            </a:r>
          </a:p>
          <a:p>
            <a:endParaRPr lang="en-US" dirty="0"/>
          </a:p>
        </p:txBody>
      </p:sp>
    </p:spTree>
    <p:extLst>
      <p:ext uri="{BB962C8B-B14F-4D97-AF65-F5344CB8AC3E}">
        <p14:creationId xmlns:p14="http://schemas.microsoft.com/office/powerpoint/2010/main" val="404620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1004</Words>
  <Application>Microsoft Office PowerPoint</Application>
  <PresentationFormat>Widescreen</PresentationFormat>
  <Paragraphs>127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Slack-Lato</vt:lpstr>
      <vt:lpstr>Office Theme</vt:lpstr>
      <vt:lpstr>Deliverables 1: Plan, Design, and Research</vt:lpstr>
      <vt:lpstr>PowerPoint Presentation</vt:lpstr>
      <vt:lpstr>PowerPoint Presentation</vt:lpstr>
      <vt:lpstr>PowerPoint Presentation</vt:lpstr>
      <vt:lpstr>PowerPoint Presentation</vt:lpstr>
      <vt:lpstr>Our Why</vt:lpstr>
      <vt:lpstr>PowerPoint Presentation</vt:lpstr>
      <vt:lpstr>Send to Brandon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13145666296</dc:creator>
  <cp:lastModifiedBy>13145666296</cp:lastModifiedBy>
  <cp:revision>16</cp:revision>
  <dcterms:created xsi:type="dcterms:W3CDTF">2021-04-03T18:32:09Z</dcterms:created>
  <dcterms:modified xsi:type="dcterms:W3CDTF">2021-04-09T01:39:20Z</dcterms:modified>
</cp:coreProperties>
</file>