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744480"/>
            <a:ext cx="8519760" cy="2052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744480"/>
            <a:ext cx="8519760" cy="2052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744480"/>
            <a:ext cx="8519760" cy="2052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702160" y="1203480"/>
            <a:ext cx="3738600" cy="2982960"/>
          </a:xfrm>
          <a:prstGeom prst="rect">
            <a:avLst/>
          </a:prstGeom>
          <a:ln>
            <a:noFill/>
          </a:ln>
        </p:spPr>
      </p:pic>
      <p:pic>
        <p:nvPicPr>
          <p:cNvPr id="35" name="" descr=""/>
          <p:cNvPicPr/>
          <p:nvPr/>
        </p:nvPicPr>
        <p:blipFill>
          <a:blip r:embed="rId3"/>
          <a:stretch/>
        </p:blipFill>
        <p:spPr>
          <a:xfrm>
            <a:off x="2702160" y="1203480"/>
            <a:ext cx="3738600" cy="29829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744480"/>
            <a:ext cx="8519760" cy="2052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744480"/>
            <a:ext cx="8519760" cy="2052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744480"/>
            <a:ext cx="8519760" cy="2052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744480"/>
            <a:ext cx="8519760" cy="2052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11760" y="744480"/>
            <a:ext cx="8519760" cy="95130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744480"/>
            <a:ext cx="8519760" cy="2052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744480"/>
            <a:ext cx="8519760" cy="2052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744480"/>
            <a:ext cx="8519760" cy="2052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19760" cy="2052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CustomShape 1"/>
          <p:cNvSpPr/>
          <p:nvPr/>
        </p:nvSpPr>
        <p:spPr>
          <a:xfrm>
            <a:off x="273240" y="1223280"/>
            <a:ext cx="8519760" cy="907200"/>
          </a:xfrm>
          <a:prstGeom prst="rect">
            <a:avLst/>
          </a:prstGeom>
          <a:noFill/>
          <a:ln>
            <a:noFill/>
          </a:ln>
        </p:spPr>
        <p:style>
          <a:lnRef idx="0"/>
          <a:fillRef idx="0"/>
          <a:effectRef idx="0"/>
          <a:fontRef idx="minor"/>
        </p:style>
        <p:txBody>
          <a:bodyPr lIns="90000" rIns="90000" tIns="91440" bIns="91440" anchor="b"/>
          <a:p>
            <a:pPr algn="ctr">
              <a:lnSpc>
                <a:spcPct val="100000"/>
              </a:lnSpc>
            </a:pPr>
            <a:r>
              <a:rPr b="0" lang="en-US" sz="4000" spc="-1" strike="noStrike">
                <a:solidFill>
                  <a:srgbClr val="38761d"/>
                </a:solidFill>
                <a:uFill>
                  <a:solidFill>
                    <a:srgbClr val="ffffff"/>
                  </a:solidFill>
                </a:uFill>
                <a:latin typeface="Arial"/>
                <a:ea typeface="Arial"/>
              </a:rPr>
              <a:t>Agro Data Cube Exploration</a:t>
            </a:r>
            <a:endParaRPr b="0" lang="en-US" sz="1800" spc="-1" strike="noStrike">
              <a:solidFill>
                <a:srgbClr val="000000"/>
              </a:solidFill>
              <a:uFill>
                <a:solidFill>
                  <a:srgbClr val="ffffff"/>
                </a:solidFill>
              </a:uFill>
              <a:latin typeface="Arial"/>
            </a:endParaRPr>
          </a:p>
        </p:txBody>
      </p:sp>
      <p:sp>
        <p:nvSpPr>
          <p:cNvPr id="37" name="CustomShape 2"/>
          <p:cNvSpPr/>
          <p:nvPr/>
        </p:nvSpPr>
        <p:spPr>
          <a:xfrm>
            <a:off x="311760" y="2571840"/>
            <a:ext cx="8519760" cy="1054440"/>
          </a:xfrm>
          <a:prstGeom prst="rect">
            <a:avLst/>
          </a:prstGeom>
          <a:noFill/>
          <a:ln>
            <a:noFill/>
          </a:ln>
        </p:spPr>
        <p:style>
          <a:lnRef idx="0"/>
          <a:fillRef idx="0"/>
          <a:effectRef idx="0"/>
          <a:fontRef idx="minor"/>
        </p:style>
        <p:txBody>
          <a:bodyPr lIns="90000" rIns="90000" tIns="91440" bIns="91440"/>
          <a:p>
            <a:pPr algn="ctr">
              <a:lnSpc>
                <a:spcPct val="100000"/>
              </a:lnSpc>
            </a:pPr>
            <a:r>
              <a:rPr b="0" lang="en-US" sz="2800" spc="-1" strike="noStrike">
                <a:solidFill>
                  <a:srgbClr val="38761d"/>
                </a:solidFill>
                <a:uFill>
                  <a:solidFill>
                    <a:srgbClr val="ffffff"/>
                  </a:solidFill>
                </a:uFill>
                <a:latin typeface="Arial"/>
                <a:ea typeface="Arial"/>
              </a:rPr>
              <a:t>Data Science Team</a:t>
            </a:r>
            <a:endParaRPr b="0" lang="en-US" sz="1800" spc="-1" strike="noStrike">
              <a:solidFill>
                <a:srgbClr val="000000"/>
              </a:solidFill>
              <a:uFill>
                <a:solidFill>
                  <a:srgbClr val="ffffff"/>
                </a:solidFill>
              </a:uFill>
              <a:latin typeface="Arial"/>
            </a:endParaRPr>
          </a:p>
          <a:p>
            <a:pPr algn="ctr">
              <a:lnSpc>
                <a:spcPct val="100000"/>
              </a:lnSpc>
            </a:pPr>
            <a:r>
              <a:rPr b="0" lang="en-US" sz="2800" spc="-1" strike="noStrike">
                <a:solidFill>
                  <a:srgbClr val="38761d"/>
                </a:solidFill>
                <a:uFill>
                  <a:solidFill>
                    <a:srgbClr val="ffffff"/>
                  </a:solidFill>
                </a:uFill>
                <a:latin typeface="Arial"/>
                <a:ea typeface="Arial"/>
              </a:rPr>
              <a:t>22/10/18</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pic>
        <p:nvPicPr>
          <p:cNvPr id="38" name="Google Shape;56;p13" descr=""/>
          <p:cNvPicPr/>
          <p:nvPr/>
        </p:nvPicPr>
        <p:blipFill>
          <a:blip r:embed="rId1"/>
          <a:stretch/>
        </p:blipFill>
        <p:spPr>
          <a:xfrm>
            <a:off x="2395080" y="250560"/>
            <a:ext cx="4276080" cy="456480"/>
          </a:xfrm>
          <a:prstGeom prst="rect">
            <a:avLst/>
          </a:prstGeom>
          <a:ln>
            <a:noFill/>
          </a:ln>
        </p:spPr>
      </p:pic>
      <p:pic>
        <p:nvPicPr>
          <p:cNvPr id="39" name="Google Shape;57;p13" descr=""/>
          <p:cNvPicPr/>
          <p:nvPr/>
        </p:nvPicPr>
        <p:blipFill>
          <a:blip r:embed="rId2"/>
          <a:stretch/>
        </p:blipFill>
        <p:spPr>
          <a:xfrm>
            <a:off x="2299680" y="4542120"/>
            <a:ext cx="4466520" cy="44712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311760" y="787320"/>
            <a:ext cx="8519760" cy="3653640"/>
          </a:xfrm>
          <a:prstGeom prst="rect">
            <a:avLst/>
          </a:prstGeom>
          <a:noFill/>
          <a:ln>
            <a:noFill/>
          </a:ln>
        </p:spPr>
        <p:style>
          <a:lnRef idx="0"/>
          <a:fillRef idx="0"/>
          <a:effectRef idx="0"/>
          <a:fontRef idx="minor"/>
        </p:style>
        <p:txBody>
          <a:bodyPr lIns="90000" rIns="90000" tIns="91440" bIns="91440"/>
          <a:p>
            <a:pPr algn="ct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50000"/>
              </a:lnSpc>
            </a:pP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a:p>
            <a:pPr>
              <a:lnSpc>
                <a:spcPct val="150000"/>
              </a:lnSpc>
            </a:pP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	</a:t>
            </a:r>
            <a:r>
              <a:rPr b="0" lang="en-US" sz="1800" spc="-1" strike="noStrike">
                <a:solidFill>
                  <a:srgbClr val="000000"/>
                </a:solidFill>
                <a:uFill>
                  <a:solidFill>
                    <a:srgbClr val="ffffff"/>
                  </a:solidFill>
                </a:uFill>
                <a:latin typeface="Arial"/>
                <a:ea typeface="Arial"/>
              </a:rPr>
              <a:t>	</a:t>
            </a:r>
            <a:r>
              <a:rPr b="0" lang="en-US" sz="2400" spc="-1" strike="noStrike">
                <a:solidFill>
                  <a:srgbClr val="007826"/>
                </a:solidFill>
                <a:uFill>
                  <a:solidFill>
                    <a:srgbClr val="ffffff"/>
                  </a:solidFill>
                </a:uFill>
                <a:latin typeface="Arial"/>
                <a:ea typeface="Arial"/>
              </a:rPr>
              <a:t>End of Sprint 1</a:t>
            </a:r>
            <a:endParaRPr b="0" lang="en-US" sz="1800" spc="-1" strike="noStrike">
              <a:solidFill>
                <a:srgbClr val="000000"/>
              </a:solidFill>
              <a:uFill>
                <a:solidFill>
                  <a:srgbClr val="ffffff"/>
                </a:solidFill>
              </a:uFill>
              <a:latin typeface="Arial"/>
            </a:endParaRPr>
          </a:p>
          <a:p>
            <a:pPr>
              <a:lnSpc>
                <a:spcPct val="150000"/>
              </a:lnSpc>
            </a:pPr>
            <a:endParaRPr b="0" lang="en-US" sz="1800" spc="-1" strike="noStrike">
              <a:solidFill>
                <a:srgbClr val="000000"/>
              </a:solidFill>
              <a:uFill>
                <a:solidFill>
                  <a:srgbClr val="ffffff"/>
                </a:solidFill>
              </a:uFill>
              <a:latin typeface="Arial"/>
            </a:endParaRPr>
          </a:p>
          <a:p>
            <a:pPr marL="457200" algn="ctr">
              <a:lnSpc>
                <a:spcPct val="100000"/>
              </a:lnSpc>
            </a:pPr>
            <a:endParaRPr b="0" lang="en-US" sz="1800" spc="-1" strike="noStrike">
              <a:solidFill>
                <a:srgbClr val="000000"/>
              </a:solidFill>
              <a:uFill>
                <a:solidFill>
                  <a:srgbClr val="ffffff"/>
                </a:solidFill>
              </a:uFill>
              <a:latin typeface="Arial"/>
            </a:endParaRPr>
          </a:p>
        </p:txBody>
      </p:sp>
      <p:pic>
        <p:nvPicPr>
          <p:cNvPr id="67" name="Google Shape;107;p20" descr=""/>
          <p:cNvPicPr/>
          <p:nvPr/>
        </p:nvPicPr>
        <p:blipFill>
          <a:blip r:embed="rId1"/>
          <a:stretch/>
        </p:blipFill>
        <p:spPr>
          <a:xfrm>
            <a:off x="2395080" y="250560"/>
            <a:ext cx="4276080" cy="456480"/>
          </a:xfrm>
          <a:prstGeom prst="rect">
            <a:avLst/>
          </a:prstGeom>
          <a:ln>
            <a:noFill/>
          </a:ln>
        </p:spPr>
      </p:pic>
      <p:pic>
        <p:nvPicPr>
          <p:cNvPr id="68" name="Google Shape;108;p20" descr=""/>
          <p:cNvPicPr/>
          <p:nvPr/>
        </p:nvPicPr>
        <p:blipFill>
          <a:blip r:embed="rId2"/>
          <a:stretch/>
        </p:blipFill>
        <p:spPr>
          <a:xfrm>
            <a:off x="2299680" y="4542120"/>
            <a:ext cx="4466520" cy="4471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311760" y="1017360"/>
            <a:ext cx="8519760" cy="2608560"/>
          </a:xfrm>
          <a:prstGeom prst="rect">
            <a:avLst/>
          </a:prstGeom>
          <a:noFill/>
          <a:ln>
            <a:noFill/>
          </a:ln>
        </p:spPr>
        <p:style>
          <a:lnRef idx="0"/>
          <a:fillRef idx="0"/>
          <a:effectRef idx="0"/>
          <a:fontRef idx="minor"/>
        </p:style>
        <p:txBody>
          <a:bodyPr lIns="90000" rIns="90000" tIns="91440" bIns="91440"/>
          <a:p>
            <a:pPr algn="ctr">
              <a:lnSpc>
                <a:spcPct val="100000"/>
              </a:lnSpc>
            </a:pPr>
            <a:r>
              <a:rPr b="0" lang="en-US" sz="2800" spc="-1" strike="noStrike">
                <a:solidFill>
                  <a:srgbClr val="38761d"/>
                </a:solidFill>
                <a:uFill>
                  <a:solidFill>
                    <a:srgbClr val="ffffff"/>
                  </a:solidFill>
                </a:uFill>
                <a:latin typeface="Arial"/>
                <a:ea typeface="Arial"/>
              </a:rPr>
              <a:t>Outline</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38761d"/>
                </a:solidFill>
                <a:uFill>
                  <a:solidFill>
                    <a:srgbClr val="ffffff"/>
                  </a:solidFill>
                </a:uFill>
                <a:latin typeface="Arial"/>
                <a:ea typeface="Arial"/>
              </a:rPr>
              <a:t>Sprint 1:</a:t>
            </a:r>
            <a:endParaRPr b="0" lang="en-US" sz="1800" spc="-1" strike="noStrike">
              <a:solidFill>
                <a:srgbClr val="000000"/>
              </a:solidFill>
              <a:uFill>
                <a:solidFill>
                  <a:srgbClr val="ffffff"/>
                </a:solidFill>
              </a:uFill>
              <a:latin typeface="Arial"/>
            </a:endParaRPr>
          </a:p>
          <a:p>
            <a:pPr marL="457200" indent="-34236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Exploring Architecture &amp; Programming Languages</a:t>
            </a:r>
            <a:endParaRPr b="0" lang="en-US" sz="1800" spc="-1" strike="noStrike">
              <a:solidFill>
                <a:srgbClr val="000000"/>
              </a:solidFill>
              <a:uFill>
                <a:solidFill>
                  <a:srgbClr val="ffffff"/>
                </a:solidFill>
              </a:uFill>
              <a:latin typeface="Arial"/>
            </a:endParaRPr>
          </a:p>
          <a:p>
            <a:pPr marL="457200" indent="-34236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Exploring Organization of the Data Cube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pic>
        <p:nvPicPr>
          <p:cNvPr id="41" name="Google Shape;63;p14" descr=""/>
          <p:cNvPicPr/>
          <p:nvPr/>
        </p:nvPicPr>
        <p:blipFill>
          <a:blip r:embed="rId1"/>
          <a:stretch/>
        </p:blipFill>
        <p:spPr>
          <a:xfrm>
            <a:off x="2395080" y="250560"/>
            <a:ext cx="4276080" cy="456480"/>
          </a:xfrm>
          <a:prstGeom prst="rect">
            <a:avLst/>
          </a:prstGeom>
          <a:ln>
            <a:noFill/>
          </a:ln>
        </p:spPr>
      </p:pic>
      <p:pic>
        <p:nvPicPr>
          <p:cNvPr id="42" name="Google Shape;64;p14" descr=""/>
          <p:cNvPicPr/>
          <p:nvPr/>
        </p:nvPicPr>
        <p:blipFill>
          <a:blip r:embed="rId2"/>
          <a:stretch/>
        </p:blipFill>
        <p:spPr>
          <a:xfrm>
            <a:off x="2299680" y="4542120"/>
            <a:ext cx="4466520" cy="44712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311760" y="787320"/>
            <a:ext cx="8519760" cy="33354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2200" spc="-1" strike="noStrike">
                <a:solidFill>
                  <a:srgbClr val="38761d"/>
                </a:solidFill>
                <a:uFill>
                  <a:solidFill>
                    <a:srgbClr val="ffffff"/>
                  </a:solidFill>
                </a:uFill>
                <a:latin typeface="Arial"/>
                <a:ea typeface="Arial"/>
              </a:rPr>
              <a:t>Exploring Architecture and Programming Languages of the Agro Data Cube</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57200" indent="-342360">
              <a:lnSpc>
                <a:spcPct val="150000"/>
              </a:lnSpc>
              <a:buClr>
                <a:srgbClr val="000000"/>
              </a:buClr>
              <a:buFont typeface="Arial"/>
              <a:buChar char="●"/>
            </a:pPr>
            <a:r>
              <a:rPr b="0" lang="en-US" sz="1800" spc="-1" strike="noStrike">
                <a:solidFill>
                  <a:srgbClr val="000000"/>
                </a:solidFill>
                <a:uFill>
                  <a:solidFill>
                    <a:srgbClr val="ffffff"/>
                  </a:solidFill>
                </a:uFill>
                <a:latin typeface="Arial"/>
                <a:ea typeface="Arial"/>
              </a:rPr>
              <a:t>The data warehouse was built with Java 8 programming language.</a:t>
            </a:r>
            <a:endParaRPr b="0" lang="en-US" sz="1800" spc="-1" strike="noStrike">
              <a:solidFill>
                <a:srgbClr val="000000"/>
              </a:solidFill>
              <a:uFill>
                <a:solidFill>
                  <a:srgbClr val="ffffff"/>
                </a:solidFill>
              </a:uFill>
              <a:latin typeface="Arial"/>
            </a:endParaRPr>
          </a:p>
          <a:p>
            <a:pPr marL="457200" indent="-342360">
              <a:lnSpc>
                <a:spcPct val="150000"/>
              </a:lnSpc>
              <a:buClr>
                <a:srgbClr val="000000"/>
              </a:buClr>
              <a:buFont typeface="Arial"/>
              <a:buChar char="●"/>
            </a:pPr>
            <a:r>
              <a:rPr b="0" lang="en-US" sz="1800" spc="-1" strike="noStrike">
                <a:solidFill>
                  <a:srgbClr val="000000"/>
                </a:solidFill>
                <a:uFill>
                  <a:solidFill>
                    <a:srgbClr val="ffffff"/>
                  </a:solidFill>
                </a:uFill>
                <a:latin typeface="Arial"/>
                <a:ea typeface="Arial"/>
              </a:rPr>
              <a:t>Postgres 9.2 database was used in the development.</a:t>
            </a:r>
            <a:endParaRPr b="0" lang="en-US" sz="1800" spc="-1" strike="noStrike">
              <a:solidFill>
                <a:srgbClr val="000000"/>
              </a:solidFill>
              <a:uFill>
                <a:solidFill>
                  <a:srgbClr val="ffffff"/>
                </a:solidFill>
              </a:uFill>
              <a:latin typeface="Arial"/>
            </a:endParaRPr>
          </a:p>
          <a:p>
            <a:pPr marL="457200" indent="-342360">
              <a:lnSpc>
                <a:spcPct val="150000"/>
              </a:lnSpc>
              <a:buClr>
                <a:srgbClr val="000000"/>
              </a:buClr>
              <a:buFont typeface="Arial"/>
              <a:buChar char="●"/>
            </a:pPr>
            <a:r>
              <a:rPr b="0" lang="en-US" sz="1800" spc="-1" strike="noStrike">
                <a:solidFill>
                  <a:srgbClr val="000000"/>
                </a:solidFill>
                <a:uFill>
                  <a:solidFill>
                    <a:srgbClr val="ffffff"/>
                  </a:solidFill>
                </a:uFill>
                <a:latin typeface="Arial"/>
                <a:ea typeface="Arial"/>
              </a:rPr>
              <a:t>NetBeans IDE 8.0.2 was also used in the development.</a:t>
            </a:r>
            <a:endParaRPr b="0" lang="en-US" sz="1800" spc="-1" strike="noStrike">
              <a:solidFill>
                <a:srgbClr val="000000"/>
              </a:solidFill>
              <a:uFill>
                <a:solidFill>
                  <a:srgbClr val="ffffff"/>
                </a:solidFill>
              </a:uFill>
              <a:latin typeface="Arial"/>
            </a:endParaRPr>
          </a:p>
          <a:p>
            <a:pPr marL="457200" indent="-342360">
              <a:lnSpc>
                <a:spcPct val="150000"/>
              </a:lnSpc>
              <a:buClr>
                <a:srgbClr val="000000"/>
              </a:buClr>
              <a:buFont typeface="Arial"/>
              <a:buChar char="●"/>
            </a:pPr>
            <a:r>
              <a:rPr b="0" lang="en-US" sz="1800" spc="-1" strike="noStrike">
                <a:solidFill>
                  <a:srgbClr val="000000"/>
                </a:solidFill>
                <a:uFill>
                  <a:solidFill>
                    <a:srgbClr val="ffffff"/>
                  </a:solidFill>
                </a:uFill>
                <a:latin typeface="Arial"/>
                <a:ea typeface="Arial"/>
              </a:rPr>
              <a:t>The Python programming language would be used to extract information from the database via the API.</a:t>
            </a:r>
            <a:endParaRPr b="0" lang="en-US" sz="1800" spc="-1" strike="noStrike">
              <a:solidFill>
                <a:srgbClr val="000000"/>
              </a:solidFill>
              <a:uFill>
                <a:solidFill>
                  <a:srgbClr val="ffffff"/>
                </a:solidFill>
              </a:uFill>
              <a:latin typeface="Arial"/>
            </a:endParaRPr>
          </a:p>
          <a:p>
            <a:pPr marL="457200">
              <a:lnSpc>
                <a:spcPct val="150000"/>
              </a:lnSpc>
            </a:pPr>
            <a:endParaRPr b="0" lang="en-US" sz="1800" spc="-1" strike="noStrike">
              <a:solidFill>
                <a:srgbClr val="000000"/>
              </a:solidFill>
              <a:uFill>
                <a:solidFill>
                  <a:srgbClr val="ffffff"/>
                </a:solidFill>
              </a:uFill>
              <a:latin typeface="Arial"/>
            </a:endParaRPr>
          </a:p>
          <a:p>
            <a:pPr marL="457200" algn="ctr">
              <a:lnSpc>
                <a:spcPct val="100000"/>
              </a:lnSpc>
            </a:pPr>
            <a:endParaRPr b="0" lang="en-US" sz="1800" spc="-1" strike="noStrike">
              <a:solidFill>
                <a:srgbClr val="000000"/>
              </a:solidFill>
              <a:uFill>
                <a:solidFill>
                  <a:srgbClr val="ffffff"/>
                </a:solidFill>
              </a:uFill>
              <a:latin typeface="Arial"/>
            </a:endParaRPr>
          </a:p>
        </p:txBody>
      </p:sp>
      <p:pic>
        <p:nvPicPr>
          <p:cNvPr id="44" name="Google Shape;70;p15" descr=""/>
          <p:cNvPicPr/>
          <p:nvPr/>
        </p:nvPicPr>
        <p:blipFill>
          <a:blip r:embed="rId1"/>
          <a:stretch/>
        </p:blipFill>
        <p:spPr>
          <a:xfrm>
            <a:off x="2395080" y="250560"/>
            <a:ext cx="4276080" cy="456480"/>
          </a:xfrm>
          <a:prstGeom prst="rect">
            <a:avLst/>
          </a:prstGeom>
          <a:ln>
            <a:noFill/>
          </a:ln>
        </p:spPr>
      </p:pic>
      <p:pic>
        <p:nvPicPr>
          <p:cNvPr id="45" name="Google Shape;71;p15" descr=""/>
          <p:cNvPicPr/>
          <p:nvPr/>
        </p:nvPicPr>
        <p:blipFill>
          <a:blip r:embed="rId2"/>
          <a:stretch/>
        </p:blipFill>
        <p:spPr>
          <a:xfrm>
            <a:off x="2299680" y="4542120"/>
            <a:ext cx="4466520" cy="4471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311760" y="787320"/>
            <a:ext cx="8519760" cy="33354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2200" spc="-1" strike="noStrike">
                <a:solidFill>
                  <a:srgbClr val="38761d"/>
                </a:solidFill>
                <a:uFill>
                  <a:solidFill>
                    <a:srgbClr val="ffffff"/>
                  </a:solidFill>
                </a:uFill>
                <a:latin typeface="Arial"/>
                <a:ea typeface="Arial"/>
              </a:rPr>
              <a:t>Exploring Architecture and Programming Languages of the Agro Data Cube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57200" indent="-342360">
              <a:lnSpc>
                <a:spcPct val="150000"/>
              </a:lnSpc>
              <a:buClr>
                <a:srgbClr val="000000"/>
              </a:buClr>
              <a:buFont typeface="Arial"/>
              <a:buChar char="●"/>
            </a:pPr>
            <a:r>
              <a:rPr b="0" lang="en-US" sz="1800" spc="-1" strike="noStrike">
                <a:solidFill>
                  <a:srgbClr val="000000"/>
                </a:solidFill>
                <a:uFill>
                  <a:solidFill>
                    <a:srgbClr val="ffffff"/>
                  </a:solidFill>
                </a:uFill>
                <a:latin typeface="Arial"/>
                <a:ea typeface="Arial"/>
              </a:rPr>
              <a:t>The API returns information in GeoJSON format.</a:t>
            </a:r>
            <a:endParaRPr b="0" lang="en-US" sz="1800" spc="-1" strike="noStrike">
              <a:solidFill>
                <a:srgbClr val="000000"/>
              </a:solidFill>
              <a:uFill>
                <a:solidFill>
                  <a:srgbClr val="ffffff"/>
                </a:solidFill>
              </a:uFill>
              <a:latin typeface="Arial"/>
            </a:endParaRPr>
          </a:p>
          <a:p>
            <a:pPr marL="457200" indent="-342360">
              <a:lnSpc>
                <a:spcPct val="150000"/>
              </a:lnSpc>
              <a:buClr>
                <a:srgbClr val="000000"/>
              </a:buClr>
              <a:buFont typeface="Arial"/>
              <a:buChar char="●"/>
            </a:pPr>
            <a:r>
              <a:rPr b="0" lang="en-US" sz="1800" spc="-1" strike="noStrike">
                <a:solidFill>
                  <a:srgbClr val="000000"/>
                </a:solidFill>
                <a:uFill>
                  <a:solidFill>
                    <a:srgbClr val="ffffff"/>
                  </a:solidFill>
                </a:uFill>
                <a:latin typeface="Arial"/>
                <a:ea typeface="Arial"/>
              </a:rPr>
              <a:t>GeoJSON is a format for encoding a variety of geographic data structures.</a:t>
            </a:r>
            <a:endParaRPr b="0" lang="en-US" sz="1800" spc="-1" strike="noStrike">
              <a:solidFill>
                <a:srgbClr val="000000"/>
              </a:solidFill>
              <a:uFill>
                <a:solidFill>
                  <a:srgbClr val="ffffff"/>
                </a:solidFill>
              </a:uFill>
              <a:latin typeface="Arial"/>
            </a:endParaRPr>
          </a:p>
          <a:p>
            <a:pPr marL="457200">
              <a:lnSpc>
                <a:spcPct val="150000"/>
              </a:lnSpc>
            </a:pPr>
            <a:endParaRPr b="0" lang="en-US" sz="1800" spc="-1" strike="noStrike">
              <a:solidFill>
                <a:srgbClr val="000000"/>
              </a:solidFill>
              <a:uFill>
                <a:solidFill>
                  <a:srgbClr val="ffffff"/>
                </a:solidFill>
              </a:uFill>
              <a:latin typeface="Arial"/>
            </a:endParaRPr>
          </a:p>
          <a:p>
            <a:pPr marL="457200">
              <a:lnSpc>
                <a:spcPct val="150000"/>
              </a:lnSpc>
            </a:pPr>
            <a:endParaRPr b="0" lang="en-US" sz="1800" spc="-1" strike="noStrike">
              <a:solidFill>
                <a:srgbClr val="000000"/>
              </a:solidFill>
              <a:uFill>
                <a:solidFill>
                  <a:srgbClr val="ffffff"/>
                </a:solidFill>
              </a:uFill>
              <a:latin typeface="Arial"/>
            </a:endParaRPr>
          </a:p>
          <a:p>
            <a:pPr marL="457200">
              <a:lnSpc>
                <a:spcPct val="150000"/>
              </a:lnSpc>
            </a:pPr>
            <a:endParaRPr b="0" lang="en-US" sz="1800" spc="-1" strike="noStrike">
              <a:solidFill>
                <a:srgbClr val="000000"/>
              </a:solidFill>
              <a:uFill>
                <a:solidFill>
                  <a:srgbClr val="ffffff"/>
                </a:solidFill>
              </a:uFill>
              <a:latin typeface="Arial"/>
            </a:endParaRPr>
          </a:p>
          <a:p>
            <a:pPr marL="457200" algn="ctr">
              <a:lnSpc>
                <a:spcPct val="100000"/>
              </a:lnSpc>
            </a:pPr>
            <a:endParaRPr b="0" lang="en-US" sz="1800" spc="-1" strike="noStrike">
              <a:solidFill>
                <a:srgbClr val="000000"/>
              </a:solidFill>
              <a:uFill>
                <a:solidFill>
                  <a:srgbClr val="ffffff"/>
                </a:solidFill>
              </a:uFill>
              <a:latin typeface="Arial"/>
            </a:endParaRPr>
          </a:p>
        </p:txBody>
      </p:sp>
      <p:pic>
        <p:nvPicPr>
          <p:cNvPr id="47" name="Google Shape;77;p16" descr=""/>
          <p:cNvPicPr/>
          <p:nvPr/>
        </p:nvPicPr>
        <p:blipFill>
          <a:blip r:embed="rId1"/>
          <a:stretch/>
        </p:blipFill>
        <p:spPr>
          <a:xfrm>
            <a:off x="2395080" y="250560"/>
            <a:ext cx="4276080" cy="456480"/>
          </a:xfrm>
          <a:prstGeom prst="rect">
            <a:avLst/>
          </a:prstGeom>
          <a:ln>
            <a:noFill/>
          </a:ln>
        </p:spPr>
      </p:pic>
      <p:pic>
        <p:nvPicPr>
          <p:cNvPr id="48" name="Google Shape;78;p16" descr=""/>
          <p:cNvPicPr/>
          <p:nvPr/>
        </p:nvPicPr>
        <p:blipFill>
          <a:blip r:embed="rId2"/>
          <a:stretch/>
        </p:blipFill>
        <p:spPr>
          <a:xfrm>
            <a:off x="2299680" y="4542120"/>
            <a:ext cx="4466520" cy="447120"/>
          </a:xfrm>
          <a:prstGeom prst="rect">
            <a:avLst/>
          </a:prstGeom>
          <a:ln>
            <a:noFill/>
          </a:ln>
        </p:spPr>
      </p:pic>
      <p:pic>
        <p:nvPicPr>
          <p:cNvPr id="49" name="Google Shape;79;p16" descr=""/>
          <p:cNvPicPr/>
          <p:nvPr/>
        </p:nvPicPr>
        <p:blipFill>
          <a:blip r:embed="rId3"/>
          <a:stretch/>
        </p:blipFill>
        <p:spPr>
          <a:xfrm>
            <a:off x="4876560" y="2815200"/>
            <a:ext cx="2487240" cy="1573920"/>
          </a:xfrm>
          <a:prstGeom prst="rect">
            <a:avLst/>
          </a:prstGeom>
          <a:ln>
            <a:noFill/>
          </a:ln>
        </p:spPr>
      </p:pic>
      <p:pic>
        <p:nvPicPr>
          <p:cNvPr id="50" name="Google Shape;80;p16" descr=""/>
          <p:cNvPicPr/>
          <p:nvPr/>
        </p:nvPicPr>
        <p:blipFill>
          <a:blip r:embed="rId4"/>
          <a:stretch/>
        </p:blipFill>
        <p:spPr>
          <a:xfrm>
            <a:off x="2395080" y="3258360"/>
            <a:ext cx="2002680" cy="27756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311760" y="787320"/>
            <a:ext cx="8519760" cy="3653640"/>
          </a:xfrm>
          <a:prstGeom prst="rect">
            <a:avLst/>
          </a:prstGeom>
          <a:noFill/>
          <a:ln>
            <a:noFill/>
          </a:ln>
        </p:spPr>
        <p:style>
          <a:lnRef idx="0"/>
          <a:fillRef idx="0"/>
          <a:effectRef idx="0"/>
          <a:fontRef idx="minor"/>
        </p:style>
        <p:txBody>
          <a:bodyPr lIns="90000" rIns="90000" tIns="91440" bIns="91440"/>
          <a:p>
            <a:pPr algn="ctr">
              <a:lnSpc>
                <a:spcPct val="100000"/>
              </a:lnSpc>
            </a:pPr>
            <a:r>
              <a:rPr b="0" lang="en-US" sz="2200" spc="-1" strike="noStrike">
                <a:solidFill>
                  <a:srgbClr val="38761d"/>
                </a:solidFill>
                <a:uFill>
                  <a:solidFill>
                    <a:srgbClr val="ffffff"/>
                  </a:solidFill>
                </a:uFill>
                <a:latin typeface="Arial"/>
                <a:ea typeface="Arial"/>
              </a:rPr>
              <a:t>Exploring Organization of the Data Cube contd.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57200" indent="-342360">
              <a:lnSpc>
                <a:spcPct val="150000"/>
              </a:lnSpc>
              <a:buClr>
                <a:srgbClr val="000000"/>
              </a:buClr>
              <a:buFont typeface="Arial"/>
              <a:buChar char="●"/>
            </a:pPr>
            <a:r>
              <a:rPr b="0" lang="en-US" sz="1800" spc="-1" strike="noStrike">
                <a:solidFill>
                  <a:srgbClr val="000000"/>
                </a:solidFill>
                <a:uFill>
                  <a:solidFill>
                    <a:srgbClr val="ffffff"/>
                  </a:solidFill>
                </a:uFill>
                <a:latin typeface="Arial"/>
                <a:ea typeface="Arial"/>
              </a:rPr>
              <a:t>There are a number of get requests made available through the API to access data in the cube.</a:t>
            </a:r>
            <a:endParaRPr b="0" lang="en-US" sz="1800" spc="-1" strike="noStrike">
              <a:solidFill>
                <a:srgbClr val="000000"/>
              </a:solidFill>
              <a:uFill>
                <a:solidFill>
                  <a:srgbClr val="ffffff"/>
                </a:solidFill>
              </a:uFill>
              <a:latin typeface="Arial"/>
            </a:endParaRPr>
          </a:p>
          <a:p>
            <a:pPr marL="914400">
              <a:lnSpc>
                <a:spcPct val="150000"/>
              </a:lnSpc>
            </a:pPr>
            <a:endParaRPr b="0" lang="en-US" sz="1800" spc="-1" strike="noStrike">
              <a:solidFill>
                <a:srgbClr val="000000"/>
              </a:solidFill>
              <a:uFill>
                <a:solidFill>
                  <a:srgbClr val="ffffff"/>
                </a:solidFill>
              </a:uFill>
              <a:latin typeface="Arial"/>
            </a:endParaRPr>
          </a:p>
          <a:p>
            <a:pPr marL="457200" indent="-342360">
              <a:lnSpc>
                <a:spcPct val="150000"/>
              </a:lnSpc>
              <a:buClr>
                <a:srgbClr val="000000"/>
              </a:buClr>
              <a:buFont typeface="Arial"/>
              <a:buChar char="●"/>
            </a:pPr>
            <a:r>
              <a:rPr b="0" lang="en-US" sz="1800" spc="-1" strike="noStrike">
                <a:solidFill>
                  <a:srgbClr val="000000"/>
                </a:solidFill>
                <a:uFill>
                  <a:solidFill>
                    <a:srgbClr val="ffffff"/>
                  </a:solidFill>
                </a:uFill>
                <a:latin typeface="Arial"/>
                <a:ea typeface="Arial"/>
              </a:rPr>
              <a:t>These have been organized into the following folders based on the kind of information they help to retrieve:</a:t>
            </a:r>
            <a:endParaRPr b="0" lang="en-US" sz="1800" spc="-1" strike="noStrike">
              <a:solidFill>
                <a:srgbClr val="000000"/>
              </a:solidFill>
              <a:uFill>
                <a:solidFill>
                  <a:srgbClr val="ffffff"/>
                </a:solidFill>
              </a:uFill>
              <a:latin typeface="Arial"/>
            </a:endParaRPr>
          </a:p>
          <a:p>
            <a:pPr lvl="1" marL="1371600" indent="-342360">
              <a:lnSpc>
                <a:spcPct val="150000"/>
              </a:lnSpc>
              <a:buClr>
                <a:srgbClr val="000000"/>
              </a:buClr>
              <a:buFont typeface="Arial"/>
              <a:buChar char="○"/>
            </a:pPr>
            <a:r>
              <a:rPr b="1" lang="en-US" sz="1800" spc="-1" strike="noStrike">
                <a:solidFill>
                  <a:srgbClr val="000000"/>
                </a:solidFill>
                <a:uFill>
                  <a:solidFill>
                    <a:srgbClr val="ffffff"/>
                  </a:solidFill>
                </a:uFill>
                <a:latin typeface="Arial"/>
                <a:ea typeface="Arial"/>
              </a:rPr>
              <a:t>AHN (Actueel Hoogtebestand Nederland)</a:t>
            </a:r>
            <a:r>
              <a:rPr b="0" lang="en-US" sz="1800" spc="-1" strike="noStrike">
                <a:solidFill>
                  <a:srgbClr val="000000"/>
                </a:solidFill>
                <a:uFill>
                  <a:solidFill>
                    <a:srgbClr val="ffffff"/>
                  </a:solidFill>
                </a:uFill>
                <a:latin typeface="Arial"/>
                <a:ea typeface="Arial"/>
              </a:rPr>
              <a:t> - It provides data on zonal statistics for land altitude.</a:t>
            </a:r>
            <a:endParaRPr b="0" lang="en-US" sz="1800" spc="-1" strike="noStrike">
              <a:solidFill>
                <a:srgbClr val="000000"/>
              </a:solidFill>
              <a:uFill>
                <a:solidFill>
                  <a:srgbClr val="ffffff"/>
                </a:solidFill>
              </a:uFill>
              <a:latin typeface="Arial"/>
            </a:endParaRPr>
          </a:p>
          <a:p>
            <a:pPr marL="457200">
              <a:lnSpc>
                <a:spcPct val="150000"/>
              </a:lnSpc>
            </a:pPr>
            <a:endParaRPr b="0" lang="en-US" sz="1800" spc="-1" strike="noStrike">
              <a:solidFill>
                <a:srgbClr val="000000"/>
              </a:solidFill>
              <a:uFill>
                <a:solidFill>
                  <a:srgbClr val="ffffff"/>
                </a:solidFill>
              </a:uFill>
              <a:latin typeface="Arial"/>
            </a:endParaRPr>
          </a:p>
          <a:p>
            <a:pPr marL="457200" algn="ctr">
              <a:lnSpc>
                <a:spcPct val="100000"/>
              </a:lnSpc>
            </a:pPr>
            <a:endParaRPr b="0" lang="en-US" sz="1800" spc="-1" strike="noStrike">
              <a:solidFill>
                <a:srgbClr val="000000"/>
              </a:solidFill>
              <a:uFill>
                <a:solidFill>
                  <a:srgbClr val="ffffff"/>
                </a:solidFill>
              </a:uFill>
              <a:latin typeface="Arial"/>
            </a:endParaRPr>
          </a:p>
        </p:txBody>
      </p:sp>
      <p:pic>
        <p:nvPicPr>
          <p:cNvPr id="52" name="Google Shape;86;p17" descr=""/>
          <p:cNvPicPr/>
          <p:nvPr/>
        </p:nvPicPr>
        <p:blipFill>
          <a:blip r:embed="rId1"/>
          <a:stretch/>
        </p:blipFill>
        <p:spPr>
          <a:xfrm>
            <a:off x="2395080" y="250560"/>
            <a:ext cx="4276080" cy="456480"/>
          </a:xfrm>
          <a:prstGeom prst="rect">
            <a:avLst/>
          </a:prstGeom>
          <a:ln>
            <a:noFill/>
          </a:ln>
        </p:spPr>
      </p:pic>
      <p:pic>
        <p:nvPicPr>
          <p:cNvPr id="53" name="Google Shape;87;p17" descr=""/>
          <p:cNvPicPr/>
          <p:nvPr/>
        </p:nvPicPr>
        <p:blipFill>
          <a:blip r:embed="rId2"/>
          <a:stretch/>
        </p:blipFill>
        <p:spPr>
          <a:xfrm>
            <a:off x="2299680" y="4542120"/>
            <a:ext cx="4466520" cy="4471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CustomShape 1"/>
          <p:cNvSpPr/>
          <p:nvPr/>
        </p:nvSpPr>
        <p:spPr>
          <a:xfrm>
            <a:off x="311760" y="787320"/>
            <a:ext cx="8519760" cy="3653640"/>
          </a:xfrm>
          <a:prstGeom prst="rect">
            <a:avLst/>
          </a:prstGeom>
          <a:noFill/>
          <a:ln>
            <a:noFill/>
          </a:ln>
        </p:spPr>
        <p:style>
          <a:lnRef idx="0"/>
          <a:fillRef idx="0"/>
          <a:effectRef idx="0"/>
          <a:fontRef idx="minor"/>
        </p:style>
        <p:txBody>
          <a:bodyPr lIns="90000" rIns="90000" tIns="91440" bIns="91440"/>
          <a:p>
            <a:pPr algn="ctr">
              <a:lnSpc>
                <a:spcPct val="100000"/>
              </a:lnSpc>
            </a:pPr>
            <a:r>
              <a:rPr b="0" lang="en-US" sz="2200" spc="-1" strike="noStrike">
                <a:solidFill>
                  <a:srgbClr val="38761d"/>
                </a:solidFill>
                <a:uFill>
                  <a:solidFill>
                    <a:srgbClr val="ffffff"/>
                  </a:solidFill>
                </a:uFill>
                <a:latin typeface="Arial"/>
                <a:ea typeface="Arial"/>
              </a:rPr>
              <a:t>Exploring Organization of the Data Cube contd.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57200" indent="-342360">
              <a:lnSpc>
                <a:spcPct val="150000"/>
              </a:lnSpc>
              <a:buClr>
                <a:srgbClr val="000000"/>
              </a:buClr>
              <a:buFont typeface="Arial"/>
              <a:buChar char="●"/>
            </a:pPr>
            <a:r>
              <a:rPr b="1" lang="en-US" sz="1800" spc="-1" strike="noStrike">
                <a:solidFill>
                  <a:srgbClr val="000000"/>
                </a:solidFill>
                <a:uFill>
                  <a:solidFill>
                    <a:srgbClr val="ffffff"/>
                  </a:solidFill>
                </a:uFill>
                <a:latin typeface="Arial"/>
                <a:ea typeface="Arial"/>
              </a:rPr>
              <a:t>Codes</a:t>
            </a:r>
            <a:r>
              <a:rPr b="0" lang="en-US" sz="1800" spc="-1" strike="noStrike">
                <a:solidFill>
                  <a:srgbClr val="000000"/>
                </a:solidFill>
                <a:uFill>
                  <a:solidFill>
                    <a:srgbClr val="ffffff"/>
                  </a:solidFill>
                </a:uFill>
                <a:latin typeface="Arial"/>
                <a:ea typeface="Arial"/>
              </a:rPr>
              <a:t> - provides data about crops and soils based on their unique codes.</a:t>
            </a:r>
            <a:endParaRPr b="0" lang="en-US" sz="1800" spc="-1" strike="noStrike">
              <a:solidFill>
                <a:srgbClr val="000000"/>
              </a:solidFill>
              <a:uFill>
                <a:solidFill>
                  <a:srgbClr val="ffffff"/>
                </a:solidFill>
              </a:uFill>
              <a:latin typeface="Arial"/>
            </a:endParaRPr>
          </a:p>
          <a:p>
            <a:pPr marL="914400">
              <a:lnSpc>
                <a:spcPct val="150000"/>
              </a:lnSpc>
            </a:pPr>
            <a:endParaRPr b="0" lang="en-US" sz="1800" spc="-1" strike="noStrike">
              <a:solidFill>
                <a:srgbClr val="000000"/>
              </a:solidFill>
              <a:uFill>
                <a:solidFill>
                  <a:srgbClr val="ffffff"/>
                </a:solidFill>
              </a:uFill>
              <a:latin typeface="Arial"/>
            </a:endParaRPr>
          </a:p>
          <a:p>
            <a:pPr marL="457200" indent="-342360">
              <a:lnSpc>
                <a:spcPct val="150000"/>
              </a:lnSpc>
              <a:buClr>
                <a:srgbClr val="000000"/>
              </a:buClr>
              <a:buFont typeface="Arial"/>
              <a:buChar char="●"/>
            </a:pPr>
            <a:r>
              <a:rPr b="1" lang="en-US" sz="1800" spc="-1" strike="noStrike">
                <a:solidFill>
                  <a:srgbClr val="000000"/>
                </a:solidFill>
                <a:uFill>
                  <a:solidFill>
                    <a:srgbClr val="ffffff"/>
                  </a:solidFill>
                </a:uFill>
                <a:latin typeface="Arial"/>
                <a:ea typeface="Arial"/>
              </a:rPr>
              <a:t>Field</a:t>
            </a:r>
            <a:r>
              <a:rPr b="0" lang="en-US" sz="1800" spc="-1" strike="noStrike">
                <a:solidFill>
                  <a:srgbClr val="000000"/>
                </a:solidFill>
                <a:uFill>
                  <a:solidFill>
                    <a:srgbClr val="ffffff"/>
                  </a:solidFill>
                </a:uFill>
                <a:latin typeface="Arial"/>
                <a:ea typeface="Arial"/>
              </a:rPr>
              <a:t> - provides information about fields such as the geometry (area), soil information, crop information, altitude zonal statistics, Normalized Difference Vegetation Index (NDVI) and nearest meteostations.</a:t>
            </a:r>
            <a:endParaRPr b="0" lang="en-US" sz="1800" spc="-1" strike="noStrike">
              <a:solidFill>
                <a:srgbClr val="000000"/>
              </a:solidFill>
              <a:uFill>
                <a:solidFill>
                  <a:srgbClr val="ffffff"/>
                </a:solidFill>
              </a:uFill>
              <a:latin typeface="Arial"/>
            </a:endParaRPr>
          </a:p>
          <a:p>
            <a:pPr marL="457200">
              <a:lnSpc>
                <a:spcPct val="150000"/>
              </a:lnSpc>
            </a:pPr>
            <a:r>
              <a:rPr b="0" lang="en-US" sz="1200" spc="-1" strike="noStrike">
                <a:solidFill>
                  <a:srgbClr val="000000"/>
                </a:solidFill>
                <a:uFill>
                  <a:solidFill>
                    <a:srgbClr val="ffffff"/>
                  </a:solidFill>
                </a:uFill>
                <a:latin typeface="Arial"/>
                <a:ea typeface="Arial"/>
              </a:rPr>
              <a:t>(meteostations are weather stations, ie. facilities, either on land or sea, with instruments and equipment for measuring atmospheric conditions to provide information for weather forecasts and to study the weather and climate.)</a:t>
            </a:r>
            <a:endParaRPr b="0" lang="en-US" sz="1800" spc="-1" strike="noStrike">
              <a:solidFill>
                <a:srgbClr val="000000"/>
              </a:solidFill>
              <a:uFill>
                <a:solidFill>
                  <a:srgbClr val="ffffff"/>
                </a:solidFill>
              </a:uFill>
              <a:latin typeface="Arial"/>
            </a:endParaRPr>
          </a:p>
          <a:p>
            <a:pPr marL="914400">
              <a:lnSpc>
                <a:spcPct val="150000"/>
              </a:lnSpc>
            </a:pPr>
            <a:endParaRPr b="0" lang="en-US" sz="1800" spc="-1" strike="noStrike">
              <a:solidFill>
                <a:srgbClr val="000000"/>
              </a:solidFill>
              <a:uFill>
                <a:solidFill>
                  <a:srgbClr val="ffffff"/>
                </a:solidFill>
              </a:uFill>
              <a:latin typeface="Arial"/>
            </a:endParaRPr>
          </a:p>
          <a:p>
            <a:pPr marL="457200">
              <a:lnSpc>
                <a:spcPct val="150000"/>
              </a:lnSpc>
            </a:pPr>
            <a:endParaRPr b="0" lang="en-US" sz="1800" spc="-1" strike="noStrike">
              <a:solidFill>
                <a:srgbClr val="000000"/>
              </a:solidFill>
              <a:uFill>
                <a:solidFill>
                  <a:srgbClr val="ffffff"/>
                </a:solidFill>
              </a:uFill>
              <a:latin typeface="Arial"/>
            </a:endParaRPr>
          </a:p>
          <a:p>
            <a:pPr marL="457200" algn="ctr">
              <a:lnSpc>
                <a:spcPct val="100000"/>
              </a:lnSpc>
            </a:pPr>
            <a:endParaRPr b="0" lang="en-US" sz="1800" spc="-1" strike="noStrike">
              <a:solidFill>
                <a:srgbClr val="000000"/>
              </a:solidFill>
              <a:uFill>
                <a:solidFill>
                  <a:srgbClr val="ffffff"/>
                </a:solidFill>
              </a:uFill>
              <a:latin typeface="Arial"/>
            </a:endParaRPr>
          </a:p>
        </p:txBody>
      </p:sp>
      <p:pic>
        <p:nvPicPr>
          <p:cNvPr id="55" name="Google Shape;93;p18" descr=""/>
          <p:cNvPicPr/>
          <p:nvPr/>
        </p:nvPicPr>
        <p:blipFill>
          <a:blip r:embed="rId1"/>
          <a:stretch/>
        </p:blipFill>
        <p:spPr>
          <a:xfrm>
            <a:off x="2395080" y="250560"/>
            <a:ext cx="4276080" cy="456480"/>
          </a:xfrm>
          <a:prstGeom prst="rect">
            <a:avLst/>
          </a:prstGeom>
          <a:ln>
            <a:noFill/>
          </a:ln>
        </p:spPr>
      </p:pic>
      <p:pic>
        <p:nvPicPr>
          <p:cNvPr id="56" name="Google Shape;94;p18" descr=""/>
          <p:cNvPicPr/>
          <p:nvPr/>
        </p:nvPicPr>
        <p:blipFill>
          <a:blip r:embed="rId2"/>
          <a:stretch/>
        </p:blipFill>
        <p:spPr>
          <a:xfrm>
            <a:off x="2299680" y="4542120"/>
            <a:ext cx="4466520" cy="4471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311760" y="787320"/>
            <a:ext cx="8519760" cy="3653640"/>
          </a:xfrm>
          <a:prstGeom prst="rect">
            <a:avLst/>
          </a:prstGeom>
          <a:noFill/>
          <a:ln>
            <a:noFill/>
          </a:ln>
        </p:spPr>
        <p:style>
          <a:lnRef idx="0"/>
          <a:fillRef idx="0"/>
          <a:effectRef idx="0"/>
          <a:fontRef idx="minor"/>
        </p:style>
        <p:txBody>
          <a:bodyPr lIns="90000" rIns="90000" tIns="91440" bIns="91440"/>
          <a:p>
            <a:pPr algn="ctr">
              <a:lnSpc>
                <a:spcPct val="100000"/>
              </a:lnSpc>
            </a:pPr>
            <a:r>
              <a:rPr b="0" lang="en-US" sz="2200" spc="-1" strike="noStrike">
                <a:solidFill>
                  <a:srgbClr val="38761d"/>
                </a:solidFill>
                <a:uFill>
                  <a:solidFill>
                    <a:srgbClr val="ffffff"/>
                  </a:solidFill>
                </a:uFill>
                <a:latin typeface="Arial"/>
                <a:ea typeface="Arial"/>
              </a:rPr>
              <a:t>Exploring Organization of the Data Cube contd.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57200" indent="-342360">
              <a:lnSpc>
                <a:spcPct val="150000"/>
              </a:lnSpc>
              <a:buClr>
                <a:srgbClr val="000000"/>
              </a:buClr>
              <a:buFont typeface="Arial"/>
              <a:buChar char="●"/>
            </a:pPr>
            <a:r>
              <a:rPr b="1" lang="en-US" sz="1800" spc="-1" strike="noStrike">
                <a:solidFill>
                  <a:srgbClr val="000000"/>
                </a:solidFill>
                <a:uFill>
                  <a:solidFill>
                    <a:srgbClr val="ffffff"/>
                  </a:solidFill>
                </a:uFill>
                <a:latin typeface="Arial"/>
                <a:ea typeface="Arial"/>
              </a:rPr>
              <a:t>MeteoData - </a:t>
            </a:r>
            <a:r>
              <a:rPr b="0" lang="en-US" sz="1800" spc="-1" strike="noStrike">
                <a:solidFill>
                  <a:srgbClr val="000000"/>
                </a:solidFill>
                <a:uFill>
                  <a:solidFill>
                    <a:srgbClr val="ffffff"/>
                  </a:solidFill>
                </a:uFill>
                <a:latin typeface="Arial"/>
                <a:ea typeface="Arial"/>
              </a:rPr>
              <a:t>provides weather data for the various meteostations in the database based on dates.</a:t>
            </a:r>
            <a:endParaRPr b="0" lang="en-US" sz="1800" spc="-1" strike="noStrike">
              <a:solidFill>
                <a:srgbClr val="000000"/>
              </a:solidFill>
              <a:uFill>
                <a:solidFill>
                  <a:srgbClr val="ffffff"/>
                </a:solidFill>
              </a:uFill>
              <a:latin typeface="Arial"/>
            </a:endParaRPr>
          </a:p>
          <a:p>
            <a:pPr marL="914400">
              <a:lnSpc>
                <a:spcPct val="150000"/>
              </a:lnSpc>
            </a:pPr>
            <a:endParaRPr b="0" lang="en-US" sz="1800" spc="-1" strike="noStrike">
              <a:solidFill>
                <a:srgbClr val="000000"/>
              </a:solidFill>
              <a:uFill>
                <a:solidFill>
                  <a:srgbClr val="ffffff"/>
                </a:solidFill>
              </a:uFill>
              <a:latin typeface="Arial"/>
            </a:endParaRPr>
          </a:p>
          <a:p>
            <a:pPr marL="457200" indent="-342360">
              <a:lnSpc>
                <a:spcPct val="150000"/>
              </a:lnSpc>
              <a:buClr>
                <a:srgbClr val="000000"/>
              </a:buClr>
              <a:buFont typeface="Arial"/>
              <a:buChar char="●"/>
            </a:pPr>
            <a:r>
              <a:rPr b="1" lang="en-US" sz="1800" spc="-1" strike="noStrike">
                <a:solidFill>
                  <a:srgbClr val="000000"/>
                </a:solidFill>
                <a:uFill>
                  <a:solidFill>
                    <a:srgbClr val="ffffff"/>
                  </a:solidFill>
                </a:uFill>
                <a:latin typeface="Arial"/>
                <a:ea typeface="Arial"/>
              </a:rPr>
              <a:t>MeteoStations - </a:t>
            </a:r>
            <a:r>
              <a:rPr b="0" lang="en-US" sz="1800" spc="-1" strike="noStrike">
                <a:solidFill>
                  <a:srgbClr val="000000"/>
                </a:solidFill>
                <a:uFill>
                  <a:solidFill>
                    <a:srgbClr val="ffffff"/>
                  </a:solidFill>
                </a:uFill>
                <a:latin typeface="Arial"/>
                <a:ea typeface="Arial"/>
              </a:rPr>
              <a:t>provides data about meteostations in the database.</a:t>
            </a:r>
            <a:endParaRPr b="0" lang="en-US" sz="1800" spc="-1" strike="noStrike">
              <a:solidFill>
                <a:srgbClr val="000000"/>
              </a:solidFill>
              <a:uFill>
                <a:solidFill>
                  <a:srgbClr val="ffffff"/>
                </a:solidFill>
              </a:uFill>
              <a:latin typeface="Arial"/>
            </a:endParaRPr>
          </a:p>
          <a:p>
            <a:pPr marL="914400">
              <a:lnSpc>
                <a:spcPct val="150000"/>
              </a:lnSpc>
            </a:pPr>
            <a:endParaRPr b="0" lang="en-US" sz="1800" spc="-1" strike="noStrike">
              <a:solidFill>
                <a:srgbClr val="000000"/>
              </a:solidFill>
              <a:uFill>
                <a:solidFill>
                  <a:srgbClr val="ffffff"/>
                </a:solidFill>
              </a:uFill>
              <a:latin typeface="Arial"/>
            </a:endParaRPr>
          </a:p>
          <a:p>
            <a:pPr marL="457200" indent="-342360">
              <a:lnSpc>
                <a:spcPct val="150000"/>
              </a:lnSpc>
              <a:buClr>
                <a:srgbClr val="000000"/>
              </a:buClr>
              <a:buFont typeface="Arial"/>
              <a:buChar char="●"/>
            </a:pPr>
            <a:r>
              <a:rPr b="1" lang="en-US" sz="1800" spc="-1" strike="noStrike">
                <a:solidFill>
                  <a:srgbClr val="000000"/>
                </a:solidFill>
                <a:uFill>
                  <a:solidFill>
                    <a:srgbClr val="ffffff"/>
                  </a:solidFill>
                </a:uFill>
                <a:latin typeface="Arial"/>
                <a:ea typeface="Arial"/>
              </a:rPr>
              <a:t>Regions - </a:t>
            </a:r>
            <a:r>
              <a:rPr b="0" lang="en-US" sz="1800" spc="-1" strike="noStrike">
                <a:solidFill>
                  <a:srgbClr val="000000"/>
                </a:solidFill>
                <a:uFill>
                  <a:solidFill>
                    <a:srgbClr val="ffffff"/>
                  </a:solidFill>
                </a:uFill>
                <a:latin typeface="Arial"/>
                <a:ea typeface="Arial"/>
              </a:rPr>
              <a:t>provides boundary information about provinces, postal code areas and municipalities in the Netherlands based on 2015 data.</a:t>
            </a:r>
            <a:endParaRPr b="0" lang="en-US" sz="1800" spc="-1" strike="noStrike">
              <a:solidFill>
                <a:srgbClr val="000000"/>
              </a:solidFill>
              <a:uFill>
                <a:solidFill>
                  <a:srgbClr val="ffffff"/>
                </a:solidFill>
              </a:uFill>
              <a:latin typeface="Arial"/>
            </a:endParaRPr>
          </a:p>
          <a:p>
            <a:pPr marL="457200">
              <a:lnSpc>
                <a:spcPct val="150000"/>
              </a:lnSpc>
            </a:pPr>
            <a:endParaRPr b="0" lang="en-US" sz="1800" spc="-1" strike="noStrike">
              <a:solidFill>
                <a:srgbClr val="000000"/>
              </a:solidFill>
              <a:uFill>
                <a:solidFill>
                  <a:srgbClr val="ffffff"/>
                </a:solidFill>
              </a:uFill>
              <a:latin typeface="Arial"/>
            </a:endParaRPr>
          </a:p>
          <a:p>
            <a:pPr marL="457200">
              <a:lnSpc>
                <a:spcPct val="150000"/>
              </a:lnSpc>
            </a:pPr>
            <a:endParaRPr b="0" lang="en-US" sz="1800" spc="-1" strike="noStrike">
              <a:solidFill>
                <a:srgbClr val="000000"/>
              </a:solidFill>
              <a:uFill>
                <a:solidFill>
                  <a:srgbClr val="ffffff"/>
                </a:solidFill>
              </a:uFill>
              <a:latin typeface="Arial"/>
            </a:endParaRPr>
          </a:p>
          <a:p>
            <a:pPr marL="914400">
              <a:lnSpc>
                <a:spcPct val="150000"/>
              </a:lnSpc>
            </a:pPr>
            <a:endParaRPr b="0" lang="en-US" sz="1800" spc="-1" strike="noStrike">
              <a:solidFill>
                <a:srgbClr val="000000"/>
              </a:solidFill>
              <a:uFill>
                <a:solidFill>
                  <a:srgbClr val="ffffff"/>
                </a:solidFill>
              </a:uFill>
              <a:latin typeface="Arial"/>
            </a:endParaRPr>
          </a:p>
          <a:p>
            <a:pPr marL="457200">
              <a:lnSpc>
                <a:spcPct val="150000"/>
              </a:lnSpc>
            </a:pPr>
            <a:endParaRPr b="0" lang="en-US" sz="1800" spc="-1" strike="noStrike">
              <a:solidFill>
                <a:srgbClr val="000000"/>
              </a:solidFill>
              <a:uFill>
                <a:solidFill>
                  <a:srgbClr val="ffffff"/>
                </a:solidFill>
              </a:uFill>
              <a:latin typeface="Arial"/>
            </a:endParaRPr>
          </a:p>
          <a:p>
            <a:pPr marL="457200" algn="ctr">
              <a:lnSpc>
                <a:spcPct val="100000"/>
              </a:lnSpc>
            </a:pPr>
            <a:endParaRPr b="0" lang="en-US" sz="1800" spc="-1" strike="noStrike">
              <a:solidFill>
                <a:srgbClr val="000000"/>
              </a:solidFill>
              <a:uFill>
                <a:solidFill>
                  <a:srgbClr val="ffffff"/>
                </a:solidFill>
              </a:uFill>
              <a:latin typeface="Arial"/>
            </a:endParaRPr>
          </a:p>
        </p:txBody>
      </p:sp>
      <p:pic>
        <p:nvPicPr>
          <p:cNvPr id="58" name="Google Shape;100;p19" descr=""/>
          <p:cNvPicPr/>
          <p:nvPr/>
        </p:nvPicPr>
        <p:blipFill>
          <a:blip r:embed="rId1"/>
          <a:stretch/>
        </p:blipFill>
        <p:spPr>
          <a:xfrm>
            <a:off x="2395080" y="250560"/>
            <a:ext cx="4276080" cy="456480"/>
          </a:xfrm>
          <a:prstGeom prst="rect">
            <a:avLst/>
          </a:prstGeom>
          <a:ln>
            <a:noFill/>
          </a:ln>
        </p:spPr>
      </p:pic>
      <p:pic>
        <p:nvPicPr>
          <p:cNvPr id="59" name="Google Shape;101;p19" descr=""/>
          <p:cNvPicPr/>
          <p:nvPr/>
        </p:nvPicPr>
        <p:blipFill>
          <a:blip r:embed="rId2"/>
          <a:stretch/>
        </p:blipFill>
        <p:spPr>
          <a:xfrm>
            <a:off x="2299680" y="4542120"/>
            <a:ext cx="4466520" cy="4471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CustomShape 1"/>
          <p:cNvSpPr/>
          <p:nvPr/>
        </p:nvSpPr>
        <p:spPr>
          <a:xfrm>
            <a:off x="311760" y="787320"/>
            <a:ext cx="8519760" cy="3653640"/>
          </a:xfrm>
          <a:prstGeom prst="rect">
            <a:avLst/>
          </a:prstGeom>
          <a:noFill/>
          <a:ln>
            <a:noFill/>
          </a:ln>
        </p:spPr>
        <p:style>
          <a:lnRef idx="0"/>
          <a:fillRef idx="0"/>
          <a:effectRef idx="0"/>
          <a:fontRef idx="minor"/>
        </p:style>
        <p:txBody>
          <a:bodyPr lIns="90000" rIns="90000" tIns="91440" bIns="91440"/>
          <a:p>
            <a:pPr algn="ctr">
              <a:lnSpc>
                <a:spcPct val="100000"/>
              </a:lnSpc>
            </a:pPr>
            <a:r>
              <a:rPr b="0" lang="en-US" sz="2200" spc="-1" strike="noStrike">
                <a:solidFill>
                  <a:srgbClr val="38761d"/>
                </a:solidFill>
                <a:uFill>
                  <a:solidFill>
                    <a:srgbClr val="ffffff"/>
                  </a:solidFill>
                </a:uFill>
                <a:latin typeface="Arial"/>
                <a:ea typeface="Arial"/>
              </a:rPr>
              <a:t>Exploring Organization of the Data Cube contd.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57200" indent="-342360">
              <a:lnSpc>
                <a:spcPct val="150000"/>
              </a:lnSpc>
              <a:buClr>
                <a:srgbClr val="000000"/>
              </a:buClr>
              <a:buFont typeface="Arial"/>
              <a:buChar char="●"/>
            </a:pPr>
            <a:r>
              <a:rPr b="1" lang="en-US" sz="1800" spc="-1" strike="noStrike">
                <a:solidFill>
                  <a:srgbClr val="000000"/>
                </a:solidFill>
                <a:uFill>
                  <a:solidFill>
                    <a:srgbClr val="ffffff"/>
                  </a:solidFill>
                </a:uFill>
                <a:latin typeface="Arial"/>
                <a:ea typeface="Arial"/>
              </a:rPr>
              <a:t>SoilParams (Soil Parameters) </a:t>
            </a:r>
            <a:r>
              <a:rPr b="0" lang="en-US" sz="1800" spc="-1" strike="noStrike">
                <a:solidFill>
                  <a:srgbClr val="000000"/>
                </a:solidFill>
                <a:uFill>
                  <a:solidFill>
                    <a:srgbClr val="ffffff"/>
                  </a:solidFill>
                </a:uFill>
                <a:latin typeface="Arial"/>
                <a:ea typeface="Arial"/>
              </a:rPr>
              <a:t>- provides information about the constituents of a kind of soil.</a:t>
            </a:r>
            <a:endParaRPr b="0" lang="en-US" sz="1800" spc="-1" strike="noStrike">
              <a:solidFill>
                <a:srgbClr val="000000"/>
              </a:solidFill>
              <a:uFill>
                <a:solidFill>
                  <a:srgbClr val="ffffff"/>
                </a:solidFill>
              </a:uFill>
              <a:latin typeface="Arial"/>
            </a:endParaRPr>
          </a:p>
          <a:p>
            <a:pPr marL="914400">
              <a:lnSpc>
                <a:spcPct val="150000"/>
              </a:lnSpc>
            </a:pPr>
            <a:endParaRPr b="0" lang="en-US" sz="1800" spc="-1" strike="noStrike">
              <a:solidFill>
                <a:srgbClr val="000000"/>
              </a:solidFill>
              <a:uFill>
                <a:solidFill>
                  <a:srgbClr val="ffffff"/>
                </a:solidFill>
              </a:uFill>
              <a:latin typeface="Arial"/>
            </a:endParaRPr>
          </a:p>
          <a:p>
            <a:pPr marL="457200" indent="-342360">
              <a:lnSpc>
                <a:spcPct val="150000"/>
              </a:lnSpc>
              <a:buClr>
                <a:srgbClr val="000000"/>
              </a:buClr>
              <a:buFont typeface="Arial"/>
              <a:buChar char="●"/>
            </a:pPr>
            <a:r>
              <a:rPr b="1" lang="en-US" sz="1800" spc="-1" strike="noStrike">
                <a:solidFill>
                  <a:srgbClr val="000000"/>
                </a:solidFill>
                <a:uFill>
                  <a:solidFill>
                    <a:srgbClr val="ffffff"/>
                  </a:solidFill>
                </a:uFill>
                <a:latin typeface="Arial"/>
                <a:ea typeface="Arial"/>
              </a:rPr>
              <a:t>SoilTypes - </a:t>
            </a:r>
            <a:r>
              <a:rPr b="0" lang="en-US" sz="1800" spc="-1" strike="noStrike">
                <a:solidFill>
                  <a:srgbClr val="000000"/>
                </a:solidFill>
                <a:uFill>
                  <a:solidFill>
                    <a:srgbClr val="ffffff"/>
                  </a:solidFill>
                </a:uFill>
                <a:latin typeface="Arial"/>
                <a:ea typeface="Arial"/>
              </a:rPr>
              <a:t>provides information on the different soil types found in the Netherlands.</a:t>
            </a:r>
            <a:endParaRPr b="0" lang="en-US" sz="1800" spc="-1" strike="noStrike">
              <a:solidFill>
                <a:srgbClr val="000000"/>
              </a:solidFill>
              <a:uFill>
                <a:solidFill>
                  <a:srgbClr val="ffffff"/>
                </a:solidFill>
              </a:uFill>
              <a:latin typeface="Arial"/>
            </a:endParaRPr>
          </a:p>
          <a:p>
            <a:pPr>
              <a:lnSpc>
                <a:spcPct val="150000"/>
              </a:lnSpc>
            </a:pPr>
            <a:endParaRPr b="0" lang="en-US" sz="1800" spc="-1" strike="noStrike">
              <a:solidFill>
                <a:srgbClr val="000000"/>
              </a:solidFill>
              <a:uFill>
                <a:solidFill>
                  <a:srgbClr val="ffffff"/>
                </a:solidFill>
              </a:uFill>
              <a:latin typeface="Arial"/>
            </a:endParaRPr>
          </a:p>
          <a:p>
            <a:pPr marL="457200">
              <a:lnSpc>
                <a:spcPct val="150000"/>
              </a:lnSpc>
            </a:pPr>
            <a:endParaRPr b="0" lang="en-US" sz="1800" spc="-1" strike="noStrike">
              <a:solidFill>
                <a:srgbClr val="000000"/>
              </a:solidFill>
              <a:uFill>
                <a:solidFill>
                  <a:srgbClr val="ffffff"/>
                </a:solidFill>
              </a:uFill>
              <a:latin typeface="Arial"/>
            </a:endParaRPr>
          </a:p>
          <a:p>
            <a:pPr marL="914400">
              <a:lnSpc>
                <a:spcPct val="150000"/>
              </a:lnSpc>
            </a:pPr>
            <a:endParaRPr b="0" lang="en-US" sz="1800" spc="-1" strike="noStrike">
              <a:solidFill>
                <a:srgbClr val="000000"/>
              </a:solidFill>
              <a:uFill>
                <a:solidFill>
                  <a:srgbClr val="ffffff"/>
                </a:solidFill>
              </a:uFill>
              <a:latin typeface="Arial"/>
            </a:endParaRPr>
          </a:p>
          <a:p>
            <a:pPr marL="457200">
              <a:lnSpc>
                <a:spcPct val="150000"/>
              </a:lnSpc>
            </a:pPr>
            <a:endParaRPr b="0" lang="en-US" sz="1800" spc="-1" strike="noStrike">
              <a:solidFill>
                <a:srgbClr val="000000"/>
              </a:solidFill>
              <a:uFill>
                <a:solidFill>
                  <a:srgbClr val="ffffff"/>
                </a:solidFill>
              </a:uFill>
              <a:latin typeface="Arial"/>
            </a:endParaRPr>
          </a:p>
          <a:p>
            <a:pPr marL="457200" algn="ctr">
              <a:lnSpc>
                <a:spcPct val="100000"/>
              </a:lnSpc>
            </a:pPr>
            <a:endParaRPr b="0" lang="en-US" sz="1800" spc="-1" strike="noStrike">
              <a:solidFill>
                <a:srgbClr val="000000"/>
              </a:solidFill>
              <a:uFill>
                <a:solidFill>
                  <a:srgbClr val="ffffff"/>
                </a:solidFill>
              </a:uFill>
              <a:latin typeface="Arial"/>
            </a:endParaRPr>
          </a:p>
        </p:txBody>
      </p:sp>
      <p:pic>
        <p:nvPicPr>
          <p:cNvPr id="61" name="Google Shape;107;p20" descr=""/>
          <p:cNvPicPr/>
          <p:nvPr/>
        </p:nvPicPr>
        <p:blipFill>
          <a:blip r:embed="rId1"/>
          <a:stretch/>
        </p:blipFill>
        <p:spPr>
          <a:xfrm>
            <a:off x="2395080" y="250560"/>
            <a:ext cx="4276080" cy="456480"/>
          </a:xfrm>
          <a:prstGeom prst="rect">
            <a:avLst/>
          </a:prstGeom>
          <a:ln>
            <a:noFill/>
          </a:ln>
        </p:spPr>
      </p:pic>
      <p:pic>
        <p:nvPicPr>
          <p:cNvPr id="62" name="Google Shape;108;p20" descr=""/>
          <p:cNvPicPr/>
          <p:nvPr/>
        </p:nvPicPr>
        <p:blipFill>
          <a:blip r:embed="rId2"/>
          <a:stretch/>
        </p:blipFill>
        <p:spPr>
          <a:xfrm>
            <a:off x="2299680" y="4542120"/>
            <a:ext cx="4466520" cy="4471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CustomShape 1"/>
          <p:cNvSpPr/>
          <p:nvPr/>
        </p:nvSpPr>
        <p:spPr>
          <a:xfrm>
            <a:off x="311760" y="787320"/>
            <a:ext cx="8519760" cy="3653640"/>
          </a:xfrm>
          <a:prstGeom prst="rect">
            <a:avLst/>
          </a:prstGeom>
          <a:noFill/>
          <a:ln>
            <a:noFill/>
          </a:ln>
        </p:spPr>
        <p:style>
          <a:lnRef idx="0"/>
          <a:fillRef idx="0"/>
          <a:effectRef idx="0"/>
          <a:fontRef idx="minor"/>
        </p:style>
        <p:txBody>
          <a:bodyPr lIns="90000" rIns="90000" tIns="91440" bIns="91440"/>
          <a:p>
            <a:pPr algn="ctr">
              <a:lnSpc>
                <a:spcPct val="100000"/>
              </a:lnSpc>
            </a:pPr>
            <a:r>
              <a:rPr b="0" lang="en-US" sz="2200" spc="-1" strike="noStrike">
                <a:solidFill>
                  <a:srgbClr val="38761d"/>
                </a:solidFill>
                <a:uFill>
                  <a:solidFill>
                    <a:srgbClr val="ffffff"/>
                  </a:solidFill>
                </a:uFill>
                <a:latin typeface="Arial"/>
                <a:ea typeface="Arial"/>
              </a:rPr>
              <a:t>Exploring Organization of the Data Cube contd.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57200" indent="-342360">
              <a:lnSpc>
                <a:spcPct val="150000"/>
              </a:lnSpc>
              <a:buClr>
                <a:srgbClr val="000000"/>
              </a:buClr>
              <a:buFont typeface="Arial"/>
              <a:buChar char="●"/>
            </a:pPr>
            <a:r>
              <a:rPr b="1" lang="en-US" sz="1800" spc="-1" strike="noStrike">
                <a:solidFill>
                  <a:srgbClr val="000000"/>
                </a:solidFill>
                <a:uFill>
                  <a:solidFill>
                    <a:srgbClr val="ffffff"/>
                  </a:solidFill>
                </a:uFill>
                <a:latin typeface="Arial"/>
                <a:ea typeface="Arial"/>
              </a:rPr>
              <a:t>Sources – </a:t>
            </a:r>
            <a:r>
              <a:rPr b="0" lang="en-US" sz="1800" spc="-1" strike="noStrike">
                <a:solidFill>
                  <a:srgbClr val="000000"/>
                </a:solidFill>
                <a:uFill>
                  <a:solidFill>
                    <a:srgbClr val="ffffff"/>
                  </a:solidFill>
                </a:uFill>
                <a:latin typeface="Arial"/>
                <a:ea typeface="Arial"/>
              </a:rPr>
              <a:t>This is supposed to provide metadata about the content of the Agro Data Cube but does not do so at the moment. According to the team at Agro Data Cube, this function is deprecated and if we need any specific information on anything, they would be ready to provide it.</a:t>
            </a:r>
            <a:endParaRPr b="0" lang="en-US" sz="1800" spc="-1" strike="noStrike">
              <a:solidFill>
                <a:srgbClr val="000000"/>
              </a:solidFill>
              <a:uFill>
                <a:solidFill>
                  <a:srgbClr val="ffffff"/>
                </a:solidFill>
              </a:uFill>
              <a:latin typeface="Arial"/>
            </a:endParaRPr>
          </a:p>
          <a:p>
            <a:pPr marL="457200">
              <a:lnSpc>
                <a:spcPct val="150000"/>
              </a:lnSpc>
            </a:pPr>
            <a:endParaRPr b="0" lang="en-US" sz="1800" spc="-1" strike="noStrike">
              <a:solidFill>
                <a:srgbClr val="000000"/>
              </a:solidFill>
              <a:uFill>
                <a:solidFill>
                  <a:srgbClr val="ffffff"/>
                </a:solidFill>
              </a:uFill>
              <a:latin typeface="Arial"/>
            </a:endParaRPr>
          </a:p>
          <a:p>
            <a:pPr marL="457200" algn="ctr">
              <a:lnSpc>
                <a:spcPct val="100000"/>
              </a:lnSpc>
            </a:pPr>
            <a:endParaRPr b="0" lang="en-US" sz="1800" spc="-1" strike="noStrike">
              <a:solidFill>
                <a:srgbClr val="000000"/>
              </a:solidFill>
              <a:uFill>
                <a:solidFill>
                  <a:srgbClr val="ffffff"/>
                </a:solidFill>
              </a:uFill>
              <a:latin typeface="Arial"/>
            </a:endParaRPr>
          </a:p>
        </p:txBody>
      </p:sp>
      <p:pic>
        <p:nvPicPr>
          <p:cNvPr id="64" name="Google Shape;107;p20" descr=""/>
          <p:cNvPicPr/>
          <p:nvPr/>
        </p:nvPicPr>
        <p:blipFill>
          <a:blip r:embed="rId1"/>
          <a:stretch/>
        </p:blipFill>
        <p:spPr>
          <a:xfrm>
            <a:off x="2395080" y="250560"/>
            <a:ext cx="4276080" cy="456480"/>
          </a:xfrm>
          <a:prstGeom prst="rect">
            <a:avLst/>
          </a:prstGeom>
          <a:ln>
            <a:noFill/>
          </a:ln>
        </p:spPr>
      </p:pic>
      <p:pic>
        <p:nvPicPr>
          <p:cNvPr id="65" name="Google Shape;108;p20" descr=""/>
          <p:cNvPicPr/>
          <p:nvPr/>
        </p:nvPicPr>
        <p:blipFill>
          <a:blip r:embed="rId2"/>
          <a:stretch/>
        </p:blipFill>
        <p:spPr>
          <a:xfrm>
            <a:off x="2299680" y="4542120"/>
            <a:ext cx="4466520" cy="44712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931</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2018-10-25T10:30:57Z</dcterms:modified>
  <cp:revision>4</cp:revision>
  <dc:subject/>
  <dc:title/>
</cp:coreProperties>
</file>