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53e0a64e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53e0a64e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53e0a64e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53e0a64e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53e0a64e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53e0a64e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53e0a64e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53e0a64e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53e0a64e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53e0a64e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53e0a64ed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53e0a64e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53e0a64e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53e0a64e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3063" y="1223225"/>
            <a:ext cx="8520600" cy="90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38761D"/>
                </a:solidFill>
              </a:rPr>
              <a:t>Agro Data Cube Exploration</a:t>
            </a:r>
            <a:endParaRPr sz="4000">
              <a:solidFill>
                <a:srgbClr val="38761D"/>
              </a:solidFill>
            </a:endParaRPr>
          </a:p>
        </p:txBody>
      </p:sp>
      <p:sp>
        <p:nvSpPr>
          <p:cNvPr id="55" name="Google Shape;55;p13"/>
          <p:cNvSpPr txBox="1"/>
          <p:nvPr>
            <p:ph idx="1" type="subTitle"/>
          </p:nvPr>
        </p:nvSpPr>
        <p:spPr>
          <a:xfrm>
            <a:off x="311700" y="2571750"/>
            <a:ext cx="8520600" cy="10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rPr>
              <a:t>Data Science Team</a:t>
            </a:r>
            <a:endParaRPr>
              <a:solidFill>
                <a:srgbClr val="38761D"/>
              </a:solidFill>
            </a:endParaRPr>
          </a:p>
          <a:p>
            <a:pPr indent="0" lvl="0" marL="0" rtl="0" algn="ctr">
              <a:spcBef>
                <a:spcPts val="0"/>
              </a:spcBef>
              <a:spcAft>
                <a:spcPts val="0"/>
              </a:spcAft>
              <a:buClr>
                <a:schemeClr val="dk1"/>
              </a:buClr>
              <a:buSzPts val="1100"/>
              <a:buFont typeface="Arial"/>
              <a:buNone/>
            </a:pPr>
            <a:r>
              <a:rPr lang="en">
                <a:solidFill>
                  <a:srgbClr val="38761D"/>
                </a:solidFill>
              </a:rPr>
              <a:t>22/10/18</a:t>
            </a:r>
            <a:endParaRPr>
              <a:solidFill>
                <a:srgbClr val="38761D"/>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2395000" y="250425"/>
            <a:ext cx="4276725" cy="457200"/>
          </a:xfrm>
          <a:prstGeom prst="rect">
            <a:avLst/>
          </a:prstGeom>
          <a:noFill/>
          <a:ln>
            <a:noFill/>
          </a:ln>
        </p:spPr>
      </p:pic>
      <p:pic>
        <p:nvPicPr>
          <p:cNvPr id="57" name="Google Shape;57;p13"/>
          <p:cNvPicPr preferRelativeResize="0"/>
          <p:nvPr/>
        </p:nvPicPr>
        <p:blipFill>
          <a:blip r:embed="rId4">
            <a:alphaModFix/>
          </a:blip>
          <a:stretch>
            <a:fillRect/>
          </a:stretch>
        </p:blipFill>
        <p:spPr>
          <a:xfrm>
            <a:off x="2299750" y="4542125"/>
            <a:ext cx="4467225"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idx="1" type="subTitle"/>
          </p:nvPr>
        </p:nvSpPr>
        <p:spPr>
          <a:xfrm>
            <a:off x="311700" y="1017350"/>
            <a:ext cx="8520600" cy="26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Outline</a:t>
            </a:r>
            <a:endParaRPr>
              <a:solidFill>
                <a:srgbClr val="38761D"/>
              </a:solidFill>
            </a:endParaRPr>
          </a:p>
          <a:p>
            <a:pPr indent="0" lvl="0" marL="0" rtl="0" algn="ctr">
              <a:spcBef>
                <a:spcPts val="0"/>
              </a:spcBef>
              <a:spcAft>
                <a:spcPts val="0"/>
              </a:spcAft>
              <a:buNone/>
            </a:pPr>
            <a:r>
              <a:t/>
            </a:r>
            <a:endParaRPr sz="800">
              <a:solidFill>
                <a:srgbClr val="38761D"/>
              </a:solidFill>
            </a:endParaRPr>
          </a:p>
          <a:p>
            <a:pPr indent="0" lvl="0" marL="0" rtl="0" algn="l">
              <a:spcBef>
                <a:spcPts val="0"/>
              </a:spcBef>
              <a:spcAft>
                <a:spcPts val="0"/>
              </a:spcAft>
              <a:buNone/>
            </a:pPr>
            <a:r>
              <a:rPr lang="en" sz="1800">
                <a:solidFill>
                  <a:srgbClr val="38761D"/>
                </a:solidFill>
              </a:rPr>
              <a:t>Sprint 1:</a:t>
            </a:r>
            <a:endParaRPr sz="1800">
              <a:solidFill>
                <a:srgbClr val="38761D"/>
              </a:solidFill>
            </a:endParaRPr>
          </a:p>
          <a:p>
            <a:pPr indent="-342900" lvl="0" marL="457200" rtl="0" algn="l">
              <a:spcBef>
                <a:spcPts val="0"/>
              </a:spcBef>
              <a:spcAft>
                <a:spcPts val="0"/>
              </a:spcAft>
              <a:buClr>
                <a:srgbClr val="000000"/>
              </a:buClr>
              <a:buSzPts val="1800"/>
              <a:buChar char="●"/>
            </a:pPr>
            <a:r>
              <a:rPr lang="en" sz="1800">
                <a:solidFill>
                  <a:srgbClr val="000000"/>
                </a:solidFill>
              </a:rPr>
              <a:t>Exploring Architecture &amp; Programming Languages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Exploring Organization of the Data Cube</a:t>
            </a:r>
            <a:endParaRPr sz="1800">
              <a:solidFill>
                <a:srgbClr val="000000"/>
              </a:solidFill>
            </a:endParaRPr>
          </a:p>
          <a:p>
            <a:pPr indent="0" lvl="0" marL="0" rtl="0" algn="l">
              <a:spcBef>
                <a:spcPts val="0"/>
              </a:spcBef>
              <a:spcAft>
                <a:spcPts val="0"/>
              </a:spcAft>
              <a:buNone/>
            </a:pPr>
            <a:r>
              <a:t/>
            </a:r>
            <a:endParaRPr sz="2400">
              <a:solidFill>
                <a:srgbClr val="38761D"/>
              </a:solidFill>
            </a:endParaRPr>
          </a:p>
          <a:p>
            <a:pPr indent="0" lvl="0" marL="0" rtl="0" algn="ctr">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2395000" y="250425"/>
            <a:ext cx="4276725" cy="457200"/>
          </a:xfrm>
          <a:prstGeom prst="rect">
            <a:avLst/>
          </a:prstGeom>
          <a:noFill/>
          <a:ln>
            <a:noFill/>
          </a:ln>
        </p:spPr>
      </p:pic>
      <p:pic>
        <p:nvPicPr>
          <p:cNvPr id="64" name="Google Shape;64;p14"/>
          <p:cNvPicPr preferRelativeResize="0"/>
          <p:nvPr/>
        </p:nvPicPr>
        <p:blipFill>
          <a:blip r:embed="rId4">
            <a:alphaModFix/>
          </a:blip>
          <a:stretch>
            <a:fillRect/>
          </a:stretch>
        </p:blipFill>
        <p:spPr>
          <a:xfrm>
            <a:off x="2299750" y="4542125"/>
            <a:ext cx="4467225" cy="44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idx="1" type="subTitle"/>
          </p:nvPr>
        </p:nvSpPr>
        <p:spPr>
          <a:xfrm>
            <a:off x="311700" y="787288"/>
            <a:ext cx="8520600" cy="33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38761D"/>
                </a:solidFill>
              </a:rPr>
              <a:t>Exploring Architecture and Programming Languages of the Agro Data Cube</a:t>
            </a:r>
            <a:endParaRPr sz="2200">
              <a:solidFill>
                <a:srgbClr val="38761D"/>
              </a:solidFill>
            </a:endParaRPr>
          </a:p>
          <a:p>
            <a:pPr indent="0" lvl="0" marL="0" rtl="0" algn="ctr">
              <a:spcBef>
                <a:spcPts val="0"/>
              </a:spcBef>
              <a:spcAft>
                <a:spcPts val="0"/>
              </a:spcAft>
              <a:buNone/>
            </a:pPr>
            <a:r>
              <a:t/>
            </a:r>
            <a:endParaRPr sz="2200">
              <a:solidFill>
                <a:srgbClr val="38761D"/>
              </a:solidFill>
            </a:endParaRPr>
          </a:p>
          <a:p>
            <a:pPr indent="0" lvl="0" marL="0" rtl="0" algn="l">
              <a:spcBef>
                <a:spcPts val="0"/>
              </a:spcBef>
              <a:spcAft>
                <a:spcPts val="0"/>
              </a:spcAft>
              <a:buNone/>
            </a:pPr>
            <a:r>
              <a:t/>
            </a:r>
            <a:endParaRPr sz="1800">
              <a:solidFill>
                <a:srgbClr val="38761D"/>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The data warehouse was built with Java 8 programming language.</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Postgres 9.2 database was used in the development.</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NetBeans IDE 8.0.2 was also used in the development.</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The Python programming language would be used to extract information from the database via the API.</a:t>
            </a:r>
            <a:endParaRPr sz="1800">
              <a:solidFill>
                <a:srgbClr val="000000"/>
              </a:solidFill>
            </a:endParaRPr>
          </a:p>
          <a:p>
            <a:pPr indent="0" lvl="0" marL="457200" rtl="0" algn="l">
              <a:lnSpc>
                <a:spcPct val="150000"/>
              </a:lnSpc>
              <a:spcBef>
                <a:spcPts val="0"/>
              </a:spcBef>
              <a:spcAft>
                <a:spcPts val="0"/>
              </a:spcAft>
              <a:buNone/>
            </a:pPr>
            <a:r>
              <a:t/>
            </a:r>
            <a:endParaRPr sz="1800">
              <a:solidFill>
                <a:srgbClr val="000000"/>
              </a:solidFill>
            </a:endParaRPr>
          </a:p>
          <a:p>
            <a:pPr indent="0" lvl="0" marL="0" rtl="0" algn="ctr">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2395000" y="250425"/>
            <a:ext cx="4276725" cy="457200"/>
          </a:xfrm>
          <a:prstGeom prst="rect">
            <a:avLst/>
          </a:prstGeom>
          <a:noFill/>
          <a:ln>
            <a:noFill/>
          </a:ln>
        </p:spPr>
      </p:pic>
      <p:pic>
        <p:nvPicPr>
          <p:cNvPr id="71" name="Google Shape;71;p15"/>
          <p:cNvPicPr preferRelativeResize="0"/>
          <p:nvPr/>
        </p:nvPicPr>
        <p:blipFill>
          <a:blip r:embed="rId4">
            <a:alphaModFix/>
          </a:blip>
          <a:stretch>
            <a:fillRect/>
          </a:stretch>
        </p:blipFill>
        <p:spPr>
          <a:xfrm>
            <a:off x="2299750" y="4542125"/>
            <a:ext cx="4467225" cy="44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 type="subTitle"/>
          </p:nvPr>
        </p:nvSpPr>
        <p:spPr>
          <a:xfrm>
            <a:off x="311700" y="787288"/>
            <a:ext cx="8520600" cy="33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38761D"/>
                </a:solidFill>
              </a:rPr>
              <a:t>Exploring Architecture and Programming Languages of the Agro Data Cube</a:t>
            </a:r>
            <a:endParaRPr sz="2200">
              <a:solidFill>
                <a:srgbClr val="38761D"/>
              </a:solidFill>
            </a:endParaRPr>
          </a:p>
          <a:p>
            <a:pPr indent="0" lvl="0" marL="0" rtl="0" algn="l">
              <a:spcBef>
                <a:spcPts val="0"/>
              </a:spcBef>
              <a:spcAft>
                <a:spcPts val="0"/>
              </a:spcAft>
              <a:buNone/>
            </a:pPr>
            <a:r>
              <a:t/>
            </a:r>
            <a:endParaRPr sz="1800">
              <a:solidFill>
                <a:srgbClr val="38761D"/>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The API returns information in GeoJSON format.</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GeoJSON is a format for encoding a variety of geographic data structures.</a:t>
            </a:r>
            <a:endParaRPr sz="1800">
              <a:solidFill>
                <a:srgbClr val="000000"/>
              </a:solidFill>
            </a:endParaRPr>
          </a:p>
          <a:p>
            <a:pPr indent="0" lvl="0" marL="457200" rtl="0" algn="l">
              <a:lnSpc>
                <a:spcPct val="150000"/>
              </a:lnSpc>
              <a:spcBef>
                <a:spcPts val="0"/>
              </a:spcBef>
              <a:spcAft>
                <a:spcPts val="0"/>
              </a:spcAft>
              <a:buNone/>
            </a:pPr>
            <a:r>
              <a:t/>
            </a:r>
            <a:endParaRPr sz="1800">
              <a:solidFill>
                <a:srgbClr val="000000"/>
              </a:solidFill>
            </a:endParaRPr>
          </a:p>
          <a:p>
            <a:pPr indent="0" lvl="0" marL="0" rtl="0" algn="l">
              <a:lnSpc>
                <a:spcPct val="150000"/>
              </a:lnSpc>
              <a:spcBef>
                <a:spcPts val="0"/>
              </a:spcBef>
              <a:spcAft>
                <a:spcPts val="0"/>
              </a:spcAft>
              <a:buNone/>
            </a:pPr>
            <a:r>
              <a:t/>
            </a:r>
            <a:endParaRPr sz="1800">
              <a:solidFill>
                <a:srgbClr val="000000"/>
              </a:solidFill>
            </a:endParaRPr>
          </a:p>
          <a:p>
            <a:pPr indent="0" lvl="0" marL="457200" rtl="0" algn="l">
              <a:lnSpc>
                <a:spcPct val="150000"/>
              </a:lnSpc>
              <a:spcBef>
                <a:spcPts val="0"/>
              </a:spcBef>
              <a:spcAft>
                <a:spcPts val="0"/>
              </a:spcAft>
              <a:buNone/>
            </a:pPr>
            <a:r>
              <a:t/>
            </a:r>
            <a:endParaRPr sz="1800">
              <a:solidFill>
                <a:srgbClr val="000000"/>
              </a:solidFill>
            </a:endParaRPr>
          </a:p>
          <a:p>
            <a:pPr indent="0" lvl="0" marL="0" rtl="0" algn="ctr">
              <a:spcBef>
                <a:spcPts val="0"/>
              </a:spcBef>
              <a:spcAft>
                <a:spcPts val="0"/>
              </a:spcAft>
              <a:buNone/>
            </a:pPr>
            <a:r>
              <a:t/>
            </a:r>
            <a:endParaRPr/>
          </a:p>
        </p:txBody>
      </p:sp>
      <p:pic>
        <p:nvPicPr>
          <p:cNvPr id="77" name="Google Shape;77;p16"/>
          <p:cNvPicPr preferRelativeResize="0"/>
          <p:nvPr/>
        </p:nvPicPr>
        <p:blipFill>
          <a:blip r:embed="rId3">
            <a:alphaModFix/>
          </a:blip>
          <a:stretch>
            <a:fillRect/>
          </a:stretch>
        </p:blipFill>
        <p:spPr>
          <a:xfrm>
            <a:off x="2395000" y="250425"/>
            <a:ext cx="4276725" cy="457200"/>
          </a:xfrm>
          <a:prstGeom prst="rect">
            <a:avLst/>
          </a:prstGeom>
          <a:noFill/>
          <a:ln>
            <a:noFill/>
          </a:ln>
        </p:spPr>
      </p:pic>
      <p:pic>
        <p:nvPicPr>
          <p:cNvPr id="78" name="Google Shape;78;p16"/>
          <p:cNvPicPr preferRelativeResize="0"/>
          <p:nvPr/>
        </p:nvPicPr>
        <p:blipFill>
          <a:blip r:embed="rId4">
            <a:alphaModFix/>
          </a:blip>
          <a:stretch>
            <a:fillRect/>
          </a:stretch>
        </p:blipFill>
        <p:spPr>
          <a:xfrm>
            <a:off x="2299750" y="4542125"/>
            <a:ext cx="4467225" cy="447675"/>
          </a:xfrm>
          <a:prstGeom prst="rect">
            <a:avLst/>
          </a:prstGeom>
          <a:noFill/>
          <a:ln>
            <a:noFill/>
          </a:ln>
        </p:spPr>
      </p:pic>
      <p:pic>
        <p:nvPicPr>
          <p:cNvPr id="79" name="Google Shape;79;p16"/>
          <p:cNvPicPr preferRelativeResize="0"/>
          <p:nvPr/>
        </p:nvPicPr>
        <p:blipFill>
          <a:blip r:embed="rId5">
            <a:alphaModFix/>
          </a:blip>
          <a:stretch>
            <a:fillRect/>
          </a:stretch>
        </p:blipFill>
        <p:spPr>
          <a:xfrm>
            <a:off x="4876625" y="2815250"/>
            <a:ext cx="2488025" cy="1574475"/>
          </a:xfrm>
          <a:prstGeom prst="rect">
            <a:avLst/>
          </a:prstGeom>
          <a:noFill/>
          <a:ln>
            <a:noFill/>
          </a:ln>
        </p:spPr>
      </p:pic>
      <p:pic>
        <p:nvPicPr>
          <p:cNvPr id="80" name="Google Shape;80;p16"/>
          <p:cNvPicPr preferRelativeResize="0"/>
          <p:nvPr/>
        </p:nvPicPr>
        <p:blipFill>
          <a:blip r:embed="rId6">
            <a:alphaModFix/>
          </a:blip>
          <a:stretch>
            <a:fillRect/>
          </a:stretch>
        </p:blipFill>
        <p:spPr>
          <a:xfrm>
            <a:off x="2395000" y="3258375"/>
            <a:ext cx="2003400" cy="27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idx="1" type="subTitle"/>
          </p:nvPr>
        </p:nvSpPr>
        <p:spPr>
          <a:xfrm>
            <a:off x="311700" y="787301"/>
            <a:ext cx="8520600" cy="36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38761D"/>
                </a:solidFill>
              </a:rPr>
              <a:t>Exploring Organization of the Data Cube contd.</a:t>
            </a:r>
            <a:endParaRPr sz="2200">
              <a:solidFill>
                <a:srgbClr val="38761D"/>
              </a:solidFill>
            </a:endParaRPr>
          </a:p>
          <a:p>
            <a:pPr indent="0" lvl="0" marL="0" rtl="0" algn="l">
              <a:spcBef>
                <a:spcPts val="0"/>
              </a:spcBef>
              <a:spcAft>
                <a:spcPts val="0"/>
              </a:spcAft>
              <a:buNone/>
            </a:pPr>
            <a:r>
              <a:t/>
            </a:r>
            <a:endParaRPr sz="1800">
              <a:solidFill>
                <a:srgbClr val="38761D"/>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There are a number of get requests made available through the API to access data in the cube.</a:t>
            </a:r>
            <a:endParaRPr sz="1800">
              <a:solidFill>
                <a:srgbClr val="000000"/>
              </a:solidFill>
            </a:endParaRPr>
          </a:p>
          <a:p>
            <a:pPr indent="0" lvl="0" marL="914400" rtl="0" algn="l">
              <a:lnSpc>
                <a:spcPct val="150000"/>
              </a:lnSpc>
              <a:spcBef>
                <a:spcPts val="0"/>
              </a:spcBef>
              <a:spcAft>
                <a:spcPts val="0"/>
              </a:spcAft>
              <a:buNone/>
            </a:pPr>
            <a:r>
              <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These have been organized into the following folders based on the kind of information they help to retrieve:</a:t>
            </a:r>
            <a:endParaRPr sz="1800">
              <a:solidFill>
                <a:srgbClr val="000000"/>
              </a:solidFill>
            </a:endParaRPr>
          </a:p>
          <a:p>
            <a:pPr indent="-342900" lvl="1" marL="1371600" rtl="0" algn="l">
              <a:lnSpc>
                <a:spcPct val="150000"/>
              </a:lnSpc>
              <a:spcBef>
                <a:spcPts val="0"/>
              </a:spcBef>
              <a:spcAft>
                <a:spcPts val="0"/>
              </a:spcAft>
              <a:buClr>
                <a:srgbClr val="000000"/>
              </a:buClr>
              <a:buSzPts val="1800"/>
              <a:buChar char="○"/>
            </a:pPr>
            <a:r>
              <a:rPr b="1" lang="en" sz="1800">
                <a:solidFill>
                  <a:srgbClr val="000000"/>
                </a:solidFill>
              </a:rPr>
              <a:t>AHN (Actueel Hoogtebestand Nederland)</a:t>
            </a:r>
            <a:r>
              <a:rPr lang="en" sz="1800">
                <a:solidFill>
                  <a:srgbClr val="000000"/>
                </a:solidFill>
              </a:rPr>
              <a:t> - It provides data on zonal statistics for land altitude.</a:t>
            </a:r>
            <a:endParaRPr sz="1800">
              <a:solidFill>
                <a:srgbClr val="000000"/>
              </a:solidFill>
            </a:endParaRPr>
          </a:p>
          <a:p>
            <a:pPr indent="0" lvl="0" marL="457200" rtl="0" algn="l">
              <a:lnSpc>
                <a:spcPct val="150000"/>
              </a:lnSpc>
              <a:spcBef>
                <a:spcPts val="0"/>
              </a:spcBef>
              <a:spcAft>
                <a:spcPts val="0"/>
              </a:spcAft>
              <a:buNone/>
            </a:pPr>
            <a:r>
              <a:t/>
            </a:r>
            <a:endParaRPr sz="1800">
              <a:solidFill>
                <a:srgbClr val="000000"/>
              </a:solidFill>
            </a:endParaRPr>
          </a:p>
          <a:p>
            <a:pPr indent="0" lvl="0" marL="0" rtl="0" algn="ctr">
              <a:spcBef>
                <a:spcPts val="0"/>
              </a:spcBef>
              <a:spcAft>
                <a:spcPts val="0"/>
              </a:spcAft>
              <a:buNone/>
            </a:pPr>
            <a:r>
              <a:t/>
            </a:r>
            <a:endParaRPr/>
          </a:p>
        </p:txBody>
      </p:sp>
      <p:pic>
        <p:nvPicPr>
          <p:cNvPr id="86" name="Google Shape;86;p17"/>
          <p:cNvPicPr preferRelativeResize="0"/>
          <p:nvPr/>
        </p:nvPicPr>
        <p:blipFill>
          <a:blip r:embed="rId3">
            <a:alphaModFix/>
          </a:blip>
          <a:stretch>
            <a:fillRect/>
          </a:stretch>
        </p:blipFill>
        <p:spPr>
          <a:xfrm>
            <a:off x="2395000" y="250425"/>
            <a:ext cx="4276725" cy="457200"/>
          </a:xfrm>
          <a:prstGeom prst="rect">
            <a:avLst/>
          </a:prstGeom>
          <a:noFill/>
          <a:ln>
            <a:noFill/>
          </a:ln>
        </p:spPr>
      </p:pic>
      <p:pic>
        <p:nvPicPr>
          <p:cNvPr id="87" name="Google Shape;87;p17"/>
          <p:cNvPicPr preferRelativeResize="0"/>
          <p:nvPr/>
        </p:nvPicPr>
        <p:blipFill>
          <a:blip r:embed="rId4">
            <a:alphaModFix/>
          </a:blip>
          <a:stretch>
            <a:fillRect/>
          </a:stretch>
        </p:blipFill>
        <p:spPr>
          <a:xfrm>
            <a:off x="2299750" y="4542125"/>
            <a:ext cx="4467225" cy="44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idx="1" type="subTitle"/>
          </p:nvPr>
        </p:nvSpPr>
        <p:spPr>
          <a:xfrm>
            <a:off x="311700" y="787301"/>
            <a:ext cx="8520600" cy="36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38761D"/>
                </a:solidFill>
              </a:rPr>
              <a:t>Exploring Organization of the Data Cube contd.</a:t>
            </a:r>
            <a:endParaRPr sz="2200">
              <a:solidFill>
                <a:srgbClr val="38761D"/>
              </a:solidFill>
            </a:endParaRPr>
          </a:p>
          <a:p>
            <a:pPr indent="0" lvl="0" marL="0" rtl="0" algn="l">
              <a:spcBef>
                <a:spcPts val="0"/>
              </a:spcBef>
              <a:spcAft>
                <a:spcPts val="0"/>
              </a:spcAft>
              <a:buNone/>
            </a:pPr>
            <a:r>
              <a:t/>
            </a:r>
            <a:endParaRPr sz="1800">
              <a:solidFill>
                <a:srgbClr val="38761D"/>
              </a:solidFill>
            </a:endParaRPr>
          </a:p>
          <a:p>
            <a:pPr indent="-342900" lvl="0" marL="457200" marR="0" rtl="0" algn="l">
              <a:lnSpc>
                <a:spcPct val="150000"/>
              </a:lnSpc>
              <a:spcBef>
                <a:spcPts val="0"/>
              </a:spcBef>
              <a:spcAft>
                <a:spcPts val="0"/>
              </a:spcAft>
              <a:buClr>
                <a:srgbClr val="000000"/>
              </a:buClr>
              <a:buSzPts val="1800"/>
              <a:buChar char="●"/>
            </a:pPr>
            <a:r>
              <a:rPr b="1" lang="en" sz="1800">
                <a:solidFill>
                  <a:srgbClr val="000000"/>
                </a:solidFill>
              </a:rPr>
              <a:t>Codes</a:t>
            </a:r>
            <a:r>
              <a:rPr lang="en" sz="1800">
                <a:solidFill>
                  <a:srgbClr val="000000"/>
                </a:solidFill>
              </a:rPr>
              <a:t> - provides data about crops and soils based on their unique codes.</a:t>
            </a:r>
            <a:endParaRPr sz="1800">
              <a:solidFill>
                <a:srgbClr val="000000"/>
              </a:solidFill>
            </a:endParaRPr>
          </a:p>
          <a:p>
            <a:pPr indent="0" lvl="0" marL="914400" marR="0" rtl="0" algn="l">
              <a:lnSpc>
                <a:spcPct val="150000"/>
              </a:lnSpc>
              <a:spcBef>
                <a:spcPts val="0"/>
              </a:spcBef>
              <a:spcAft>
                <a:spcPts val="0"/>
              </a:spcAft>
              <a:buNone/>
            </a:pPr>
            <a:r>
              <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b="1" lang="en" sz="1800">
                <a:solidFill>
                  <a:srgbClr val="000000"/>
                </a:solidFill>
              </a:rPr>
              <a:t>Field</a:t>
            </a:r>
            <a:r>
              <a:rPr lang="en" sz="1800">
                <a:solidFill>
                  <a:srgbClr val="000000"/>
                </a:solidFill>
              </a:rPr>
              <a:t> - provides information about fields such as the geometry (area), soil information, crop information, altitude zonal statistics, Normalized Difference Vegetation Index (NDVI) and nearest meteostations.</a:t>
            </a:r>
            <a:endParaRPr sz="1800">
              <a:solidFill>
                <a:srgbClr val="000000"/>
              </a:solidFill>
            </a:endParaRPr>
          </a:p>
          <a:p>
            <a:pPr indent="0" lvl="0" marL="457200" marR="0" rtl="0" algn="l">
              <a:lnSpc>
                <a:spcPct val="150000"/>
              </a:lnSpc>
              <a:spcBef>
                <a:spcPts val="0"/>
              </a:spcBef>
              <a:spcAft>
                <a:spcPts val="0"/>
              </a:spcAft>
              <a:buNone/>
            </a:pPr>
            <a:r>
              <a:rPr lang="en" sz="1200">
                <a:solidFill>
                  <a:srgbClr val="000000"/>
                </a:solidFill>
              </a:rPr>
              <a:t>(meteostations are weather stations, ie. facilities, either on land or sea, with instruments and equipment for measuring atmospheric conditions to provide information for weather forecasts and to study the weather and climate.)</a:t>
            </a:r>
            <a:endParaRPr sz="1200">
              <a:solidFill>
                <a:srgbClr val="000000"/>
              </a:solidFill>
            </a:endParaRPr>
          </a:p>
          <a:p>
            <a:pPr indent="0" lvl="0" marL="914400" marR="0" rtl="0" algn="l">
              <a:lnSpc>
                <a:spcPct val="150000"/>
              </a:lnSpc>
              <a:spcBef>
                <a:spcPts val="0"/>
              </a:spcBef>
              <a:spcAft>
                <a:spcPts val="0"/>
              </a:spcAft>
              <a:buNone/>
            </a:pPr>
            <a:r>
              <a:t/>
            </a:r>
            <a:endParaRPr sz="1800">
              <a:solidFill>
                <a:srgbClr val="000000"/>
              </a:solidFill>
            </a:endParaRPr>
          </a:p>
          <a:p>
            <a:pPr indent="0" lvl="0" marL="457200" rtl="0" algn="l">
              <a:lnSpc>
                <a:spcPct val="150000"/>
              </a:lnSpc>
              <a:spcBef>
                <a:spcPts val="0"/>
              </a:spcBef>
              <a:spcAft>
                <a:spcPts val="0"/>
              </a:spcAft>
              <a:buNone/>
            </a:pPr>
            <a:r>
              <a:t/>
            </a:r>
            <a:endParaRPr sz="1800">
              <a:solidFill>
                <a:srgbClr val="000000"/>
              </a:solidFill>
            </a:endParaRPr>
          </a:p>
          <a:p>
            <a:pPr indent="0" lvl="0" marL="0" rtl="0" algn="ctr">
              <a:spcBef>
                <a:spcPts val="0"/>
              </a:spcBef>
              <a:spcAft>
                <a:spcPts val="0"/>
              </a:spcAft>
              <a:buNone/>
            </a:pPr>
            <a:r>
              <a:t/>
            </a:r>
            <a:endParaRPr/>
          </a:p>
        </p:txBody>
      </p:sp>
      <p:pic>
        <p:nvPicPr>
          <p:cNvPr id="93" name="Google Shape;93;p18"/>
          <p:cNvPicPr preferRelativeResize="0"/>
          <p:nvPr/>
        </p:nvPicPr>
        <p:blipFill>
          <a:blip r:embed="rId3">
            <a:alphaModFix/>
          </a:blip>
          <a:stretch>
            <a:fillRect/>
          </a:stretch>
        </p:blipFill>
        <p:spPr>
          <a:xfrm>
            <a:off x="2395000" y="250425"/>
            <a:ext cx="4276725" cy="457200"/>
          </a:xfrm>
          <a:prstGeom prst="rect">
            <a:avLst/>
          </a:prstGeom>
          <a:noFill/>
          <a:ln>
            <a:noFill/>
          </a:ln>
        </p:spPr>
      </p:pic>
      <p:pic>
        <p:nvPicPr>
          <p:cNvPr id="94" name="Google Shape;94;p18"/>
          <p:cNvPicPr preferRelativeResize="0"/>
          <p:nvPr/>
        </p:nvPicPr>
        <p:blipFill>
          <a:blip r:embed="rId4">
            <a:alphaModFix/>
          </a:blip>
          <a:stretch>
            <a:fillRect/>
          </a:stretch>
        </p:blipFill>
        <p:spPr>
          <a:xfrm>
            <a:off x="2299750" y="4542125"/>
            <a:ext cx="4467225" cy="44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idx="1" type="subTitle"/>
          </p:nvPr>
        </p:nvSpPr>
        <p:spPr>
          <a:xfrm>
            <a:off x="311700" y="787301"/>
            <a:ext cx="8520600" cy="36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38761D"/>
                </a:solidFill>
              </a:rPr>
              <a:t>Exploring Organization of the Data Cube contd.</a:t>
            </a:r>
            <a:endParaRPr sz="2200">
              <a:solidFill>
                <a:srgbClr val="38761D"/>
              </a:solidFill>
            </a:endParaRPr>
          </a:p>
          <a:p>
            <a:pPr indent="0" lvl="0" marL="0" rtl="0" algn="l">
              <a:spcBef>
                <a:spcPts val="0"/>
              </a:spcBef>
              <a:spcAft>
                <a:spcPts val="0"/>
              </a:spcAft>
              <a:buNone/>
            </a:pPr>
            <a:r>
              <a:t/>
            </a:r>
            <a:endParaRPr sz="1800">
              <a:solidFill>
                <a:srgbClr val="38761D"/>
              </a:solidFill>
            </a:endParaRPr>
          </a:p>
          <a:p>
            <a:pPr indent="-342900" lvl="0" marL="457200" marR="0" rtl="0" algn="l">
              <a:lnSpc>
                <a:spcPct val="150000"/>
              </a:lnSpc>
              <a:spcBef>
                <a:spcPts val="0"/>
              </a:spcBef>
              <a:spcAft>
                <a:spcPts val="0"/>
              </a:spcAft>
              <a:buClr>
                <a:srgbClr val="000000"/>
              </a:buClr>
              <a:buSzPts val="1800"/>
              <a:buChar char="●"/>
            </a:pPr>
            <a:r>
              <a:rPr b="1" lang="en" sz="1800">
                <a:solidFill>
                  <a:srgbClr val="000000"/>
                </a:solidFill>
              </a:rPr>
              <a:t>MeteoData - </a:t>
            </a:r>
            <a:r>
              <a:rPr lang="en" sz="1800">
                <a:solidFill>
                  <a:srgbClr val="000000"/>
                </a:solidFill>
              </a:rPr>
              <a:t>provides weather data for the various meteostations in the database based on dates.</a:t>
            </a:r>
            <a:endParaRPr sz="1800">
              <a:solidFill>
                <a:srgbClr val="000000"/>
              </a:solidFill>
            </a:endParaRPr>
          </a:p>
          <a:p>
            <a:pPr indent="0" lvl="0" marL="914400" marR="0" rtl="0" algn="l">
              <a:lnSpc>
                <a:spcPct val="150000"/>
              </a:lnSpc>
              <a:spcBef>
                <a:spcPts val="0"/>
              </a:spcBef>
              <a:spcAft>
                <a:spcPts val="0"/>
              </a:spcAft>
              <a:buNone/>
            </a:pPr>
            <a:r>
              <a:t/>
            </a:r>
            <a:endParaRPr b="1"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b="1" lang="en" sz="1800">
                <a:solidFill>
                  <a:srgbClr val="000000"/>
                </a:solidFill>
              </a:rPr>
              <a:t>MeteoStations - </a:t>
            </a:r>
            <a:r>
              <a:rPr lang="en" sz="1800">
                <a:solidFill>
                  <a:srgbClr val="000000"/>
                </a:solidFill>
              </a:rPr>
              <a:t>provides data about meteostations in the database.</a:t>
            </a:r>
            <a:endParaRPr sz="1800">
              <a:solidFill>
                <a:srgbClr val="000000"/>
              </a:solidFill>
            </a:endParaRPr>
          </a:p>
          <a:p>
            <a:pPr indent="0" lvl="0" marL="914400" marR="0" rtl="0" algn="l">
              <a:lnSpc>
                <a:spcPct val="150000"/>
              </a:lnSpc>
              <a:spcBef>
                <a:spcPts val="0"/>
              </a:spcBef>
              <a:spcAft>
                <a:spcPts val="0"/>
              </a:spcAft>
              <a:buNone/>
            </a:pPr>
            <a:r>
              <a:t/>
            </a:r>
            <a:endParaRPr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b="1" lang="en" sz="1800">
                <a:solidFill>
                  <a:srgbClr val="000000"/>
                </a:solidFill>
              </a:rPr>
              <a:t>Regions - </a:t>
            </a:r>
            <a:r>
              <a:rPr lang="en" sz="1800">
                <a:solidFill>
                  <a:srgbClr val="000000"/>
                </a:solidFill>
              </a:rPr>
              <a:t>provides boundary information about provinces, postal code areas and municipalities in the Netherlands based on 2015 data.</a:t>
            </a:r>
            <a:endParaRPr sz="1800">
              <a:solidFill>
                <a:srgbClr val="000000"/>
              </a:solidFill>
            </a:endParaRPr>
          </a:p>
          <a:p>
            <a:pPr indent="0" lvl="0" marL="457200" marR="0" rtl="0" algn="l">
              <a:lnSpc>
                <a:spcPct val="150000"/>
              </a:lnSpc>
              <a:spcBef>
                <a:spcPts val="0"/>
              </a:spcBef>
              <a:spcAft>
                <a:spcPts val="0"/>
              </a:spcAft>
              <a:buClr>
                <a:schemeClr val="dk1"/>
              </a:buClr>
              <a:buSzPts val="1100"/>
              <a:buFont typeface="Arial"/>
              <a:buNone/>
            </a:pPr>
            <a:r>
              <a:t/>
            </a:r>
            <a:endParaRPr b="1" sz="1800">
              <a:solidFill>
                <a:srgbClr val="000000"/>
              </a:solidFill>
            </a:endParaRPr>
          </a:p>
          <a:p>
            <a:pPr indent="0" lvl="0" marL="457200" marR="0" rtl="0" algn="l">
              <a:lnSpc>
                <a:spcPct val="150000"/>
              </a:lnSpc>
              <a:spcBef>
                <a:spcPts val="0"/>
              </a:spcBef>
              <a:spcAft>
                <a:spcPts val="0"/>
              </a:spcAft>
              <a:buNone/>
            </a:pPr>
            <a:r>
              <a:t/>
            </a:r>
            <a:endParaRPr b="1" sz="1800">
              <a:solidFill>
                <a:srgbClr val="000000"/>
              </a:solidFill>
            </a:endParaRPr>
          </a:p>
          <a:p>
            <a:pPr indent="0" lvl="0" marL="914400" marR="0" rtl="0" algn="l">
              <a:lnSpc>
                <a:spcPct val="150000"/>
              </a:lnSpc>
              <a:spcBef>
                <a:spcPts val="0"/>
              </a:spcBef>
              <a:spcAft>
                <a:spcPts val="0"/>
              </a:spcAft>
              <a:buNone/>
            </a:pPr>
            <a:r>
              <a:t/>
            </a:r>
            <a:endParaRPr sz="1800">
              <a:solidFill>
                <a:srgbClr val="000000"/>
              </a:solidFill>
            </a:endParaRPr>
          </a:p>
          <a:p>
            <a:pPr indent="0" lvl="0" marL="457200" rtl="0" algn="l">
              <a:lnSpc>
                <a:spcPct val="150000"/>
              </a:lnSpc>
              <a:spcBef>
                <a:spcPts val="0"/>
              </a:spcBef>
              <a:spcAft>
                <a:spcPts val="0"/>
              </a:spcAft>
              <a:buNone/>
            </a:pPr>
            <a:r>
              <a:t/>
            </a:r>
            <a:endParaRPr sz="1800">
              <a:solidFill>
                <a:srgbClr val="000000"/>
              </a:solidFill>
            </a:endParaRPr>
          </a:p>
          <a:p>
            <a:pPr indent="0" lvl="0" marL="0" rtl="0" algn="ctr">
              <a:spcBef>
                <a:spcPts val="0"/>
              </a:spcBef>
              <a:spcAft>
                <a:spcPts val="0"/>
              </a:spcAft>
              <a:buNone/>
            </a:pPr>
            <a:r>
              <a:t/>
            </a:r>
            <a:endParaRPr/>
          </a:p>
        </p:txBody>
      </p:sp>
      <p:pic>
        <p:nvPicPr>
          <p:cNvPr id="100" name="Google Shape;100;p19"/>
          <p:cNvPicPr preferRelativeResize="0"/>
          <p:nvPr/>
        </p:nvPicPr>
        <p:blipFill>
          <a:blip r:embed="rId3">
            <a:alphaModFix/>
          </a:blip>
          <a:stretch>
            <a:fillRect/>
          </a:stretch>
        </p:blipFill>
        <p:spPr>
          <a:xfrm>
            <a:off x="2395000" y="250425"/>
            <a:ext cx="4276725" cy="457200"/>
          </a:xfrm>
          <a:prstGeom prst="rect">
            <a:avLst/>
          </a:prstGeom>
          <a:noFill/>
          <a:ln>
            <a:noFill/>
          </a:ln>
        </p:spPr>
      </p:pic>
      <p:pic>
        <p:nvPicPr>
          <p:cNvPr id="101" name="Google Shape;101;p19"/>
          <p:cNvPicPr preferRelativeResize="0"/>
          <p:nvPr/>
        </p:nvPicPr>
        <p:blipFill>
          <a:blip r:embed="rId4">
            <a:alphaModFix/>
          </a:blip>
          <a:stretch>
            <a:fillRect/>
          </a:stretch>
        </p:blipFill>
        <p:spPr>
          <a:xfrm>
            <a:off x="2299750" y="4542125"/>
            <a:ext cx="4467225" cy="44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idx="1" type="subTitle"/>
          </p:nvPr>
        </p:nvSpPr>
        <p:spPr>
          <a:xfrm>
            <a:off x="311700" y="787301"/>
            <a:ext cx="8520600" cy="36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38761D"/>
                </a:solidFill>
              </a:rPr>
              <a:t>Exploring Organization of the Data Cube contd.</a:t>
            </a:r>
            <a:endParaRPr sz="2200">
              <a:solidFill>
                <a:srgbClr val="38761D"/>
              </a:solidFill>
            </a:endParaRPr>
          </a:p>
          <a:p>
            <a:pPr indent="0" lvl="0" marL="0" rtl="0" algn="l">
              <a:spcBef>
                <a:spcPts val="0"/>
              </a:spcBef>
              <a:spcAft>
                <a:spcPts val="0"/>
              </a:spcAft>
              <a:buNone/>
            </a:pPr>
            <a:r>
              <a:t/>
            </a:r>
            <a:endParaRPr sz="1800">
              <a:solidFill>
                <a:srgbClr val="38761D"/>
              </a:solidFill>
            </a:endParaRPr>
          </a:p>
          <a:p>
            <a:pPr indent="-342900" lvl="0" marL="457200" marR="0" rtl="0" algn="l">
              <a:lnSpc>
                <a:spcPct val="150000"/>
              </a:lnSpc>
              <a:spcBef>
                <a:spcPts val="0"/>
              </a:spcBef>
              <a:spcAft>
                <a:spcPts val="0"/>
              </a:spcAft>
              <a:buClr>
                <a:srgbClr val="000000"/>
              </a:buClr>
              <a:buSzPts val="1800"/>
              <a:buChar char="●"/>
            </a:pPr>
            <a:r>
              <a:rPr b="1" lang="en" sz="1800">
                <a:solidFill>
                  <a:srgbClr val="000000"/>
                </a:solidFill>
              </a:rPr>
              <a:t>SoilParams (Soil Parameters) </a:t>
            </a:r>
            <a:r>
              <a:rPr lang="en" sz="1800">
                <a:solidFill>
                  <a:srgbClr val="000000"/>
                </a:solidFill>
              </a:rPr>
              <a:t>- provides information about the constituents of a kind of soil.</a:t>
            </a:r>
            <a:endParaRPr sz="1800">
              <a:solidFill>
                <a:srgbClr val="000000"/>
              </a:solidFill>
            </a:endParaRPr>
          </a:p>
          <a:p>
            <a:pPr indent="0" lvl="0" marL="914400" marR="0" rtl="0" algn="l">
              <a:lnSpc>
                <a:spcPct val="150000"/>
              </a:lnSpc>
              <a:spcBef>
                <a:spcPts val="0"/>
              </a:spcBef>
              <a:spcAft>
                <a:spcPts val="0"/>
              </a:spcAft>
              <a:buNone/>
            </a:pPr>
            <a:r>
              <a:t/>
            </a:r>
            <a:endParaRPr b="1"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b="1" lang="en" sz="1800">
                <a:solidFill>
                  <a:srgbClr val="000000"/>
                </a:solidFill>
              </a:rPr>
              <a:t>SoilTypes - </a:t>
            </a:r>
            <a:r>
              <a:rPr lang="en" sz="1800">
                <a:solidFill>
                  <a:srgbClr val="000000"/>
                </a:solidFill>
              </a:rPr>
              <a:t>provides information on the different soil types found in the Netherlands.</a:t>
            </a:r>
            <a:endParaRPr sz="1800">
              <a:solidFill>
                <a:srgbClr val="000000"/>
              </a:solidFill>
            </a:endParaRPr>
          </a:p>
          <a:p>
            <a:pPr indent="0" lvl="0" marL="914400" marR="0" rtl="0" algn="l">
              <a:lnSpc>
                <a:spcPct val="150000"/>
              </a:lnSpc>
              <a:spcBef>
                <a:spcPts val="0"/>
              </a:spcBef>
              <a:spcAft>
                <a:spcPts val="0"/>
              </a:spcAft>
              <a:buNone/>
            </a:pPr>
            <a:r>
              <a:t/>
            </a:r>
            <a:endParaRPr b="1" sz="1800">
              <a:solidFill>
                <a:srgbClr val="000000"/>
              </a:solidFill>
            </a:endParaRPr>
          </a:p>
          <a:p>
            <a:pPr indent="-342900" lvl="0" marL="457200" marR="0" rtl="0" algn="l">
              <a:lnSpc>
                <a:spcPct val="150000"/>
              </a:lnSpc>
              <a:spcBef>
                <a:spcPts val="0"/>
              </a:spcBef>
              <a:spcAft>
                <a:spcPts val="0"/>
              </a:spcAft>
              <a:buClr>
                <a:srgbClr val="000000"/>
              </a:buClr>
              <a:buSzPts val="1800"/>
              <a:buChar char="●"/>
            </a:pPr>
            <a:r>
              <a:rPr b="1" lang="en" sz="1800">
                <a:solidFill>
                  <a:srgbClr val="000000"/>
                </a:solidFill>
              </a:rPr>
              <a:t>Sources - </a:t>
            </a:r>
            <a:r>
              <a:rPr lang="en" sz="1800">
                <a:solidFill>
                  <a:srgbClr val="000000"/>
                </a:solidFill>
              </a:rPr>
              <a:t>It provides metadata about the content of the Agro Data Cube.</a:t>
            </a:r>
            <a:endParaRPr b="1" sz="1800">
              <a:solidFill>
                <a:srgbClr val="000000"/>
              </a:solidFill>
            </a:endParaRPr>
          </a:p>
          <a:p>
            <a:pPr indent="0" lvl="0" marL="457200" marR="0" rtl="0" algn="l">
              <a:lnSpc>
                <a:spcPct val="150000"/>
              </a:lnSpc>
              <a:spcBef>
                <a:spcPts val="0"/>
              </a:spcBef>
              <a:spcAft>
                <a:spcPts val="0"/>
              </a:spcAft>
              <a:buNone/>
            </a:pPr>
            <a:r>
              <a:t/>
            </a:r>
            <a:endParaRPr b="1" sz="1800">
              <a:solidFill>
                <a:srgbClr val="000000"/>
              </a:solidFill>
            </a:endParaRPr>
          </a:p>
          <a:p>
            <a:pPr indent="0" lvl="0" marL="457200" marR="0" rtl="0" algn="l">
              <a:lnSpc>
                <a:spcPct val="150000"/>
              </a:lnSpc>
              <a:spcBef>
                <a:spcPts val="0"/>
              </a:spcBef>
              <a:spcAft>
                <a:spcPts val="0"/>
              </a:spcAft>
              <a:buNone/>
            </a:pPr>
            <a:r>
              <a:t/>
            </a:r>
            <a:endParaRPr b="1" sz="1800">
              <a:solidFill>
                <a:srgbClr val="000000"/>
              </a:solidFill>
            </a:endParaRPr>
          </a:p>
          <a:p>
            <a:pPr indent="0" lvl="0" marL="914400" marR="0" rtl="0" algn="l">
              <a:lnSpc>
                <a:spcPct val="150000"/>
              </a:lnSpc>
              <a:spcBef>
                <a:spcPts val="0"/>
              </a:spcBef>
              <a:spcAft>
                <a:spcPts val="0"/>
              </a:spcAft>
              <a:buNone/>
            </a:pPr>
            <a:r>
              <a:t/>
            </a:r>
            <a:endParaRPr sz="1800">
              <a:solidFill>
                <a:srgbClr val="000000"/>
              </a:solidFill>
            </a:endParaRPr>
          </a:p>
          <a:p>
            <a:pPr indent="0" lvl="0" marL="457200" rtl="0" algn="l">
              <a:lnSpc>
                <a:spcPct val="150000"/>
              </a:lnSpc>
              <a:spcBef>
                <a:spcPts val="0"/>
              </a:spcBef>
              <a:spcAft>
                <a:spcPts val="0"/>
              </a:spcAft>
              <a:buNone/>
            </a:pPr>
            <a:r>
              <a:t/>
            </a:r>
            <a:endParaRPr sz="1800">
              <a:solidFill>
                <a:srgbClr val="000000"/>
              </a:solidFill>
            </a:endParaRPr>
          </a:p>
          <a:p>
            <a:pPr indent="0" lvl="0" marL="0" rtl="0" algn="ctr">
              <a:spcBef>
                <a:spcPts val="0"/>
              </a:spcBef>
              <a:spcAft>
                <a:spcPts val="0"/>
              </a:spcAft>
              <a:buNone/>
            </a:pPr>
            <a:r>
              <a:t/>
            </a:r>
            <a:endParaRPr/>
          </a:p>
        </p:txBody>
      </p:sp>
      <p:pic>
        <p:nvPicPr>
          <p:cNvPr id="107" name="Google Shape;107;p20"/>
          <p:cNvPicPr preferRelativeResize="0"/>
          <p:nvPr/>
        </p:nvPicPr>
        <p:blipFill>
          <a:blip r:embed="rId3">
            <a:alphaModFix/>
          </a:blip>
          <a:stretch>
            <a:fillRect/>
          </a:stretch>
        </p:blipFill>
        <p:spPr>
          <a:xfrm>
            <a:off x="2395000" y="250425"/>
            <a:ext cx="4276725" cy="457200"/>
          </a:xfrm>
          <a:prstGeom prst="rect">
            <a:avLst/>
          </a:prstGeom>
          <a:noFill/>
          <a:ln>
            <a:noFill/>
          </a:ln>
        </p:spPr>
      </p:pic>
      <p:pic>
        <p:nvPicPr>
          <p:cNvPr id="108" name="Google Shape;108;p20"/>
          <p:cNvPicPr preferRelativeResize="0"/>
          <p:nvPr/>
        </p:nvPicPr>
        <p:blipFill>
          <a:blip r:embed="rId4">
            <a:alphaModFix/>
          </a:blip>
          <a:stretch>
            <a:fillRect/>
          </a:stretch>
        </p:blipFill>
        <p:spPr>
          <a:xfrm>
            <a:off x="2299750" y="4542125"/>
            <a:ext cx="4467225" cy="44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